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680" r:id="rId2"/>
    <p:sldMasterId id="2147483708" r:id="rId3"/>
  </p:sldMasterIdLst>
  <p:notesMasterIdLst>
    <p:notesMasterId r:id="rId75"/>
  </p:notesMasterIdLst>
  <p:sldIdLst>
    <p:sldId id="383" r:id="rId4"/>
    <p:sldId id="438" r:id="rId5"/>
    <p:sldId id="387" r:id="rId6"/>
    <p:sldId id="475" r:id="rId7"/>
    <p:sldId id="476" r:id="rId8"/>
    <p:sldId id="477" r:id="rId9"/>
    <p:sldId id="478" r:id="rId10"/>
    <p:sldId id="479" r:id="rId11"/>
    <p:sldId id="480" r:id="rId12"/>
    <p:sldId id="481" r:id="rId13"/>
    <p:sldId id="482" r:id="rId14"/>
    <p:sldId id="483" r:id="rId15"/>
    <p:sldId id="484" r:id="rId16"/>
    <p:sldId id="485" r:id="rId17"/>
    <p:sldId id="486" r:id="rId18"/>
    <p:sldId id="487" r:id="rId19"/>
    <p:sldId id="488" r:id="rId20"/>
    <p:sldId id="489" r:id="rId21"/>
    <p:sldId id="490" r:id="rId22"/>
    <p:sldId id="491" r:id="rId23"/>
    <p:sldId id="492" r:id="rId24"/>
    <p:sldId id="493" r:id="rId25"/>
    <p:sldId id="494" r:id="rId26"/>
    <p:sldId id="495" r:id="rId27"/>
    <p:sldId id="496" r:id="rId28"/>
    <p:sldId id="497" r:id="rId29"/>
    <p:sldId id="498" r:id="rId30"/>
    <p:sldId id="499" r:id="rId31"/>
    <p:sldId id="500" r:id="rId32"/>
    <p:sldId id="461" r:id="rId33"/>
    <p:sldId id="462" r:id="rId34"/>
    <p:sldId id="463" r:id="rId35"/>
    <p:sldId id="457" r:id="rId36"/>
    <p:sldId id="456" r:id="rId37"/>
    <p:sldId id="392" r:id="rId38"/>
    <p:sldId id="393" r:id="rId39"/>
    <p:sldId id="394" r:id="rId40"/>
    <p:sldId id="470" r:id="rId41"/>
    <p:sldId id="471" r:id="rId42"/>
    <p:sldId id="472" r:id="rId43"/>
    <p:sldId id="395" r:id="rId44"/>
    <p:sldId id="396" r:id="rId45"/>
    <p:sldId id="398" r:id="rId46"/>
    <p:sldId id="399" r:id="rId47"/>
    <p:sldId id="400" r:id="rId48"/>
    <p:sldId id="473" r:id="rId49"/>
    <p:sldId id="439" r:id="rId50"/>
    <p:sldId id="402" r:id="rId51"/>
    <p:sldId id="404" r:id="rId52"/>
    <p:sldId id="440" r:id="rId53"/>
    <p:sldId id="406" r:id="rId54"/>
    <p:sldId id="407" r:id="rId55"/>
    <p:sldId id="408" r:id="rId56"/>
    <p:sldId id="409" r:id="rId57"/>
    <p:sldId id="410" r:id="rId58"/>
    <p:sldId id="411" r:id="rId59"/>
    <p:sldId id="412" r:id="rId60"/>
    <p:sldId id="413" r:id="rId61"/>
    <p:sldId id="414" r:id="rId62"/>
    <p:sldId id="415" r:id="rId63"/>
    <p:sldId id="416" r:id="rId64"/>
    <p:sldId id="417" r:id="rId65"/>
    <p:sldId id="418" r:id="rId66"/>
    <p:sldId id="419" r:id="rId67"/>
    <p:sldId id="420" r:id="rId68"/>
    <p:sldId id="421" r:id="rId69"/>
    <p:sldId id="422" r:id="rId70"/>
    <p:sldId id="464" r:id="rId71"/>
    <p:sldId id="465" r:id="rId72"/>
    <p:sldId id="435" r:id="rId73"/>
    <p:sldId id="436"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9F8841D-C7A0-4363-9562-2898115FFAC3}">
          <p14:sldIdLst>
            <p14:sldId id="383"/>
            <p14:sldId id="438"/>
            <p14:sldId id="387"/>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461"/>
            <p14:sldId id="462"/>
            <p14:sldId id="463"/>
            <p14:sldId id="457"/>
            <p14:sldId id="456"/>
            <p14:sldId id="392"/>
            <p14:sldId id="393"/>
            <p14:sldId id="394"/>
            <p14:sldId id="470"/>
            <p14:sldId id="471"/>
            <p14:sldId id="472"/>
            <p14:sldId id="395"/>
            <p14:sldId id="396"/>
            <p14:sldId id="398"/>
            <p14:sldId id="399"/>
            <p14:sldId id="400"/>
            <p14:sldId id="473"/>
            <p14:sldId id="439"/>
            <p14:sldId id="402"/>
            <p14:sldId id="404"/>
            <p14:sldId id="440"/>
            <p14:sldId id="406"/>
            <p14:sldId id="407"/>
            <p14:sldId id="408"/>
            <p14:sldId id="409"/>
            <p14:sldId id="410"/>
            <p14:sldId id="411"/>
            <p14:sldId id="412"/>
            <p14:sldId id="413"/>
            <p14:sldId id="414"/>
            <p14:sldId id="415"/>
            <p14:sldId id="416"/>
            <p14:sldId id="417"/>
            <p14:sldId id="418"/>
            <p14:sldId id="419"/>
            <p14:sldId id="420"/>
            <p14:sldId id="421"/>
            <p14:sldId id="422"/>
            <p14:sldId id="464"/>
            <p14:sldId id="465"/>
            <p14:sldId id="435"/>
            <p14:sldId id="436"/>
          </p14:sldIdLst>
        </p14:section>
        <p14:section name="无标题节" id="{8F1EB22D-5BBD-4085-8EEF-FC7DDA9DE84D}">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37C"/>
    <a:srgbClr val="FF66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autoAdjust="0"/>
    <p:restoredTop sz="94424" autoAdjust="0"/>
  </p:normalViewPr>
  <p:slideViewPr>
    <p:cSldViewPr>
      <p:cViewPr varScale="1">
        <p:scale>
          <a:sx n="66" d="100"/>
          <a:sy n="66" d="100"/>
        </p:scale>
        <p:origin x="792" y="78"/>
      </p:cViewPr>
      <p:guideLst>
        <p:guide orient="horz" pos="2160"/>
        <p:guide pos="2880"/>
      </p:guideLst>
    </p:cSldViewPr>
  </p:slideViewPr>
  <p:outlineViewPr>
    <p:cViewPr>
      <p:scale>
        <a:sx n="33" d="100"/>
        <a:sy n="33" d="100"/>
      </p:scale>
      <p:origin x="0" y="3816"/>
    </p:cViewPr>
  </p:outlineViewPr>
  <p:notesTextViewPr>
    <p:cViewPr>
      <p:scale>
        <a:sx n="100" d="100"/>
        <a:sy n="100" d="100"/>
      </p:scale>
      <p:origin x="0" y="0"/>
    </p:cViewPr>
  </p:notesTextViewPr>
  <p:notesViewPr>
    <p:cSldViewPr>
      <p:cViewPr varScale="1">
        <p:scale>
          <a:sx n="68" d="100"/>
          <a:sy n="68" d="100"/>
        </p:scale>
        <p:origin x="-23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8B6234-8065-40A2-8DD5-D22FC84157D4}" type="doc">
      <dgm:prSet loTypeId="urn:microsoft.com/office/officeart/2005/8/layout/chevron2" loCatId="list" qsTypeId="urn:microsoft.com/office/officeart/2005/8/quickstyle/3d2" qsCatId="3D" csTypeId="urn:microsoft.com/office/officeart/2005/8/colors/colorful1#1" csCatId="colorful" phldr="1"/>
      <dgm:spPr/>
      <dgm:t>
        <a:bodyPr/>
        <a:lstStyle/>
        <a:p>
          <a:endParaRPr lang="zh-CN" altLang="en-US"/>
        </a:p>
      </dgm:t>
    </dgm:pt>
    <dgm:pt modelId="{26438D67-BE6C-4D3D-801E-B232E983218E}">
      <dgm:prSet phldrT="[文本]"/>
      <dgm:spPr>
        <a:solidFill>
          <a:srgbClr val="C00000"/>
        </a:solidFill>
      </dgm:spPr>
      <dgm:t>
        <a:bodyPr/>
        <a:lstStyle/>
        <a:p>
          <a:r>
            <a:rPr lang="zh-CN" altLang="en-US" dirty="0" smtClean="0">
              <a:solidFill>
                <a:schemeClr val="tx1"/>
              </a:solidFill>
              <a:latin typeface="微软雅黑" pitchFamily="34" charset="-122"/>
              <a:ea typeface="微软雅黑" pitchFamily="34" charset="-122"/>
            </a:rPr>
            <a:t>安全培训</a:t>
          </a:r>
          <a:endParaRPr lang="zh-CN" altLang="en-US" dirty="0">
            <a:solidFill>
              <a:schemeClr val="tx1"/>
            </a:solidFill>
            <a:latin typeface="微软雅黑" pitchFamily="34" charset="-122"/>
            <a:ea typeface="微软雅黑" pitchFamily="34" charset="-122"/>
          </a:endParaRPr>
        </a:p>
      </dgm:t>
    </dgm:pt>
    <dgm:pt modelId="{4298A061-88C1-4405-AB2C-56114F019799}" type="parTrans" cxnId="{B443CB8C-E3BE-4FAC-9A00-0466576E7BB7}">
      <dgm:prSet/>
      <dgm:spPr/>
      <dgm:t>
        <a:bodyPr/>
        <a:lstStyle/>
        <a:p>
          <a:endParaRPr lang="zh-CN" altLang="en-US"/>
        </a:p>
      </dgm:t>
    </dgm:pt>
    <dgm:pt modelId="{68597F3D-0A69-44DD-A6CA-EB6936D715B6}" type="sibTrans" cxnId="{B443CB8C-E3BE-4FAC-9A00-0466576E7BB7}">
      <dgm:prSet/>
      <dgm:spPr/>
      <dgm:t>
        <a:bodyPr/>
        <a:lstStyle/>
        <a:p>
          <a:endParaRPr lang="zh-CN" altLang="en-US"/>
        </a:p>
      </dgm:t>
    </dgm:pt>
    <dgm:pt modelId="{9A4DE210-CA15-4095-AC37-84822E29F898}">
      <dgm:prSet phldrT="[文本]" custT="1"/>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信息安全，你我共建</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a:t>
          </a:r>
          <a:r>
            <a:rPr lang="en-US" altLang="zh-CN" sz="1400" dirty="0" smtClean="0">
              <a:solidFill>
                <a:srgbClr val="FF0000"/>
              </a:solidFill>
              <a:latin typeface="微软雅黑" panose="020B0503020204020204" pitchFamily="34" charset="-122"/>
              <a:ea typeface="微软雅黑" panose="020B0503020204020204" pitchFamily="34" charset="-122"/>
            </a:rPr>
            <a:t>《WEB</a:t>
          </a:r>
          <a:r>
            <a:rPr lang="zh-CN" altLang="en-US" sz="1400" dirty="0" smtClean="0">
              <a:solidFill>
                <a:srgbClr val="FF0000"/>
              </a:solidFill>
              <a:latin typeface="微软雅黑" panose="020B0503020204020204" pitchFamily="34" charset="-122"/>
              <a:ea typeface="微软雅黑" panose="020B0503020204020204" pitchFamily="34" charset="-122"/>
            </a:rPr>
            <a:t>安全</a:t>
          </a:r>
          <a:r>
            <a:rPr lang="en-US" altLang="zh-CN" sz="1400"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a:t>
          </a:r>
          <a:r>
            <a:rPr lang="en-US" altLang="zh-CN" sz="1400"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安全编码规范</a:t>
          </a:r>
          <a:r>
            <a:rPr lang="en-US" altLang="zh-CN" sz="1400"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a:t>
          </a:r>
          <a:r>
            <a:rPr lang="en-US" altLang="zh-CN" sz="1400"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运维安全</a:t>
          </a:r>
          <a:r>
            <a:rPr lang="en-US" altLang="zh-CN" sz="1400"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a:t>
          </a:r>
          <a:r>
            <a:rPr lang="en-US" altLang="zh-CN" sz="1400"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个人隐私安全</a:t>
          </a:r>
          <a:r>
            <a:rPr lang="en-US" altLang="zh-CN" sz="1400" dirty="0" smtClean="0">
              <a:solidFill>
                <a:srgbClr val="FF0000"/>
              </a:solidFill>
              <a:latin typeface="微软雅黑" panose="020B0503020204020204" pitchFamily="34" charset="-122"/>
              <a:ea typeface="微软雅黑" panose="020B0503020204020204" pitchFamily="34" charset="-122"/>
            </a:rPr>
            <a:t>》</a:t>
          </a:r>
          <a:endParaRPr lang="zh-CN" altLang="en-US" sz="1400" dirty="0">
            <a:solidFill>
              <a:srgbClr val="FF0000"/>
            </a:solidFill>
            <a:latin typeface="微软雅黑" pitchFamily="34" charset="-122"/>
            <a:ea typeface="微软雅黑" pitchFamily="34" charset="-122"/>
          </a:endParaRPr>
        </a:p>
      </dgm:t>
    </dgm:pt>
    <dgm:pt modelId="{23401302-9330-4A90-9F40-18900F5CE083}" type="parTrans" cxnId="{E4651034-D92F-4DB1-B9D9-D09257C84084}">
      <dgm:prSet/>
      <dgm:spPr/>
      <dgm:t>
        <a:bodyPr/>
        <a:lstStyle/>
        <a:p>
          <a:endParaRPr lang="zh-CN" altLang="en-US"/>
        </a:p>
      </dgm:t>
    </dgm:pt>
    <dgm:pt modelId="{07C7FD9C-F44C-4476-865E-483C7EFF80F5}" type="sibTrans" cxnId="{E4651034-D92F-4DB1-B9D9-D09257C84084}">
      <dgm:prSet/>
      <dgm:spPr/>
      <dgm:t>
        <a:bodyPr/>
        <a:lstStyle/>
        <a:p>
          <a:endParaRPr lang="zh-CN" altLang="en-US"/>
        </a:p>
      </dgm:t>
    </dgm:pt>
    <dgm:pt modelId="{778EF730-25BF-43AB-8754-A08D94FB9AAD}">
      <dgm:prSet phldrT="[文本]"/>
      <dgm:spPr>
        <a:solidFill>
          <a:srgbClr val="FF0000"/>
        </a:solidFill>
      </dgm:spPr>
      <dgm:t>
        <a:bodyPr/>
        <a:lstStyle/>
        <a:p>
          <a:r>
            <a:rPr lang="zh-CN" altLang="en-US" dirty="0" smtClean="0">
              <a:solidFill>
                <a:schemeClr val="tx1"/>
              </a:solidFill>
              <a:latin typeface="微软雅黑" pitchFamily="34" charset="-122"/>
              <a:ea typeface="微软雅黑" pitchFamily="34" charset="-122"/>
            </a:rPr>
            <a:t>架构设计</a:t>
          </a:r>
          <a:endParaRPr lang="zh-CN" altLang="en-US" dirty="0">
            <a:solidFill>
              <a:schemeClr val="tx1"/>
            </a:solidFill>
            <a:latin typeface="微软雅黑" pitchFamily="34" charset="-122"/>
            <a:ea typeface="微软雅黑" pitchFamily="34" charset="-122"/>
          </a:endParaRPr>
        </a:p>
      </dgm:t>
    </dgm:pt>
    <dgm:pt modelId="{B0536D70-9289-48B9-AA31-661B2029DE20}" type="parTrans" cxnId="{1710FD38-211B-4C3F-9507-8D4560617488}">
      <dgm:prSet/>
      <dgm:spPr/>
      <dgm:t>
        <a:bodyPr/>
        <a:lstStyle/>
        <a:p>
          <a:endParaRPr lang="zh-CN" altLang="en-US"/>
        </a:p>
      </dgm:t>
    </dgm:pt>
    <dgm:pt modelId="{A8189538-6598-4DB8-8140-B916E64CDFF7}" type="sibTrans" cxnId="{1710FD38-211B-4C3F-9507-8D4560617488}">
      <dgm:prSet/>
      <dgm:spPr/>
      <dgm:t>
        <a:bodyPr/>
        <a:lstStyle/>
        <a:p>
          <a:endParaRPr lang="zh-CN" altLang="en-US"/>
        </a:p>
      </dgm:t>
    </dgm:pt>
    <dgm:pt modelId="{899EF03C-1625-42F7-8725-F6CA9BF4EEC3}">
      <dgm:prSet phldrT="[文本]" custT="1"/>
      <dgm:spPr/>
      <dgm:t>
        <a:bodyPr/>
        <a:lstStyle/>
        <a:p>
          <a:r>
            <a:rPr lang="zh-CN" altLang="en-US" sz="1400" dirty="0" smtClean="0">
              <a:latin typeface="微软雅黑" pitchFamily="34" charset="-122"/>
              <a:ea typeface="微软雅黑" pitchFamily="34" charset="-122"/>
            </a:rPr>
            <a:t>识别信息，风险评估，制定安全目标以及最低</a:t>
          </a:r>
          <a:r>
            <a:rPr lang="en-US" altLang="en-US" sz="1400" dirty="0" smtClean="0">
              <a:latin typeface="微软雅黑" pitchFamily="34" charset="-122"/>
              <a:ea typeface="微软雅黑" pitchFamily="34" charset="-122"/>
            </a:rPr>
            <a:t>BUG</a:t>
          </a:r>
          <a:r>
            <a:rPr lang="zh-CN" altLang="en-US" sz="1400" dirty="0" smtClean="0">
              <a:latin typeface="微软雅黑" pitchFamily="34" charset="-122"/>
              <a:ea typeface="微软雅黑" pitchFamily="34" charset="-122"/>
            </a:rPr>
            <a:t>标准</a:t>
          </a:r>
          <a:endParaRPr lang="zh-CN" altLang="en-US" sz="1400" dirty="0">
            <a:latin typeface="微软雅黑" pitchFamily="34" charset="-122"/>
            <a:ea typeface="微软雅黑" pitchFamily="34" charset="-122"/>
          </a:endParaRPr>
        </a:p>
      </dgm:t>
    </dgm:pt>
    <dgm:pt modelId="{EF924073-7ABA-494F-8571-E15E73370903}" type="parTrans" cxnId="{DAD611DC-7AE6-449B-AE67-FB31C41AB3E4}">
      <dgm:prSet/>
      <dgm:spPr/>
      <dgm:t>
        <a:bodyPr/>
        <a:lstStyle/>
        <a:p>
          <a:endParaRPr lang="zh-CN" altLang="en-US"/>
        </a:p>
      </dgm:t>
    </dgm:pt>
    <dgm:pt modelId="{24EE6826-C864-4333-A6D6-15FACB71C8D0}" type="sibTrans" cxnId="{DAD611DC-7AE6-449B-AE67-FB31C41AB3E4}">
      <dgm:prSet/>
      <dgm:spPr/>
      <dgm:t>
        <a:bodyPr/>
        <a:lstStyle/>
        <a:p>
          <a:endParaRPr lang="zh-CN" altLang="en-US"/>
        </a:p>
      </dgm:t>
    </dgm:pt>
    <dgm:pt modelId="{68F915A9-D472-457B-A6BF-AB42599C1C0A}">
      <dgm:prSet phldrT="[文本]"/>
      <dgm:spPr>
        <a:solidFill>
          <a:srgbClr val="FFC000"/>
        </a:solidFill>
      </dgm:spPr>
      <dgm:t>
        <a:bodyPr/>
        <a:lstStyle/>
        <a:p>
          <a:r>
            <a:rPr lang="zh-CN" altLang="en-US" dirty="0" smtClean="0">
              <a:solidFill>
                <a:schemeClr val="tx1"/>
              </a:solidFill>
              <a:latin typeface="微软雅黑" pitchFamily="34" charset="-122"/>
              <a:ea typeface="微软雅黑" pitchFamily="34" charset="-122"/>
            </a:rPr>
            <a:t>安全编码</a:t>
          </a:r>
          <a:endParaRPr lang="zh-CN" altLang="en-US" dirty="0">
            <a:solidFill>
              <a:schemeClr val="tx1"/>
            </a:solidFill>
            <a:latin typeface="微软雅黑" pitchFamily="34" charset="-122"/>
            <a:ea typeface="微软雅黑" pitchFamily="34" charset="-122"/>
          </a:endParaRPr>
        </a:p>
      </dgm:t>
    </dgm:pt>
    <dgm:pt modelId="{081F1A6A-E57E-4952-BCC0-403A99C9DAB4}" type="parTrans" cxnId="{4CB73CC3-1C85-4AE1-BBCE-7CBE6DC803B2}">
      <dgm:prSet/>
      <dgm:spPr/>
      <dgm:t>
        <a:bodyPr/>
        <a:lstStyle/>
        <a:p>
          <a:endParaRPr lang="zh-CN" altLang="en-US"/>
        </a:p>
      </dgm:t>
    </dgm:pt>
    <dgm:pt modelId="{73861587-FD3F-4DFB-AB45-A4D2D2515EF0}" type="sibTrans" cxnId="{4CB73CC3-1C85-4AE1-BBCE-7CBE6DC803B2}">
      <dgm:prSet/>
      <dgm:spPr/>
      <dgm:t>
        <a:bodyPr/>
        <a:lstStyle/>
        <a:p>
          <a:endParaRPr lang="zh-CN" altLang="en-US"/>
        </a:p>
      </dgm:t>
    </dgm:pt>
    <dgm:pt modelId="{E5829C46-1A4E-4A3B-A042-251C45594EE8}">
      <dgm:prSet phldrT="[文本]"/>
      <dgm:spPr>
        <a:solidFill>
          <a:srgbClr val="92D050"/>
        </a:solidFill>
      </dgm:spPr>
      <dgm:t>
        <a:bodyPr/>
        <a:lstStyle/>
        <a:p>
          <a:r>
            <a:rPr lang="zh-CN" altLang="en-US" dirty="0" smtClean="0">
              <a:solidFill>
                <a:schemeClr val="tx1"/>
              </a:solidFill>
              <a:latin typeface="微软雅黑" pitchFamily="34" charset="-122"/>
              <a:ea typeface="微软雅黑" pitchFamily="34" charset="-122"/>
            </a:rPr>
            <a:t>发布检查</a:t>
          </a:r>
          <a:endParaRPr lang="zh-CN" altLang="en-US" dirty="0">
            <a:solidFill>
              <a:schemeClr val="tx1"/>
            </a:solidFill>
            <a:latin typeface="微软雅黑" pitchFamily="34" charset="-122"/>
            <a:ea typeface="微软雅黑" pitchFamily="34" charset="-122"/>
          </a:endParaRPr>
        </a:p>
      </dgm:t>
    </dgm:pt>
    <dgm:pt modelId="{25593773-1A17-42A5-BD55-325AC450253A}" type="parTrans" cxnId="{F18DA0CE-07E3-4202-99A1-82859B9B8710}">
      <dgm:prSet/>
      <dgm:spPr/>
      <dgm:t>
        <a:bodyPr/>
        <a:lstStyle/>
        <a:p>
          <a:endParaRPr lang="zh-CN" altLang="en-US"/>
        </a:p>
      </dgm:t>
    </dgm:pt>
    <dgm:pt modelId="{A242B38D-004B-419D-AC1F-45DD6A3D3982}" type="sibTrans" cxnId="{F18DA0CE-07E3-4202-99A1-82859B9B8710}">
      <dgm:prSet/>
      <dgm:spPr/>
      <dgm:t>
        <a:bodyPr/>
        <a:lstStyle/>
        <a:p>
          <a:endParaRPr lang="zh-CN" altLang="en-US"/>
        </a:p>
      </dgm:t>
    </dgm:pt>
    <dgm:pt modelId="{09AF95EC-2DB4-4B81-A632-66355EA48E4F}">
      <dgm:prSet phldrT="[文本]"/>
      <dgm:spPr>
        <a:solidFill>
          <a:srgbClr val="FFFF00"/>
        </a:solidFill>
      </dgm:spPr>
      <dgm:t>
        <a:bodyPr/>
        <a:lstStyle/>
        <a:p>
          <a:r>
            <a:rPr lang="zh-CN" altLang="en-US" dirty="0" smtClean="0">
              <a:solidFill>
                <a:schemeClr val="tx1"/>
              </a:solidFill>
              <a:latin typeface="微软雅黑" pitchFamily="34" charset="-122"/>
              <a:ea typeface="微软雅黑" pitchFamily="34" charset="-122"/>
            </a:rPr>
            <a:t>安全测试</a:t>
          </a:r>
          <a:endParaRPr lang="zh-CN" altLang="en-US" dirty="0">
            <a:solidFill>
              <a:schemeClr val="tx1"/>
            </a:solidFill>
            <a:latin typeface="微软雅黑" pitchFamily="34" charset="-122"/>
            <a:ea typeface="微软雅黑" pitchFamily="34" charset="-122"/>
          </a:endParaRPr>
        </a:p>
      </dgm:t>
    </dgm:pt>
    <dgm:pt modelId="{7128DFE1-A54E-4A39-A2B2-046A2424BDCA}" type="parTrans" cxnId="{CE5BA031-AF06-4015-A3A1-F838638187C0}">
      <dgm:prSet/>
      <dgm:spPr/>
      <dgm:t>
        <a:bodyPr/>
        <a:lstStyle/>
        <a:p>
          <a:endParaRPr lang="zh-CN" altLang="en-US"/>
        </a:p>
      </dgm:t>
    </dgm:pt>
    <dgm:pt modelId="{C7D0EED2-1B8D-4A39-9B45-FCD349C32419}" type="sibTrans" cxnId="{CE5BA031-AF06-4015-A3A1-F838638187C0}">
      <dgm:prSet/>
      <dgm:spPr/>
      <dgm:t>
        <a:bodyPr/>
        <a:lstStyle/>
        <a:p>
          <a:endParaRPr lang="zh-CN" altLang="en-US"/>
        </a:p>
      </dgm:t>
    </dgm:pt>
    <dgm:pt modelId="{0E5EC911-CCBC-4775-8A87-4BFE7E613496}">
      <dgm:prSet phldrT="[文本]" custT="1"/>
      <dgm:spPr/>
      <dgm:t>
        <a:bodyPr/>
        <a:lstStyle/>
        <a:p>
          <a:r>
            <a:rPr lang="zh-CN" altLang="en-US" sz="1400" dirty="0" smtClean="0">
              <a:latin typeface="微软雅黑" pitchFamily="34" charset="-122"/>
              <a:ea typeface="微软雅黑" pitchFamily="34" charset="-122"/>
            </a:rPr>
            <a:t>黑盒测试（</a:t>
          </a:r>
          <a:r>
            <a:rPr lang="en-US" altLang="zh-CN" sz="1400" dirty="0" smtClean="0">
              <a:latin typeface="微软雅黑" pitchFamily="34" charset="-122"/>
              <a:ea typeface="微软雅黑" pitchFamily="34" charset="-122"/>
            </a:rPr>
            <a:t>OWASP</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dgm:t>
    </dgm:pt>
    <dgm:pt modelId="{23AA4A2E-FB7E-4E0C-86F4-59DB10D72CC7}" type="parTrans" cxnId="{6FA2CD5F-1647-4A25-826B-8F8731591B8D}">
      <dgm:prSet/>
      <dgm:spPr/>
      <dgm:t>
        <a:bodyPr/>
        <a:lstStyle/>
        <a:p>
          <a:endParaRPr lang="zh-CN" altLang="en-US"/>
        </a:p>
      </dgm:t>
    </dgm:pt>
    <dgm:pt modelId="{F20EB441-89F1-4EAB-92F6-6D60F77A6035}" type="sibTrans" cxnId="{6FA2CD5F-1647-4A25-826B-8F8731591B8D}">
      <dgm:prSet/>
      <dgm:spPr/>
      <dgm:t>
        <a:bodyPr/>
        <a:lstStyle/>
        <a:p>
          <a:endParaRPr lang="zh-CN" altLang="en-US"/>
        </a:p>
      </dgm:t>
    </dgm:pt>
    <dgm:pt modelId="{FB63A3BB-1949-4E8B-96A1-2D471F3811D6}">
      <dgm:prSet phldrT="[文本]" custT="1"/>
      <dgm:spPr/>
      <dgm:t>
        <a:bodyPr/>
        <a:lstStyle/>
        <a:p>
          <a:r>
            <a:rPr lang="en-US" altLang="zh-CN" sz="1400" dirty="0" smtClean="0">
              <a:latin typeface="微软雅黑" pitchFamily="34" charset="-122"/>
              <a:ea typeface="微软雅黑" pitchFamily="34" charset="-122"/>
            </a:rPr>
            <a:t>BUG</a:t>
          </a:r>
          <a:r>
            <a:rPr lang="zh-CN" altLang="en-US" sz="1400" dirty="0" smtClean="0">
              <a:latin typeface="微软雅黑" pitchFamily="34" charset="-122"/>
              <a:ea typeface="微软雅黑" pitchFamily="34" charset="-122"/>
            </a:rPr>
            <a:t>修复验证</a:t>
          </a:r>
          <a:endParaRPr lang="zh-CN" altLang="en-US" sz="1400" dirty="0">
            <a:latin typeface="微软雅黑" pitchFamily="34" charset="-122"/>
            <a:ea typeface="微软雅黑" pitchFamily="34" charset="-122"/>
          </a:endParaRPr>
        </a:p>
      </dgm:t>
    </dgm:pt>
    <dgm:pt modelId="{DFC8BACF-6D4C-42C2-9F90-6A2D5D4858FF}" type="parTrans" cxnId="{DCCD26D1-EAA6-4A84-A712-F5A66145525D}">
      <dgm:prSet/>
      <dgm:spPr/>
      <dgm:t>
        <a:bodyPr/>
        <a:lstStyle/>
        <a:p>
          <a:endParaRPr lang="zh-CN" altLang="en-US"/>
        </a:p>
      </dgm:t>
    </dgm:pt>
    <dgm:pt modelId="{099DE0A2-67CF-4F52-B7FE-F9F09FF19288}" type="sibTrans" cxnId="{DCCD26D1-EAA6-4A84-A712-F5A66145525D}">
      <dgm:prSet/>
      <dgm:spPr/>
      <dgm:t>
        <a:bodyPr/>
        <a:lstStyle/>
        <a:p>
          <a:endParaRPr lang="zh-CN" altLang="en-US"/>
        </a:p>
      </dgm:t>
    </dgm:pt>
    <dgm:pt modelId="{3F4701C3-791A-4F4C-ABF0-7AFC5F4EAA44}">
      <dgm:prSet phldrT="[文本]" custT="1"/>
      <dgm:spPr>
        <a:solidFill>
          <a:schemeClr val="accent6">
            <a:lumMod val="60000"/>
            <a:lumOff val="40000"/>
          </a:schemeClr>
        </a:solidFill>
      </dgm:spPr>
      <dgm:t>
        <a:bodyPr/>
        <a:lstStyle/>
        <a:p>
          <a:r>
            <a:rPr lang="zh-CN" altLang="en-US" sz="1200" dirty="0" smtClean="0">
              <a:solidFill>
                <a:schemeClr val="tx1"/>
              </a:solidFill>
              <a:latin typeface="微软雅黑" pitchFamily="34" charset="-122"/>
              <a:ea typeface="微软雅黑" pitchFamily="34" charset="-122"/>
            </a:rPr>
            <a:t>上线维护</a:t>
          </a:r>
          <a:endParaRPr lang="zh-CN" altLang="en-US" sz="1200" dirty="0">
            <a:solidFill>
              <a:schemeClr val="tx1"/>
            </a:solidFill>
            <a:latin typeface="微软雅黑" pitchFamily="34" charset="-122"/>
            <a:ea typeface="微软雅黑" pitchFamily="34" charset="-122"/>
          </a:endParaRPr>
        </a:p>
      </dgm:t>
    </dgm:pt>
    <dgm:pt modelId="{1C1E6443-639E-4766-ABFF-02653FED4B93}" type="parTrans" cxnId="{8AC80AD8-F151-4B77-AFCF-E44908B861E1}">
      <dgm:prSet/>
      <dgm:spPr/>
      <dgm:t>
        <a:bodyPr/>
        <a:lstStyle/>
        <a:p>
          <a:endParaRPr lang="zh-CN" altLang="en-US"/>
        </a:p>
      </dgm:t>
    </dgm:pt>
    <dgm:pt modelId="{D2BF4126-6B02-4BBE-A468-867E16D13A94}" type="sibTrans" cxnId="{8AC80AD8-F151-4B77-AFCF-E44908B861E1}">
      <dgm:prSet/>
      <dgm:spPr/>
      <dgm:t>
        <a:bodyPr/>
        <a:lstStyle/>
        <a:p>
          <a:endParaRPr lang="zh-CN" altLang="en-US"/>
        </a:p>
      </dgm:t>
    </dgm:pt>
    <dgm:pt modelId="{85E36EEB-B212-4E9F-AC92-8151E4105F8F}">
      <dgm:prSet phldrT="[文本]" custT="1"/>
      <dgm:spPr/>
      <dgm:t>
        <a:bodyPr/>
        <a:lstStyle/>
        <a:p>
          <a:r>
            <a:rPr lang="zh-CN" altLang="en-US" sz="1400" dirty="0" smtClean="0">
              <a:solidFill>
                <a:srgbClr val="FF0000"/>
              </a:solidFill>
              <a:latin typeface="微软雅黑" pitchFamily="34" charset="-122"/>
              <a:ea typeface="微软雅黑" pitchFamily="34" charset="-122"/>
            </a:rPr>
            <a:t>白盒测试</a:t>
          </a:r>
        </a:p>
      </dgm:t>
    </dgm:pt>
    <dgm:pt modelId="{A91292DC-D71D-4EAC-B684-2E86A0D9FBEF}" type="parTrans" cxnId="{6F6FF3EB-E426-4D49-AA97-733C90734A98}">
      <dgm:prSet/>
      <dgm:spPr/>
      <dgm:t>
        <a:bodyPr/>
        <a:lstStyle/>
        <a:p>
          <a:endParaRPr lang="zh-CN" altLang="en-US"/>
        </a:p>
      </dgm:t>
    </dgm:pt>
    <dgm:pt modelId="{75517C53-CE9A-45A2-BDF4-4E2109246467}" type="sibTrans" cxnId="{6F6FF3EB-E426-4D49-AA97-733C90734A98}">
      <dgm:prSet/>
      <dgm:spPr/>
      <dgm:t>
        <a:bodyPr/>
        <a:lstStyle/>
        <a:p>
          <a:endParaRPr lang="zh-CN" altLang="en-US"/>
        </a:p>
      </dgm:t>
    </dgm:pt>
    <dgm:pt modelId="{CDB60C22-6992-4EBF-88D3-D84C6322E2ED}">
      <dgm:prSet phldrT="[文本]" custT="1"/>
      <dgm:spPr/>
      <dgm:t>
        <a:bodyPr/>
        <a:lstStyle/>
        <a:p>
          <a:r>
            <a:rPr lang="zh-CN" altLang="en-US" sz="1400" dirty="0" smtClean="0">
              <a:latin typeface="微软雅黑" pitchFamily="34" charset="-122"/>
              <a:ea typeface="微软雅黑" pitchFamily="34" charset="-122"/>
            </a:rPr>
            <a:t>威胁建模：系统架构概述，分解应用程序，识别风险，识别漏洞</a:t>
          </a:r>
        </a:p>
      </dgm:t>
    </dgm:pt>
    <dgm:pt modelId="{34E92024-C4A1-4E55-9069-475B127F537D}" type="parTrans" cxnId="{B5169FE6-CA29-474E-8564-4F429EF43B2E}">
      <dgm:prSet/>
      <dgm:spPr/>
      <dgm:t>
        <a:bodyPr/>
        <a:lstStyle/>
        <a:p>
          <a:endParaRPr lang="zh-CN" altLang="en-US"/>
        </a:p>
      </dgm:t>
    </dgm:pt>
    <dgm:pt modelId="{454FE834-CA2D-4118-9168-88BF2050BD06}" type="sibTrans" cxnId="{B5169FE6-CA29-474E-8564-4F429EF43B2E}">
      <dgm:prSet/>
      <dgm:spPr/>
      <dgm:t>
        <a:bodyPr/>
        <a:lstStyle/>
        <a:p>
          <a:endParaRPr lang="zh-CN" altLang="en-US"/>
        </a:p>
      </dgm:t>
    </dgm:pt>
    <dgm:pt modelId="{0CA8661F-46DE-490E-BDE7-573B74707B7B}">
      <dgm:prSet phldrT="[文本]" custT="1"/>
      <dgm:spPr/>
      <dgm:t>
        <a:bodyPr/>
        <a:lstStyle/>
        <a:p>
          <a:r>
            <a:rPr lang="zh-CN" altLang="en-US" sz="1400" dirty="0" smtClean="0">
              <a:latin typeface="微软雅黑" pitchFamily="34" charset="-122"/>
              <a:ea typeface="微软雅黑" pitchFamily="34" charset="-122"/>
            </a:rPr>
            <a:t>使用安全框架、安全</a:t>
          </a:r>
          <a:r>
            <a:rPr lang="en-US" altLang="en-US" sz="1400" dirty="0" smtClean="0">
              <a:latin typeface="微软雅黑" pitchFamily="34" charset="-122"/>
              <a:ea typeface="微软雅黑" pitchFamily="34" charset="-122"/>
            </a:rPr>
            <a:t>API</a:t>
          </a:r>
          <a:endParaRPr lang="zh-CN" altLang="en-US" sz="1400" dirty="0" smtClean="0">
            <a:latin typeface="微软雅黑" pitchFamily="34" charset="-122"/>
            <a:ea typeface="微软雅黑" pitchFamily="34" charset="-122"/>
          </a:endParaRPr>
        </a:p>
      </dgm:t>
    </dgm:pt>
    <dgm:pt modelId="{3686078B-B334-407A-87D8-2D0410ADCF53}" type="sibTrans" cxnId="{7E79AA3F-6B24-4798-B799-314AFCA44EF8}">
      <dgm:prSet/>
      <dgm:spPr/>
      <dgm:t>
        <a:bodyPr/>
        <a:lstStyle/>
        <a:p>
          <a:endParaRPr lang="zh-CN" altLang="en-US"/>
        </a:p>
      </dgm:t>
    </dgm:pt>
    <dgm:pt modelId="{D849BCD7-3726-41BF-ADD0-E6D6FCA3426D}" type="parTrans" cxnId="{7E79AA3F-6B24-4798-B799-314AFCA44EF8}">
      <dgm:prSet/>
      <dgm:spPr/>
      <dgm:t>
        <a:bodyPr/>
        <a:lstStyle/>
        <a:p>
          <a:endParaRPr lang="zh-CN" altLang="en-US"/>
        </a:p>
      </dgm:t>
    </dgm:pt>
    <dgm:pt modelId="{D7C652B0-C8BB-495E-A388-E275CA9E6DEF}">
      <dgm:prSet phldrT="[文本]" custT="1"/>
      <dgm:spPr/>
      <dgm:t>
        <a:bodyPr/>
        <a:lstStyle/>
        <a:p>
          <a:r>
            <a:rPr lang="en-US" altLang="en-US"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安全编码规范</a:t>
          </a:r>
          <a:r>
            <a:rPr lang="en-US" altLang="en-US" sz="1400" dirty="0" smtClean="0">
              <a:latin typeface="微软雅黑" pitchFamily="34" charset="-122"/>
              <a:ea typeface="微软雅黑" pitchFamily="34" charset="-122"/>
            </a:rPr>
            <a:t>》</a:t>
          </a:r>
          <a:endParaRPr lang="zh-CN" altLang="en-US" sz="1400" dirty="0" smtClean="0">
            <a:latin typeface="微软雅黑" pitchFamily="34" charset="-122"/>
            <a:ea typeface="微软雅黑" pitchFamily="34" charset="-122"/>
          </a:endParaRPr>
        </a:p>
      </dgm:t>
    </dgm:pt>
    <dgm:pt modelId="{C1BC9CEA-7BDD-4E4B-B61F-694131C1F3B8}" type="parTrans" cxnId="{6B345F53-F1E6-4136-B12C-BA869E36496F}">
      <dgm:prSet/>
      <dgm:spPr/>
      <dgm:t>
        <a:bodyPr/>
        <a:lstStyle/>
        <a:p>
          <a:endParaRPr lang="zh-CN" altLang="en-US"/>
        </a:p>
      </dgm:t>
    </dgm:pt>
    <dgm:pt modelId="{57091DFF-D7EB-4F42-93EC-09B828083171}" type="sibTrans" cxnId="{6B345F53-F1E6-4136-B12C-BA869E36496F}">
      <dgm:prSet/>
      <dgm:spPr/>
      <dgm:t>
        <a:bodyPr/>
        <a:lstStyle/>
        <a:p>
          <a:endParaRPr lang="zh-CN" altLang="en-US"/>
        </a:p>
      </dgm:t>
    </dgm:pt>
    <dgm:pt modelId="{E4D702E5-B301-4750-B5C5-6B31EBF9893B}">
      <dgm:prSet phldrT="[文本]" custT="1"/>
      <dgm:spPr/>
      <dgm:t>
        <a:bodyPr/>
        <a:lstStyle/>
        <a:p>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安全上线指标</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安全配置</a:t>
          </a:r>
          <a:r>
            <a:rPr lang="en-US" altLang="zh-CN"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dgm:t>
    </dgm:pt>
    <dgm:pt modelId="{60614268-47B9-4C6B-9843-3F45EC66A04A}" type="parTrans" cxnId="{CF45A5A7-FB1B-4EF0-9486-9714DD909971}">
      <dgm:prSet/>
      <dgm:spPr/>
      <dgm:t>
        <a:bodyPr/>
        <a:lstStyle/>
        <a:p>
          <a:endParaRPr lang="zh-CN" altLang="en-US"/>
        </a:p>
      </dgm:t>
    </dgm:pt>
    <dgm:pt modelId="{8E5DBEBA-6CC7-4337-B7B4-A84163AAD6B0}" type="sibTrans" cxnId="{CF45A5A7-FB1B-4EF0-9486-9714DD909971}">
      <dgm:prSet/>
      <dgm:spPr/>
      <dgm:t>
        <a:bodyPr/>
        <a:lstStyle/>
        <a:p>
          <a:endParaRPr lang="zh-CN" altLang="en-US"/>
        </a:p>
      </dgm:t>
    </dgm:pt>
    <dgm:pt modelId="{B167B3A5-36A7-4D52-80F0-9496CD58CF2E}">
      <dgm:prSet/>
      <dgm:spPr/>
      <dgm:t>
        <a:bodyPr/>
        <a:lstStyle/>
        <a:p>
          <a:r>
            <a:rPr lang="zh-CN" altLang="en-US" dirty="0" smtClean="0"/>
            <a:t>安全巡检、人工渗透</a:t>
          </a:r>
          <a:endParaRPr lang="zh-CN" altLang="en-US" dirty="0"/>
        </a:p>
      </dgm:t>
    </dgm:pt>
    <dgm:pt modelId="{C3DC7323-5AFC-4C53-AA67-8D988ED296E9}" type="parTrans" cxnId="{1ABA349C-5B0E-4289-8AB3-2C6F8D942905}">
      <dgm:prSet/>
      <dgm:spPr/>
      <dgm:t>
        <a:bodyPr/>
        <a:lstStyle/>
        <a:p>
          <a:endParaRPr lang="zh-CN" altLang="en-US"/>
        </a:p>
      </dgm:t>
    </dgm:pt>
    <dgm:pt modelId="{32D4B103-7DED-4F31-B3FF-5E989081C532}" type="sibTrans" cxnId="{1ABA349C-5B0E-4289-8AB3-2C6F8D942905}">
      <dgm:prSet/>
      <dgm:spPr/>
      <dgm:t>
        <a:bodyPr/>
        <a:lstStyle/>
        <a:p>
          <a:endParaRPr lang="zh-CN" altLang="en-US"/>
        </a:p>
      </dgm:t>
    </dgm:pt>
    <dgm:pt modelId="{CE6F2C4A-C11D-476A-8A0F-FAFFF90B9204}">
      <dgm:prSet/>
      <dgm:spPr/>
      <dgm:t>
        <a:bodyPr/>
        <a:lstStyle/>
        <a:p>
          <a:r>
            <a:rPr lang="zh-CN" altLang="en-US" dirty="0" smtClean="0"/>
            <a:t>应急响应</a:t>
          </a:r>
          <a:endParaRPr lang="zh-CN" altLang="en-US" dirty="0"/>
        </a:p>
      </dgm:t>
    </dgm:pt>
    <dgm:pt modelId="{A4B3E0BB-80A3-4DF3-9B12-6FE99511ECB8}" type="parTrans" cxnId="{B681A492-6FC8-485B-9465-7FC3351029D5}">
      <dgm:prSet/>
      <dgm:spPr/>
      <dgm:t>
        <a:bodyPr/>
        <a:lstStyle/>
        <a:p>
          <a:endParaRPr lang="zh-CN" altLang="en-US"/>
        </a:p>
      </dgm:t>
    </dgm:pt>
    <dgm:pt modelId="{746734A1-1339-4659-8A00-C858F80011A7}" type="sibTrans" cxnId="{B681A492-6FC8-485B-9465-7FC3351029D5}">
      <dgm:prSet/>
      <dgm:spPr/>
      <dgm:t>
        <a:bodyPr/>
        <a:lstStyle/>
        <a:p>
          <a:endParaRPr lang="zh-CN" altLang="en-US"/>
        </a:p>
      </dgm:t>
    </dgm:pt>
    <dgm:pt modelId="{4BBF6032-9A14-4986-BC34-CC4C68DD4CF8}" type="pres">
      <dgm:prSet presAssocID="{1F8B6234-8065-40A2-8DD5-D22FC84157D4}" presName="linearFlow" presStyleCnt="0">
        <dgm:presLayoutVars>
          <dgm:dir/>
          <dgm:animLvl val="lvl"/>
          <dgm:resizeHandles val="exact"/>
        </dgm:presLayoutVars>
      </dgm:prSet>
      <dgm:spPr/>
      <dgm:t>
        <a:bodyPr/>
        <a:lstStyle/>
        <a:p>
          <a:endParaRPr lang="zh-CN" altLang="en-US"/>
        </a:p>
      </dgm:t>
    </dgm:pt>
    <dgm:pt modelId="{BA0B2C56-93CF-451C-990D-078C466E423F}" type="pres">
      <dgm:prSet presAssocID="{26438D67-BE6C-4D3D-801E-B232E983218E}" presName="composite" presStyleCnt="0"/>
      <dgm:spPr/>
    </dgm:pt>
    <dgm:pt modelId="{E79DDA0D-C9DE-418A-AC89-C6F8CEF827AC}" type="pres">
      <dgm:prSet presAssocID="{26438D67-BE6C-4D3D-801E-B232E983218E}" presName="parentText" presStyleLbl="alignNode1" presStyleIdx="0" presStyleCnt="6">
        <dgm:presLayoutVars>
          <dgm:chMax val="1"/>
          <dgm:bulletEnabled val="1"/>
        </dgm:presLayoutVars>
      </dgm:prSet>
      <dgm:spPr/>
      <dgm:t>
        <a:bodyPr/>
        <a:lstStyle/>
        <a:p>
          <a:endParaRPr lang="zh-CN" altLang="en-US"/>
        </a:p>
      </dgm:t>
    </dgm:pt>
    <dgm:pt modelId="{CC322E0E-D9C4-4F2E-95E9-BB9C876CE1AC}" type="pres">
      <dgm:prSet presAssocID="{26438D67-BE6C-4D3D-801E-B232E983218E}" presName="descendantText" presStyleLbl="alignAcc1" presStyleIdx="0" presStyleCnt="6">
        <dgm:presLayoutVars>
          <dgm:bulletEnabled val="1"/>
        </dgm:presLayoutVars>
      </dgm:prSet>
      <dgm:spPr/>
      <dgm:t>
        <a:bodyPr/>
        <a:lstStyle/>
        <a:p>
          <a:endParaRPr lang="zh-CN" altLang="en-US"/>
        </a:p>
      </dgm:t>
    </dgm:pt>
    <dgm:pt modelId="{7E718E51-14DD-476E-83D9-33A626343C41}" type="pres">
      <dgm:prSet presAssocID="{68597F3D-0A69-44DD-A6CA-EB6936D715B6}" presName="sp" presStyleCnt="0"/>
      <dgm:spPr/>
    </dgm:pt>
    <dgm:pt modelId="{400D6316-FDF0-44F0-8C36-DD63A8AA1816}" type="pres">
      <dgm:prSet presAssocID="{778EF730-25BF-43AB-8754-A08D94FB9AAD}" presName="composite" presStyleCnt="0"/>
      <dgm:spPr/>
    </dgm:pt>
    <dgm:pt modelId="{EF0497A4-6D7C-44A2-AD0A-84A2DEE85669}" type="pres">
      <dgm:prSet presAssocID="{778EF730-25BF-43AB-8754-A08D94FB9AAD}" presName="parentText" presStyleLbl="alignNode1" presStyleIdx="1" presStyleCnt="6">
        <dgm:presLayoutVars>
          <dgm:chMax val="1"/>
          <dgm:bulletEnabled val="1"/>
        </dgm:presLayoutVars>
      </dgm:prSet>
      <dgm:spPr/>
      <dgm:t>
        <a:bodyPr/>
        <a:lstStyle/>
        <a:p>
          <a:endParaRPr lang="zh-CN" altLang="en-US"/>
        </a:p>
      </dgm:t>
    </dgm:pt>
    <dgm:pt modelId="{B5084676-8294-4B65-9F06-E3716E0765A2}" type="pres">
      <dgm:prSet presAssocID="{778EF730-25BF-43AB-8754-A08D94FB9AAD}" presName="descendantText" presStyleLbl="alignAcc1" presStyleIdx="1" presStyleCnt="6">
        <dgm:presLayoutVars>
          <dgm:bulletEnabled val="1"/>
        </dgm:presLayoutVars>
      </dgm:prSet>
      <dgm:spPr/>
      <dgm:t>
        <a:bodyPr/>
        <a:lstStyle/>
        <a:p>
          <a:endParaRPr lang="zh-CN" altLang="en-US"/>
        </a:p>
      </dgm:t>
    </dgm:pt>
    <dgm:pt modelId="{DB344F37-5CF0-45ED-8A2D-3B9B3F8D279F}" type="pres">
      <dgm:prSet presAssocID="{A8189538-6598-4DB8-8140-B916E64CDFF7}" presName="sp" presStyleCnt="0"/>
      <dgm:spPr/>
    </dgm:pt>
    <dgm:pt modelId="{2DF3158F-0962-4297-AD7E-A625D5763DA2}" type="pres">
      <dgm:prSet presAssocID="{68F915A9-D472-457B-A6BF-AB42599C1C0A}" presName="composite" presStyleCnt="0"/>
      <dgm:spPr/>
    </dgm:pt>
    <dgm:pt modelId="{1054CB06-6B1B-4F33-A531-A7BBE6DDA9E4}" type="pres">
      <dgm:prSet presAssocID="{68F915A9-D472-457B-A6BF-AB42599C1C0A}" presName="parentText" presStyleLbl="alignNode1" presStyleIdx="2" presStyleCnt="6">
        <dgm:presLayoutVars>
          <dgm:chMax val="1"/>
          <dgm:bulletEnabled val="1"/>
        </dgm:presLayoutVars>
      </dgm:prSet>
      <dgm:spPr/>
      <dgm:t>
        <a:bodyPr/>
        <a:lstStyle/>
        <a:p>
          <a:endParaRPr lang="zh-CN" altLang="en-US"/>
        </a:p>
      </dgm:t>
    </dgm:pt>
    <dgm:pt modelId="{270C5A93-64EA-4496-8FFC-5C9D1399257E}" type="pres">
      <dgm:prSet presAssocID="{68F915A9-D472-457B-A6BF-AB42599C1C0A}" presName="descendantText" presStyleLbl="alignAcc1" presStyleIdx="2" presStyleCnt="6">
        <dgm:presLayoutVars>
          <dgm:bulletEnabled val="1"/>
        </dgm:presLayoutVars>
      </dgm:prSet>
      <dgm:spPr/>
      <dgm:t>
        <a:bodyPr/>
        <a:lstStyle/>
        <a:p>
          <a:endParaRPr lang="zh-CN" altLang="en-US"/>
        </a:p>
      </dgm:t>
    </dgm:pt>
    <dgm:pt modelId="{D615C35C-69D7-46CB-8F28-198BD5BC92F1}" type="pres">
      <dgm:prSet presAssocID="{73861587-FD3F-4DFB-AB45-A4D2D2515EF0}" presName="sp" presStyleCnt="0"/>
      <dgm:spPr/>
    </dgm:pt>
    <dgm:pt modelId="{5DD3DD6C-EF00-4649-95A2-DF0FF14038F6}" type="pres">
      <dgm:prSet presAssocID="{09AF95EC-2DB4-4B81-A632-66355EA48E4F}" presName="composite" presStyleCnt="0"/>
      <dgm:spPr/>
    </dgm:pt>
    <dgm:pt modelId="{619B68BF-845F-4241-8A7E-8D833D40F2B3}" type="pres">
      <dgm:prSet presAssocID="{09AF95EC-2DB4-4B81-A632-66355EA48E4F}" presName="parentText" presStyleLbl="alignNode1" presStyleIdx="3" presStyleCnt="6">
        <dgm:presLayoutVars>
          <dgm:chMax val="1"/>
          <dgm:bulletEnabled val="1"/>
        </dgm:presLayoutVars>
      </dgm:prSet>
      <dgm:spPr/>
      <dgm:t>
        <a:bodyPr/>
        <a:lstStyle/>
        <a:p>
          <a:endParaRPr lang="zh-CN" altLang="en-US"/>
        </a:p>
      </dgm:t>
    </dgm:pt>
    <dgm:pt modelId="{2D12E14E-5A8A-428B-9340-49FAA98A2790}" type="pres">
      <dgm:prSet presAssocID="{09AF95EC-2DB4-4B81-A632-66355EA48E4F}" presName="descendantText" presStyleLbl="alignAcc1" presStyleIdx="3" presStyleCnt="6" custLinFactNeighborY="0">
        <dgm:presLayoutVars>
          <dgm:bulletEnabled val="1"/>
        </dgm:presLayoutVars>
      </dgm:prSet>
      <dgm:spPr/>
      <dgm:t>
        <a:bodyPr/>
        <a:lstStyle/>
        <a:p>
          <a:endParaRPr lang="zh-CN" altLang="en-US"/>
        </a:p>
      </dgm:t>
    </dgm:pt>
    <dgm:pt modelId="{27FF64A3-FD89-439C-9209-91E7B3B8E351}" type="pres">
      <dgm:prSet presAssocID="{C7D0EED2-1B8D-4A39-9B45-FCD349C32419}" presName="sp" presStyleCnt="0"/>
      <dgm:spPr/>
    </dgm:pt>
    <dgm:pt modelId="{4FF63EC6-2C6A-4674-9E4C-CDE6BB98F76B}" type="pres">
      <dgm:prSet presAssocID="{E5829C46-1A4E-4A3B-A042-251C45594EE8}" presName="composite" presStyleCnt="0"/>
      <dgm:spPr/>
    </dgm:pt>
    <dgm:pt modelId="{822EFC03-B426-4AC8-B326-E664C21AEA3D}" type="pres">
      <dgm:prSet presAssocID="{E5829C46-1A4E-4A3B-A042-251C45594EE8}" presName="parentText" presStyleLbl="alignNode1" presStyleIdx="4" presStyleCnt="6">
        <dgm:presLayoutVars>
          <dgm:chMax val="1"/>
          <dgm:bulletEnabled val="1"/>
        </dgm:presLayoutVars>
      </dgm:prSet>
      <dgm:spPr/>
      <dgm:t>
        <a:bodyPr/>
        <a:lstStyle/>
        <a:p>
          <a:endParaRPr lang="zh-CN" altLang="en-US"/>
        </a:p>
      </dgm:t>
    </dgm:pt>
    <dgm:pt modelId="{8973CF18-EC07-4D1F-88A5-A04F2854F220}" type="pres">
      <dgm:prSet presAssocID="{E5829C46-1A4E-4A3B-A042-251C45594EE8}" presName="descendantText" presStyleLbl="alignAcc1" presStyleIdx="4" presStyleCnt="6">
        <dgm:presLayoutVars>
          <dgm:bulletEnabled val="1"/>
        </dgm:presLayoutVars>
      </dgm:prSet>
      <dgm:spPr/>
      <dgm:t>
        <a:bodyPr/>
        <a:lstStyle/>
        <a:p>
          <a:endParaRPr lang="zh-CN" altLang="en-US"/>
        </a:p>
      </dgm:t>
    </dgm:pt>
    <dgm:pt modelId="{B953C63A-0B08-4E2A-8909-923050721A6B}" type="pres">
      <dgm:prSet presAssocID="{A242B38D-004B-419D-AC1F-45DD6A3D3982}" presName="sp" presStyleCnt="0"/>
      <dgm:spPr/>
    </dgm:pt>
    <dgm:pt modelId="{45B096C8-80D9-4888-9252-49FBC3F80A12}" type="pres">
      <dgm:prSet presAssocID="{3F4701C3-791A-4F4C-ABF0-7AFC5F4EAA44}" presName="composite" presStyleCnt="0"/>
      <dgm:spPr/>
    </dgm:pt>
    <dgm:pt modelId="{76500F71-E8F0-4FD6-899F-AF2E70652605}" type="pres">
      <dgm:prSet presAssocID="{3F4701C3-791A-4F4C-ABF0-7AFC5F4EAA44}" presName="parentText" presStyleLbl="alignNode1" presStyleIdx="5" presStyleCnt="6">
        <dgm:presLayoutVars>
          <dgm:chMax val="1"/>
          <dgm:bulletEnabled val="1"/>
        </dgm:presLayoutVars>
      </dgm:prSet>
      <dgm:spPr/>
      <dgm:t>
        <a:bodyPr/>
        <a:lstStyle/>
        <a:p>
          <a:endParaRPr lang="zh-CN" altLang="en-US"/>
        </a:p>
      </dgm:t>
    </dgm:pt>
    <dgm:pt modelId="{B4F24BA3-F757-4CFF-B0F4-9ABDF794CEA3}" type="pres">
      <dgm:prSet presAssocID="{3F4701C3-791A-4F4C-ABF0-7AFC5F4EAA44}" presName="descendantText" presStyleLbl="alignAcc1" presStyleIdx="5" presStyleCnt="6">
        <dgm:presLayoutVars>
          <dgm:bulletEnabled val="1"/>
        </dgm:presLayoutVars>
      </dgm:prSet>
      <dgm:spPr/>
      <dgm:t>
        <a:bodyPr/>
        <a:lstStyle/>
        <a:p>
          <a:endParaRPr lang="zh-CN" altLang="en-US"/>
        </a:p>
      </dgm:t>
    </dgm:pt>
  </dgm:ptLst>
  <dgm:cxnLst>
    <dgm:cxn modelId="{6FA2CD5F-1647-4A25-826B-8F8731591B8D}" srcId="{09AF95EC-2DB4-4B81-A632-66355EA48E4F}" destId="{0E5EC911-CCBC-4775-8A87-4BFE7E613496}" srcOrd="0" destOrd="0" parTransId="{23AA4A2E-FB7E-4E0C-86F4-59DB10D72CC7}" sibTransId="{F20EB441-89F1-4EAB-92F6-6D60F77A6035}"/>
    <dgm:cxn modelId="{77D20E23-88EF-4E0C-A63E-5368252C24C5}" type="presOf" srcId="{D7C652B0-C8BB-495E-A388-E275CA9E6DEF}" destId="{270C5A93-64EA-4496-8FFC-5C9D1399257E}" srcOrd="0" destOrd="1" presId="urn:microsoft.com/office/officeart/2005/8/layout/chevron2"/>
    <dgm:cxn modelId="{ECB62CD3-B177-4096-BBD0-96639E83AA2B}" type="presOf" srcId="{B167B3A5-36A7-4D52-80F0-9496CD58CF2E}" destId="{B4F24BA3-F757-4CFF-B0F4-9ABDF794CEA3}" srcOrd="0" destOrd="0" presId="urn:microsoft.com/office/officeart/2005/8/layout/chevron2"/>
    <dgm:cxn modelId="{7F476480-71E9-454E-B76C-98FBE6A33CAB}" type="presOf" srcId="{09AF95EC-2DB4-4B81-A632-66355EA48E4F}" destId="{619B68BF-845F-4241-8A7E-8D833D40F2B3}" srcOrd="0" destOrd="0" presId="urn:microsoft.com/office/officeart/2005/8/layout/chevron2"/>
    <dgm:cxn modelId="{1F6E05E5-6419-4BF0-917C-A46A5A7FEC99}" type="presOf" srcId="{E5829C46-1A4E-4A3B-A042-251C45594EE8}" destId="{822EFC03-B426-4AC8-B326-E664C21AEA3D}" srcOrd="0" destOrd="0" presId="urn:microsoft.com/office/officeart/2005/8/layout/chevron2"/>
    <dgm:cxn modelId="{9B63F974-4825-459E-96F0-A7B657C89039}" type="presOf" srcId="{3F4701C3-791A-4F4C-ABF0-7AFC5F4EAA44}" destId="{76500F71-E8F0-4FD6-899F-AF2E70652605}" srcOrd="0" destOrd="0" presId="urn:microsoft.com/office/officeart/2005/8/layout/chevron2"/>
    <dgm:cxn modelId="{8AC80AD8-F151-4B77-AFCF-E44908B861E1}" srcId="{1F8B6234-8065-40A2-8DD5-D22FC84157D4}" destId="{3F4701C3-791A-4F4C-ABF0-7AFC5F4EAA44}" srcOrd="5" destOrd="0" parTransId="{1C1E6443-639E-4766-ABFF-02653FED4B93}" sibTransId="{D2BF4126-6B02-4BBE-A468-867E16D13A94}"/>
    <dgm:cxn modelId="{CF45A5A7-FB1B-4EF0-9486-9714DD909971}" srcId="{E5829C46-1A4E-4A3B-A042-251C45594EE8}" destId="{E4D702E5-B301-4750-B5C5-6B31EBF9893B}" srcOrd="1" destOrd="0" parTransId="{60614268-47B9-4C6B-9843-3F45EC66A04A}" sibTransId="{8E5DBEBA-6CC7-4337-B7B4-A84163AAD6B0}"/>
    <dgm:cxn modelId="{6B345F53-F1E6-4136-B12C-BA869E36496F}" srcId="{68F915A9-D472-457B-A6BF-AB42599C1C0A}" destId="{D7C652B0-C8BB-495E-A388-E275CA9E6DEF}" srcOrd="1" destOrd="0" parTransId="{C1BC9CEA-7BDD-4E4B-B61F-694131C1F3B8}" sibTransId="{57091DFF-D7EB-4F42-93EC-09B828083171}"/>
    <dgm:cxn modelId="{B5169FE6-CA29-474E-8564-4F429EF43B2E}" srcId="{778EF730-25BF-43AB-8754-A08D94FB9AAD}" destId="{CDB60C22-6992-4EBF-88D3-D84C6322E2ED}" srcOrd="1" destOrd="0" parTransId="{34E92024-C4A1-4E55-9069-475B127F537D}" sibTransId="{454FE834-CA2D-4118-9168-88BF2050BD06}"/>
    <dgm:cxn modelId="{DCCD26D1-EAA6-4A84-A712-F5A66145525D}" srcId="{E5829C46-1A4E-4A3B-A042-251C45594EE8}" destId="{FB63A3BB-1949-4E8B-96A1-2D471F3811D6}" srcOrd="0" destOrd="0" parTransId="{DFC8BACF-6D4C-42C2-9F90-6A2D5D4858FF}" sibTransId="{099DE0A2-67CF-4F52-B7FE-F9F09FF19288}"/>
    <dgm:cxn modelId="{13710EB7-7582-4D79-A768-54957AA55238}" type="presOf" srcId="{26438D67-BE6C-4D3D-801E-B232E983218E}" destId="{E79DDA0D-C9DE-418A-AC89-C6F8CEF827AC}" srcOrd="0" destOrd="0" presId="urn:microsoft.com/office/officeart/2005/8/layout/chevron2"/>
    <dgm:cxn modelId="{728D635F-5DFB-4C4C-8E17-A78D9382040C}" type="presOf" srcId="{0E5EC911-CCBC-4775-8A87-4BFE7E613496}" destId="{2D12E14E-5A8A-428B-9340-49FAA98A2790}" srcOrd="0" destOrd="0" presId="urn:microsoft.com/office/officeart/2005/8/layout/chevron2"/>
    <dgm:cxn modelId="{708DF37F-D64D-4F6E-AB59-7A2361F203E6}" type="presOf" srcId="{85E36EEB-B212-4E9F-AC92-8151E4105F8F}" destId="{2D12E14E-5A8A-428B-9340-49FAA98A2790}" srcOrd="0" destOrd="1" presId="urn:microsoft.com/office/officeart/2005/8/layout/chevron2"/>
    <dgm:cxn modelId="{1710FD38-211B-4C3F-9507-8D4560617488}" srcId="{1F8B6234-8065-40A2-8DD5-D22FC84157D4}" destId="{778EF730-25BF-43AB-8754-A08D94FB9AAD}" srcOrd="1" destOrd="0" parTransId="{B0536D70-9289-48B9-AA31-661B2029DE20}" sibTransId="{A8189538-6598-4DB8-8140-B916E64CDFF7}"/>
    <dgm:cxn modelId="{B681A492-6FC8-485B-9465-7FC3351029D5}" srcId="{3F4701C3-791A-4F4C-ABF0-7AFC5F4EAA44}" destId="{CE6F2C4A-C11D-476A-8A0F-FAFFF90B9204}" srcOrd="1" destOrd="0" parTransId="{A4B3E0BB-80A3-4DF3-9B12-6FE99511ECB8}" sibTransId="{746734A1-1339-4659-8A00-C858F80011A7}"/>
    <dgm:cxn modelId="{DAD611DC-7AE6-449B-AE67-FB31C41AB3E4}" srcId="{778EF730-25BF-43AB-8754-A08D94FB9AAD}" destId="{899EF03C-1625-42F7-8725-F6CA9BF4EEC3}" srcOrd="0" destOrd="0" parTransId="{EF924073-7ABA-494F-8571-E15E73370903}" sibTransId="{24EE6826-C864-4333-A6D6-15FACB71C8D0}"/>
    <dgm:cxn modelId="{F18DA0CE-07E3-4202-99A1-82859B9B8710}" srcId="{1F8B6234-8065-40A2-8DD5-D22FC84157D4}" destId="{E5829C46-1A4E-4A3B-A042-251C45594EE8}" srcOrd="4" destOrd="0" parTransId="{25593773-1A17-42A5-BD55-325AC450253A}" sibTransId="{A242B38D-004B-419D-AC1F-45DD6A3D3982}"/>
    <dgm:cxn modelId="{2850D6D4-47BA-40CD-A850-6680645DFA22}" type="presOf" srcId="{68F915A9-D472-457B-A6BF-AB42599C1C0A}" destId="{1054CB06-6B1B-4F33-A531-A7BBE6DDA9E4}" srcOrd="0" destOrd="0" presId="urn:microsoft.com/office/officeart/2005/8/layout/chevron2"/>
    <dgm:cxn modelId="{9EC8DF05-0F89-4C75-ADEC-0F5097B8853C}" type="presOf" srcId="{E4D702E5-B301-4750-B5C5-6B31EBF9893B}" destId="{8973CF18-EC07-4D1F-88A5-A04F2854F220}" srcOrd="0" destOrd="1" presId="urn:microsoft.com/office/officeart/2005/8/layout/chevron2"/>
    <dgm:cxn modelId="{74B74A1B-52FB-4279-B3C2-39EF634345CF}" type="presOf" srcId="{0CA8661F-46DE-490E-BDE7-573B74707B7B}" destId="{270C5A93-64EA-4496-8FFC-5C9D1399257E}" srcOrd="0" destOrd="0" presId="urn:microsoft.com/office/officeart/2005/8/layout/chevron2"/>
    <dgm:cxn modelId="{B2F3D73A-E1B8-4220-8AE0-930F27B831A7}" type="presOf" srcId="{CE6F2C4A-C11D-476A-8A0F-FAFFF90B9204}" destId="{B4F24BA3-F757-4CFF-B0F4-9ABDF794CEA3}" srcOrd="0" destOrd="1" presId="urn:microsoft.com/office/officeart/2005/8/layout/chevron2"/>
    <dgm:cxn modelId="{04B63F72-EA0C-4479-92BC-25D474599B4B}" type="presOf" srcId="{9A4DE210-CA15-4095-AC37-84822E29F898}" destId="{CC322E0E-D9C4-4F2E-95E9-BB9C876CE1AC}" srcOrd="0" destOrd="0" presId="urn:microsoft.com/office/officeart/2005/8/layout/chevron2"/>
    <dgm:cxn modelId="{CE5BA031-AF06-4015-A3A1-F838638187C0}" srcId="{1F8B6234-8065-40A2-8DD5-D22FC84157D4}" destId="{09AF95EC-2DB4-4B81-A632-66355EA48E4F}" srcOrd="3" destOrd="0" parTransId="{7128DFE1-A54E-4A39-A2B2-046A2424BDCA}" sibTransId="{C7D0EED2-1B8D-4A39-9B45-FCD349C32419}"/>
    <dgm:cxn modelId="{B443CB8C-E3BE-4FAC-9A00-0466576E7BB7}" srcId="{1F8B6234-8065-40A2-8DD5-D22FC84157D4}" destId="{26438D67-BE6C-4D3D-801E-B232E983218E}" srcOrd="0" destOrd="0" parTransId="{4298A061-88C1-4405-AB2C-56114F019799}" sibTransId="{68597F3D-0A69-44DD-A6CA-EB6936D715B6}"/>
    <dgm:cxn modelId="{1ABA349C-5B0E-4289-8AB3-2C6F8D942905}" srcId="{3F4701C3-791A-4F4C-ABF0-7AFC5F4EAA44}" destId="{B167B3A5-36A7-4D52-80F0-9496CD58CF2E}" srcOrd="0" destOrd="0" parTransId="{C3DC7323-5AFC-4C53-AA67-8D988ED296E9}" sibTransId="{32D4B103-7DED-4F31-B3FF-5E989081C532}"/>
    <dgm:cxn modelId="{F80816FD-2258-4ED0-A85D-2C6EC81B978C}" type="presOf" srcId="{CDB60C22-6992-4EBF-88D3-D84C6322E2ED}" destId="{B5084676-8294-4B65-9F06-E3716E0765A2}" srcOrd="0" destOrd="1" presId="urn:microsoft.com/office/officeart/2005/8/layout/chevron2"/>
    <dgm:cxn modelId="{45BEE8D0-F3BD-4CC8-ABC5-BD3B90A92220}" type="presOf" srcId="{1F8B6234-8065-40A2-8DD5-D22FC84157D4}" destId="{4BBF6032-9A14-4986-BC34-CC4C68DD4CF8}" srcOrd="0" destOrd="0" presId="urn:microsoft.com/office/officeart/2005/8/layout/chevron2"/>
    <dgm:cxn modelId="{6F6FF3EB-E426-4D49-AA97-733C90734A98}" srcId="{09AF95EC-2DB4-4B81-A632-66355EA48E4F}" destId="{85E36EEB-B212-4E9F-AC92-8151E4105F8F}" srcOrd="1" destOrd="0" parTransId="{A91292DC-D71D-4EAC-B684-2E86A0D9FBEF}" sibTransId="{75517C53-CE9A-45A2-BDF4-4E2109246467}"/>
    <dgm:cxn modelId="{D764969A-D7E5-40CC-93E4-DAAF53798C26}" type="presOf" srcId="{FB63A3BB-1949-4E8B-96A1-2D471F3811D6}" destId="{8973CF18-EC07-4D1F-88A5-A04F2854F220}" srcOrd="0" destOrd="0" presId="urn:microsoft.com/office/officeart/2005/8/layout/chevron2"/>
    <dgm:cxn modelId="{7E79AA3F-6B24-4798-B799-314AFCA44EF8}" srcId="{68F915A9-D472-457B-A6BF-AB42599C1C0A}" destId="{0CA8661F-46DE-490E-BDE7-573B74707B7B}" srcOrd="0" destOrd="0" parTransId="{D849BCD7-3726-41BF-ADD0-E6D6FCA3426D}" sibTransId="{3686078B-B334-407A-87D8-2D0410ADCF53}"/>
    <dgm:cxn modelId="{4CB73CC3-1C85-4AE1-BBCE-7CBE6DC803B2}" srcId="{1F8B6234-8065-40A2-8DD5-D22FC84157D4}" destId="{68F915A9-D472-457B-A6BF-AB42599C1C0A}" srcOrd="2" destOrd="0" parTransId="{081F1A6A-E57E-4952-BCC0-403A99C9DAB4}" sibTransId="{73861587-FD3F-4DFB-AB45-A4D2D2515EF0}"/>
    <dgm:cxn modelId="{252B817C-F5A9-4CBB-AC0A-DF15CEA122B4}" type="presOf" srcId="{778EF730-25BF-43AB-8754-A08D94FB9AAD}" destId="{EF0497A4-6D7C-44A2-AD0A-84A2DEE85669}" srcOrd="0" destOrd="0" presId="urn:microsoft.com/office/officeart/2005/8/layout/chevron2"/>
    <dgm:cxn modelId="{E4651034-D92F-4DB1-B9D9-D09257C84084}" srcId="{26438D67-BE6C-4D3D-801E-B232E983218E}" destId="{9A4DE210-CA15-4095-AC37-84822E29F898}" srcOrd="0" destOrd="0" parTransId="{23401302-9330-4A90-9F40-18900F5CE083}" sibTransId="{07C7FD9C-F44C-4476-865E-483C7EFF80F5}"/>
    <dgm:cxn modelId="{BB0F9CDB-F45E-4118-99D2-7039DD3D61D2}" type="presOf" srcId="{899EF03C-1625-42F7-8725-F6CA9BF4EEC3}" destId="{B5084676-8294-4B65-9F06-E3716E0765A2}" srcOrd="0" destOrd="0" presId="urn:microsoft.com/office/officeart/2005/8/layout/chevron2"/>
    <dgm:cxn modelId="{04A07963-6818-4E97-BB17-5666D7F30DF6}" type="presParOf" srcId="{4BBF6032-9A14-4986-BC34-CC4C68DD4CF8}" destId="{BA0B2C56-93CF-451C-990D-078C466E423F}" srcOrd="0" destOrd="0" presId="urn:microsoft.com/office/officeart/2005/8/layout/chevron2"/>
    <dgm:cxn modelId="{59C62013-06AF-4BA2-B6BE-790B8E8D4949}" type="presParOf" srcId="{BA0B2C56-93CF-451C-990D-078C466E423F}" destId="{E79DDA0D-C9DE-418A-AC89-C6F8CEF827AC}" srcOrd="0" destOrd="0" presId="urn:microsoft.com/office/officeart/2005/8/layout/chevron2"/>
    <dgm:cxn modelId="{69F49D91-5CA3-484C-875C-3CA32EAB3470}" type="presParOf" srcId="{BA0B2C56-93CF-451C-990D-078C466E423F}" destId="{CC322E0E-D9C4-4F2E-95E9-BB9C876CE1AC}" srcOrd="1" destOrd="0" presId="urn:microsoft.com/office/officeart/2005/8/layout/chevron2"/>
    <dgm:cxn modelId="{7CCBAE44-00F8-4735-A6B7-E5E0B2B93354}" type="presParOf" srcId="{4BBF6032-9A14-4986-BC34-CC4C68DD4CF8}" destId="{7E718E51-14DD-476E-83D9-33A626343C41}" srcOrd="1" destOrd="0" presId="urn:microsoft.com/office/officeart/2005/8/layout/chevron2"/>
    <dgm:cxn modelId="{13E07DC1-19B5-4B29-8742-99F1919CAE70}" type="presParOf" srcId="{4BBF6032-9A14-4986-BC34-CC4C68DD4CF8}" destId="{400D6316-FDF0-44F0-8C36-DD63A8AA1816}" srcOrd="2" destOrd="0" presId="urn:microsoft.com/office/officeart/2005/8/layout/chevron2"/>
    <dgm:cxn modelId="{94432DCF-5A62-4A4A-9528-E892805662E1}" type="presParOf" srcId="{400D6316-FDF0-44F0-8C36-DD63A8AA1816}" destId="{EF0497A4-6D7C-44A2-AD0A-84A2DEE85669}" srcOrd="0" destOrd="0" presId="urn:microsoft.com/office/officeart/2005/8/layout/chevron2"/>
    <dgm:cxn modelId="{60CF3690-832B-402C-BEB8-31610A357B57}" type="presParOf" srcId="{400D6316-FDF0-44F0-8C36-DD63A8AA1816}" destId="{B5084676-8294-4B65-9F06-E3716E0765A2}" srcOrd="1" destOrd="0" presId="urn:microsoft.com/office/officeart/2005/8/layout/chevron2"/>
    <dgm:cxn modelId="{331E0541-C972-40F6-9463-0CC89AB787A3}" type="presParOf" srcId="{4BBF6032-9A14-4986-BC34-CC4C68DD4CF8}" destId="{DB344F37-5CF0-45ED-8A2D-3B9B3F8D279F}" srcOrd="3" destOrd="0" presId="urn:microsoft.com/office/officeart/2005/8/layout/chevron2"/>
    <dgm:cxn modelId="{148E0613-641A-450C-A728-69DC9C8D32B0}" type="presParOf" srcId="{4BBF6032-9A14-4986-BC34-CC4C68DD4CF8}" destId="{2DF3158F-0962-4297-AD7E-A625D5763DA2}" srcOrd="4" destOrd="0" presId="urn:microsoft.com/office/officeart/2005/8/layout/chevron2"/>
    <dgm:cxn modelId="{5EF0399A-EFAD-4C84-B2ED-3E5097AAC208}" type="presParOf" srcId="{2DF3158F-0962-4297-AD7E-A625D5763DA2}" destId="{1054CB06-6B1B-4F33-A531-A7BBE6DDA9E4}" srcOrd="0" destOrd="0" presId="urn:microsoft.com/office/officeart/2005/8/layout/chevron2"/>
    <dgm:cxn modelId="{54BB2EEF-C3D3-4714-8904-B1916709C0B4}" type="presParOf" srcId="{2DF3158F-0962-4297-AD7E-A625D5763DA2}" destId="{270C5A93-64EA-4496-8FFC-5C9D1399257E}" srcOrd="1" destOrd="0" presId="urn:microsoft.com/office/officeart/2005/8/layout/chevron2"/>
    <dgm:cxn modelId="{EBD5702F-26CB-4A54-97B3-9C7FAFB9A0A5}" type="presParOf" srcId="{4BBF6032-9A14-4986-BC34-CC4C68DD4CF8}" destId="{D615C35C-69D7-46CB-8F28-198BD5BC92F1}" srcOrd="5" destOrd="0" presId="urn:microsoft.com/office/officeart/2005/8/layout/chevron2"/>
    <dgm:cxn modelId="{7950DAD2-950D-476C-A604-37D477805CDE}" type="presParOf" srcId="{4BBF6032-9A14-4986-BC34-CC4C68DD4CF8}" destId="{5DD3DD6C-EF00-4649-95A2-DF0FF14038F6}" srcOrd="6" destOrd="0" presId="urn:microsoft.com/office/officeart/2005/8/layout/chevron2"/>
    <dgm:cxn modelId="{DCC2A6B2-171F-4EAA-A771-3473E72B4DBA}" type="presParOf" srcId="{5DD3DD6C-EF00-4649-95A2-DF0FF14038F6}" destId="{619B68BF-845F-4241-8A7E-8D833D40F2B3}" srcOrd="0" destOrd="0" presId="urn:microsoft.com/office/officeart/2005/8/layout/chevron2"/>
    <dgm:cxn modelId="{D17E2373-FE4F-48D9-AEC7-1553C9C3A904}" type="presParOf" srcId="{5DD3DD6C-EF00-4649-95A2-DF0FF14038F6}" destId="{2D12E14E-5A8A-428B-9340-49FAA98A2790}" srcOrd="1" destOrd="0" presId="urn:microsoft.com/office/officeart/2005/8/layout/chevron2"/>
    <dgm:cxn modelId="{CCE32728-6FA2-49DE-90FD-92171466B628}" type="presParOf" srcId="{4BBF6032-9A14-4986-BC34-CC4C68DD4CF8}" destId="{27FF64A3-FD89-439C-9209-91E7B3B8E351}" srcOrd="7" destOrd="0" presId="urn:microsoft.com/office/officeart/2005/8/layout/chevron2"/>
    <dgm:cxn modelId="{26EB1A2B-7DC5-4471-A583-4FE3E8BBCD7F}" type="presParOf" srcId="{4BBF6032-9A14-4986-BC34-CC4C68DD4CF8}" destId="{4FF63EC6-2C6A-4674-9E4C-CDE6BB98F76B}" srcOrd="8" destOrd="0" presId="urn:microsoft.com/office/officeart/2005/8/layout/chevron2"/>
    <dgm:cxn modelId="{89EA574D-7724-4194-8A92-6E0568FAB444}" type="presParOf" srcId="{4FF63EC6-2C6A-4674-9E4C-CDE6BB98F76B}" destId="{822EFC03-B426-4AC8-B326-E664C21AEA3D}" srcOrd="0" destOrd="0" presId="urn:microsoft.com/office/officeart/2005/8/layout/chevron2"/>
    <dgm:cxn modelId="{8436AE12-4B2E-4C25-87F4-380667051FDC}" type="presParOf" srcId="{4FF63EC6-2C6A-4674-9E4C-CDE6BB98F76B}" destId="{8973CF18-EC07-4D1F-88A5-A04F2854F220}" srcOrd="1" destOrd="0" presId="urn:microsoft.com/office/officeart/2005/8/layout/chevron2"/>
    <dgm:cxn modelId="{FC4F03DE-AC3F-43E6-886A-A2B3D34C9425}" type="presParOf" srcId="{4BBF6032-9A14-4986-BC34-CC4C68DD4CF8}" destId="{B953C63A-0B08-4E2A-8909-923050721A6B}" srcOrd="9" destOrd="0" presId="urn:microsoft.com/office/officeart/2005/8/layout/chevron2"/>
    <dgm:cxn modelId="{EBAD1148-FDCD-485F-9DE1-3423AC5592B4}" type="presParOf" srcId="{4BBF6032-9A14-4986-BC34-CC4C68DD4CF8}" destId="{45B096C8-80D9-4888-9252-49FBC3F80A12}" srcOrd="10" destOrd="0" presId="urn:microsoft.com/office/officeart/2005/8/layout/chevron2"/>
    <dgm:cxn modelId="{792010DE-85EC-4211-A2BF-17EDDD1DC8CA}" type="presParOf" srcId="{45B096C8-80D9-4888-9252-49FBC3F80A12}" destId="{76500F71-E8F0-4FD6-899F-AF2E70652605}" srcOrd="0" destOrd="0" presId="urn:microsoft.com/office/officeart/2005/8/layout/chevron2"/>
    <dgm:cxn modelId="{E3E8B9A6-8AB9-4482-B431-5719F83E61B4}" type="presParOf" srcId="{45B096C8-80D9-4888-9252-49FBC3F80A12}" destId="{B4F24BA3-F757-4CFF-B0F4-9ABDF794CEA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1978A1-5185-438F-B027-9F347D47CCF2}" type="doc">
      <dgm:prSet loTypeId="urn:microsoft.com/office/officeart/2008/layout/NameandTitleOrganizationalChart" loCatId="hierarchy" qsTypeId="urn:microsoft.com/office/officeart/2005/8/quickstyle/simple3" qsCatId="simple" csTypeId="urn:microsoft.com/office/officeart/2005/8/colors/colorful5" csCatId="colorful" phldr="1"/>
      <dgm:spPr/>
      <dgm:t>
        <a:bodyPr/>
        <a:lstStyle/>
        <a:p>
          <a:endParaRPr lang="zh-CN" altLang="en-US"/>
        </a:p>
      </dgm:t>
    </dgm:pt>
    <dgm:pt modelId="{1357AF48-B375-4E19-BEE6-B52B3406EB4C}">
      <dgm:prSet phldrT="[文本]" custT="1"/>
      <dgm:spPr/>
      <dgm:t>
        <a:bodyPr/>
        <a:lstStyle/>
        <a:p>
          <a:r>
            <a:rPr lang="zh-CN" altLang="en-US" sz="2000" dirty="0" smtClean="0"/>
            <a:t>数据库管理系统</a:t>
          </a:r>
          <a:r>
            <a:rPr lang="en-US" altLang="zh-CN" sz="2000" dirty="0" smtClean="0"/>
            <a:t>/</a:t>
          </a:r>
          <a:r>
            <a:rPr lang="zh-CN" altLang="en-US" sz="2000" dirty="0" smtClean="0"/>
            <a:t>数据库</a:t>
          </a:r>
          <a:endParaRPr lang="zh-CN" altLang="en-US" sz="2000" dirty="0"/>
        </a:p>
      </dgm:t>
    </dgm:pt>
    <dgm:pt modelId="{F566FF6F-D8E5-4206-9014-5AA638B136C3}" type="parTrans" cxnId="{57622400-05B5-478B-9111-812AF86A1522}">
      <dgm:prSet/>
      <dgm:spPr/>
      <dgm:t>
        <a:bodyPr/>
        <a:lstStyle/>
        <a:p>
          <a:endParaRPr lang="zh-CN" altLang="en-US"/>
        </a:p>
      </dgm:t>
    </dgm:pt>
    <dgm:pt modelId="{775F1E0D-C456-4AB5-B779-F8C241079964}" type="sibTrans" cxnId="{57622400-05B5-478B-9111-812AF86A1522}">
      <dgm:prSet/>
      <dgm:spPr/>
      <dgm:t>
        <a:bodyPr/>
        <a:lstStyle/>
        <a:p>
          <a:r>
            <a:rPr lang="zh-CN" altLang="en-US" dirty="0" smtClean="0"/>
            <a:t>数据库服务器</a:t>
          </a:r>
          <a:endParaRPr lang="zh-CN" altLang="en-US" dirty="0"/>
        </a:p>
      </dgm:t>
    </dgm:pt>
    <dgm:pt modelId="{6B4CBB64-BEE1-4D9C-AEC1-1AD966F6C241}" type="asst">
      <dgm:prSet phldrT="[文本]" custT="1"/>
      <dgm:spPr/>
      <dgm:t>
        <a:bodyPr/>
        <a:lstStyle/>
        <a:p>
          <a:r>
            <a:rPr lang="zh-CN" altLang="en-US" sz="2800" dirty="0" smtClean="0"/>
            <a:t>网站</a:t>
          </a:r>
          <a:endParaRPr lang="zh-CN" altLang="en-US" sz="2800" dirty="0"/>
        </a:p>
      </dgm:t>
    </dgm:pt>
    <dgm:pt modelId="{0D8272C2-A9B1-4844-AD4A-C6482297A513}" type="parTrans" cxnId="{ABD6FDEB-E267-45A9-B5A6-BB7AB702D791}">
      <dgm:prSet/>
      <dgm:spPr/>
      <dgm:t>
        <a:bodyPr/>
        <a:lstStyle/>
        <a:p>
          <a:endParaRPr lang="zh-CN" altLang="en-US"/>
        </a:p>
      </dgm:t>
    </dgm:pt>
    <dgm:pt modelId="{D6E50E41-86B5-49E9-BC61-8848C5B5ED9B}" type="sibTrans" cxnId="{ABD6FDEB-E267-45A9-B5A6-BB7AB702D791}">
      <dgm:prSet/>
      <dgm:spPr/>
      <dgm:t>
        <a:bodyPr/>
        <a:lstStyle/>
        <a:p>
          <a:r>
            <a:rPr lang="en-US" altLang="zh-CN" dirty="0" smtClean="0"/>
            <a:t>WEB</a:t>
          </a:r>
          <a:r>
            <a:rPr lang="zh-CN" altLang="en-US" dirty="0" smtClean="0"/>
            <a:t>服务器</a:t>
          </a:r>
          <a:endParaRPr lang="zh-CN" altLang="en-US" dirty="0"/>
        </a:p>
      </dgm:t>
    </dgm:pt>
    <dgm:pt modelId="{E110F8D7-1F21-4067-A6AA-DF40CCA48783}">
      <dgm:prSet phldrT="[文本]" custT="1"/>
      <dgm:spPr/>
      <dgm:t>
        <a:bodyPr/>
        <a:lstStyle/>
        <a:p>
          <a:r>
            <a:rPr lang="zh-CN" altLang="en-US" sz="2400" dirty="0" smtClean="0"/>
            <a:t>客户端</a:t>
          </a:r>
          <a:endParaRPr lang="zh-CN" altLang="en-US" sz="2400" dirty="0"/>
        </a:p>
      </dgm:t>
    </dgm:pt>
    <dgm:pt modelId="{179F2EBB-5841-442A-870B-389FE9DEFCDF}" type="parTrans" cxnId="{196C9D4C-E0E3-428F-85CA-9EF715EB920B}">
      <dgm:prSet/>
      <dgm:spPr/>
      <dgm:t>
        <a:bodyPr/>
        <a:lstStyle/>
        <a:p>
          <a:endParaRPr lang="zh-CN" altLang="en-US"/>
        </a:p>
      </dgm:t>
    </dgm:pt>
    <dgm:pt modelId="{86C73518-A4CF-4D80-A250-7A2454E1F6F3}" type="sibTrans" cxnId="{196C9D4C-E0E3-428F-85CA-9EF715EB920B}">
      <dgm:prSet/>
      <dgm:spPr/>
      <dgm:t>
        <a:bodyPr/>
        <a:lstStyle/>
        <a:p>
          <a:r>
            <a:rPr lang="zh-CN" altLang="en-US" dirty="0" smtClean="0"/>
            <a:t>用户</a:t>
          </a:r>
          <a:r>
            <a:rPr lang="en-US" altLang="zh-CN" dirty="0" smtClean="0"/>
            <a:t>1</a:t>
          </a:r>
          <a:r>
            <a:rPr lang="zh-CN" altLang="en-US" dirty="0" smtClean="0"/>
            <a:t>的</a:t>
          </a:r>
          <a:r>
            <a:rPr lang="en-US" altLang="zh-CN" dirty="0" smtClean="0"/>
            <a:t>PC</a:t>
          </a:r>
          <a:endParaRPr lang="zh-CN" altLang="en-US" dirty="0"/>
        </a:p>
      </dgm:t>
    </dgm:pt>
    <dgm:pt modelId="{AA9CA349-B7C3-4473-B2D7-EBF99F92C3FD}">
      <dgm:prSet phldrT="[文本]" custT="1"/>
      <dgm:spPr/>
      <dgm:t>
        <a:bodyPr/>
        <a:lstStyle/>
        <a:p>
          <a:r>
            <a:rPr lang="zh-CN" altLang="en-US" sz="2400" dirty="0" smtClean="0"/>
            <a:t>客户端</a:t>
          </a:r>
          <a:endParaRPr lang="zh-CN" altLang="en-US" sz="2400" dirty="0"/>
        </a:p>
      </dgm:t>
    </dgm:pt>
    <dgm:pt modelId="{AD3BB30C-8D41-4244-A437-7CD3C3D7FFCA}" type="parTrans" cxnId="{812C3B6E-8234-44C5-968D-8727D0D41301}">
      <dgm:prSet/>
      <dgm:spPr/>
      <dgm:t>
        <a:bodyPr/>
        <a:lstStyle/>
        <a:p>
          <a:endParaRPr lang="zh-CN" altLang="en-US"/>
        </a:p>
      </dgm:t>
    </dgm:pt>
    <dgm:pt modelId="{1C0E51AC-88A4-4D59-A46A-2C747D34EECE}" type="sibTrans" cxnId="{812C3B6E-8234-44C5-968D-8727D0D41301}">
      <dgm:prSet/>
      <dgm:spPr/>
      <dgm:t>
        <a:bodyPr/>
        <a:lstStyle/>
        <a:p>
          <a:r>
            <a:rPr lang="zh-CN" altLang="en-US" dirty="0" smtClean="0"/>
            <a:t>用户</a:t>
          </a:r>
          <a:r>
            <a:rPr lang="en-US" altLang="zh-CN" dirty="0" smtClean="0"/>
            <a:t>2</a:t>
          </a:r>
          <a:r>
            <a:rPr lang="zh-CN" altLang="en-US" dirty="0" smtClean="0"/>
            <a:t>的</a:t>
          </a:r>
          <a:r>
            <a:rPr lang="en-US" altLang="zh-CN" dirty="0" smtClean="0"/>
            <a:t>PC</a:t>
          </a:r>
          <a:endParaRPr lang="zh-CN" altLang="en-US" dirty="0"/>
        </a:p>
      </dgm:t>
    </dgm:pt>
    <dgm:pt modelId="{A9C96DE4-46A3-420B-A1D1-D9804BA70731}">
      <dgm:prSet phldrT="[文本]" custT="1"/>
      <dgm:spPr/>
      <dgm:t>
        <a:bodyPr/>
        <a:lstStyle/>
        <a:p>
          <a:r>
            <a:rPr lang="zh-CN" altLang="en-US" sz="2400" dirty="0" smtClean="0"/>
            <a:t>客户端</a:t>
          </a:r>
          <a:endParaRPr lang="zh-CN" altLang="en-US" sz="2400" dirty="0"/>
        </a:p>
      </dgm:t>
    </dgm:pt>
    <dgm:pt modelId="{15064CD2-9922-40F4-AF0A-178D43335D9D}" type="parTrans" cxnId="{06DF2A6B-DFDA-4576-8A03-6F01E048D434}">
      <dgm:prSet/>
      <dgm:spPr/>
      <dgm:t>
        <a:bodyPr/>
        <a:lstStyle/>
        <a:p>
          <a:endParaRPr lang="zh-CN" altLang="en-US"/>
        </a:p>
      </dgm:t>
    </dgm:pt>
    <dgm:pt modelId="{5807B4E0-003C-4C0C-90F0-F4C2ED21CEA3}" type="sibTrans" cxnId="{06DF2A6B-DFDA-4576-8A03-6F01E048D434}">
      <dgm:prSet/>
      <dgm:spPr/>
      <dgm:t>
        <a:bodyPr/>
        <a:lstStyle/>
        <a:p>
          <a:r>
            <a:rPr lang="zh-CN" altLang="en-US" dirty="0" smtClean="0"/>
            <a:t>黑客的</a:t>
          </a:r>
          <a:r>
            <a:rPr lang="en-US" altLang="zh-CN" dirty="0" smtClean="0"/>
            <a:t>PC</a:t>
          </a:r>
          <a:endParaRPr lang="zh-CN" altLang="en-US" dirty="0"/>
        </a:p>
      </dgm:t>
    </dgm:pt>
    <dgm:pt modelId="{127604A9-334B-43D6-A57B-9671B4D27DAF}" type="pres">
      <dgm:prSet presAssocID="{B51978A1-5185-438F-B027-9F347D47CCF2}" presName="hierChild1" presStyleCnt="0">
        <dgm:presLayoutVars>
          <dgm:orgChart val="1"/>
          <dgm:chPref val="1"/>
          <dgm:dir/>
          <dgm:animOne val="branch"/>
          <dgm:animLvl val="lvl"/>
          <dgm:resizeHandles/>
        </dgm:presLayoutVars>
      </dgm:prSet>
      <dgm:spPr/>
      <dgm:t>
        <a:bodyPr/>
        <a:lstStyle/>
        <a:p>
          <a:endParaRPr lang="zh-CN" altLang="en-US"/>
        </a:p>
      </dgm:t>
    </dgm:pt>
    <dgm:pt modelId="{B479DB21-968E-46CA-9CB2-7B8B8C59B263}" type="pres">
      <dgm:prSet presAssocID="{1357AF48-B375-4E19-BEE6-B52B3406EB4C}" presName="hierRoot1" presStyleCnt="0">
        <dgm:presLayoutVars>
          <dgm:hierBranch val="init"/>
        </dgm:presLayoutVars>
      </dgm:prSet>
      <dgm:spPr/>
    </dgm:pt>
    <dgm:pt modelId="{EA166B51-C510-409A-9807-2AC1B4603369}" type="pres">
      <dgm:prSet presAssocID="{1357AF48-B375-4E19-BEE6-B52B3406EB4C}" presName="rootComposite1" presStyleCnt="0"/>
      <dgm:spPr/>
    </dgm:pt>
    <dgm:pt modelId="{FCEA6F22-210E-4A16-93A9-18AD2E33FFA2}" type="pres">
      <dgm:prSet presAssocID="{1357AF48-B375-4E19-BEE6-B52B3406EB4C}" presName="rootText1" presStyleLbl="node0" presStyleIdx="0" presStyleCnt="1" custScaleX="148318">
        <dgm:presLayoutVars>
          <dgm:chMax/>
          <dgm:chPref val="3"/>
        </dgm:presLayoutVars>
      </dgm:prSet>
      <dgm:spPr/>
      <dgm:t>
        <a:bodyPr/>
        <a:lstStyle/>
        <a:p>
          <a:endParaRPr lang="zh-CN" altLang="en-US"/>
        </a:p>
      </dgm:t>
    </dgm:pt>
    <dgm:pt modelId="{EC16E5EC-D7A3-4442-9478-7C44B919DE6E}" type="pres">
      <dgm:prSet presAssocID="{1357AF48-B375-4E19-BEE6-B52B3406EB4C}" presName="titleText1" presStyleLbl="fgAcc0" presStyleIdx="0" presStyleCnt="1">
        <dgm:presLayoutVars>
          <dgm:chMax val="0"/>
          <dgm:chPref val="0"/>
        </dgm:presLayoutVars>
      </dgm:prSet>
      <dgm:spPr/>
      <dgm:t>
        <a:bodyPr/>
        <a:lstStyle/>
        <a:p>
          <a:endParaRPr lang="zh-CN" altLang="en-US"/>
        </a:p>
      </dgm:t>
    </dgm:pt>
    <dgm:pt modelId="{D74768B5-75A3-4E35-B75D-4F930A77876E}" type="pres">
      <dgm:prSet presAssocID="{1357AF48-B375-4E19-BEE6-B52B3406EB4C}" presName="rootConnector1" presStyleLbl="node1" presStyleIdx="0" presStyleCnt="3"/>
      <dgm:spPr/>
      <dgm:t>
        <a:bodyPr/>
        <a:lstStyle/>
        <a:p>
          <a:endParaRPr lang="zh-CN" altLang="en-US"/>
        </a:p>
      </dgm:t>
    </dgm:pt>
    <dgm:pt modelId="{16DB555A-D10D-4024-8286-3F485232F489}" type="pres">
      <dgm:prSet presAssocID="{1357AF48-B375-4E19-BEE6-B52B3406EB4C}" presName="hierChild2" presStyleCnt="0"/>
      <dgm:spPr/>
    </dgm:pt>
    <dgm:pt modelId="{766471AB-F440-439C-9A82-03B257E4F840}" type="pres">
      <dgm:prSet presAssocID="{179F2EBB-5841-442A-870B-389FE9DEFCDF}" presName="Name37" presStyleLbl="parChTrans1D2" presStyleIdx="0" presStyleCnt="4"/>
      <dgm:spPr/>
      <dgm:t>
        <a:bodyPr/>
        <a:lstStyle/>
        <a:p>
          <a:endParaRPr lang="zh-CN" altLang="en-US"/>
        </a:p>
      </dgm:t>
    </dgm:pt>
    <dgm:pt modelId="{CB43F356-4603-41A5-B54C-BC16FABAF7AE}" type="pres">
      <dgm:prSet presAssocID="{E110F8D7-1F21-4067-A6AA-DF40CCA48783}" presName="hierRoot2" presStyleCnt="0">
        <dgm:presLayoutVars>
          <dgm:hierBranch val="init"/>
        </dgm:presLayoutVars>
      </dgm:prSet>
      <dgm:spPr/>
    </dgm:pt>
    <dgm:pt modelId="{B3802E74-65DA-491D-8F2A-F6994A9CFE08}" type="pres">
      <dgm:prSet presAssocID="{E110F8D7-1F21-4067-A6AA-DF40CCA48783}" presName="rootComposite" presStyleCnt="0"/>
      <dgm:spPr/>
    </dgm:pt>
    <dgm:pt modelId="{D4B7A93B-5415-4FE5-A936-F56076B56D42}" type="pres">
      <dgm:prSet presAssocID="{E110F8D7-1F21-4067-A6AA-DF40CCA48783}" presName="rootText" presStyleLbl="node1" presStyleIdx="0" presStyleCnt="3">
        <dgm:presLayoutVars>
          <dgm:chMax/>
          <dgm:chPref val="3"/>
        </dgm:presLayoutVars>
      </dgm:prSet>
      <dgm:spPr/>
      <dgm:t>
        <a:bodyPr/>
        <a:lstStyle/>
        <a:p>
          <a:endParaRPr lang="zh-CN" altLang="en-US"/>
        </a:p>
      </dgm:t>
    </dgm:pt>
    <dgm:pt modelId="{A6EC7C47-EB71-49C6-A64E-39BC503EA244}" type="pres">
      <dgm:prSet presAssocID="{E110F8D7-1F21-4067-A6AA-DF40CCA48783}" presName="titleText2" presStyleLbl="fgAcc1" presStyleIdx="0" presStyleCnt="3">
        <dgm:presLayoutVars>
          <dgm:chMax val="0"/>
          <dgm:chPref val="0"/>
        </dgm:presLayoutVars>
      </dgm:prSet>
      <dgm:spPr/>
      <dgm:t>
        <a:bodyPr/>
        <a:lstStyle/>
        <a:p>
          <a:endParaRPr lang="zh-CN" altLang="en-US"/>
        </a:p>
      </dgm:t>
    </dgm:pt>
    <dgm:pt modelId="{09646F8D-D50C-4795-BC17-F35C6C2928EE}" type="pres">
      <dgm:prSet presAssocID="{E110F8D7-1F21-4067-A6AA-DF40CCA48783}" presName="rootConnector" presStyleLbl="node2" presStyleIdx="0" presStyleCnt="0"/>
      <dgm:spPr/>
      <dgm:t>
        <a:bodyPr/>
        <a:lstStyle/>
        <a:p>
          <a:endParaRPr lang="zh-CN" altLang="en-US"/>
        </a:p>
      </dgm:t>
    </dgm:pt>
    <dgm:pt modelId="{7784C8F1-FB08-4B94-835C-0AFAAACF1F1E}" type="pres">
      <dgm:prSet presAssocID="{E110F8D7-1F21-4067-A6AA-DF40CCA48783}" presName="hierChild4" presStyleCnt="0"/>
      <dgm:spPr/>
    </dgm:pt>
    <dgm:pt modelId="{BAC1B5F9-4681-464A-ADC0-C7FD92FF9A36}" type="pres">
      <dgm:prSet presAssocID="{E110F8D7-1F21-4067-A6AA-DF40CCA48783}" presName="hierChild5" presStyleCnt="0"/>
      <dgm:spPr/>
    </dgm:pt>
    <dgm:pt modelId="{4C9DD160-5EBB-4112-9CBC-EF44B8EFB87D}" type="pres">
      <dgm:prSet presAssocID="{AD3BB30C-8D41-4244-A437-7CD3C3D7FFCA}" presName="Name37" presStyleLbl="parChTrans1D2" presStyleIdx="1" presStyleCnt="4"/>
      <dgm:spPr/>
      <dgm:t>
        <a:bodyPr/>
        <a:lstStyle/>
        <a:p>
          <a:endParaRPr lang="zh-CN" altLang="en-US"/>
        </a:p>
      </dgm:t>
    </dgm:pt>
    <dgm:pt modelId="{434410F1-11F0-49D1-9E42-C4863FA94A15}" type="pres">
      <dgm:prSet presAssocID="{AA9CA349-B7C3-4473-B2D7-EBF99F92C3FD}" presName="hierRoot2" presStyleCnt="0">
        <dgm:presLayoutVars>
          <dgm:hierBranch val="init"/>
        </dgm:presLayoutVars>
      </dgm:prSet>
      <dgm:spPr/>
    </dgm:pt>
    <dgm:pt modelId="{F846C842-6BF3-416A-905C-941E75EA36C4}" type="pres">
      <dgm:prSet presAssocID="{AA9CA349-B7C3-4473-B2D7-EBF99F92C3FD}" presName="rootComposite" presStyleCnt="0"/>
      <dgm:spPr/>
    </dgm:pt>
    <dgm:pt modelId="{68FE00AC-BA23-48A8-82CE-F02F0491E82E}" type="pres">
      <dgm:prSet presAssocID="{AA9CA349-B7C3-4473-B2D7-EBF99F92C3FD}" presName="rootText" presStyleLbl="node1" presStyleIdx="1" presStyleCnt="3">
        <dgm:presLayoutVars>
          <dgm:chMax/>
          <dgm:chPref val="3"/>
        </dgm:presLayoutVars>
      </dgm:prSet>
      <dgm:spPr/>
      <dgm:t>
        <a:bodyPr/>
        <a:lstStyle/>
        <a:p>
          <a:endParaRPr lang="zh-CN" altLang="en-US"/>
        </a:p>
      </dgm:t>
    </dgm:pt>
    <dgm:pt modelId="{BF15196E-9BA6-40B6-92E8-2B8EA87373AA}" type="pres">
      <dgm:prSet presAssocID="{AA9CA349-B7C3-4473-B2D7-EBF99F92C3FD}" presName="titleText2" presStyleLbl="fgAcc1" presStyleIdx="1" presStyleCnt="3">
        <dgm:presLayoutVars>
          <dgm:chMax val="0"/>
          <dgm:chPref val="0"/>
        </dgm:presLayoutVars>
      </dgm:prSet>
      <dgm:spPr/>
      <dgm:t>
        <a:bodyPr/>
        <a:lstStyle/>
        <a:p>
          <a:endParaRPr lang="zh-CN" altLang="en-US"/>
        </a:p>
      </dgm:t>
    </dgm:pt>
    <dgm:pt modelId="{5F10A4B7-148C-4411-993B-50BAE1A51BBD}" type="pres">
      <dgm:prSet presAssocID="{AA9CA349-B7C3-4473-B2D7-EBF99F92C3FD}" presName="rootConnector" presStyleLbl="node2" presStyleIdx="0" presStyleCnt="0"/>
      <dgm:spPr/>
      <dgm:t>
        <a:bodyPr/>
        <a:lstStyle/>
        <a:p>
          <a:endParaRPr lang="zh-CN" altLang="en-US"/>
        </a:p>
      </dgm:t>
    </dgm:pt>
    <dgm:pt modelId="{D44E8DC7-32A8-4454-95CE-BF2E01C46A6B}" type="pres">
      <dgm:prSet presAssocID="{AA9CA349-B7C3-4473-B2D7-EBF99F92C3FD}" presName="hierChild4" presStyleCnt="0"/>
      <dgm:spPr/>
    </dgm:pt>
    <dgm:pt modelId="{91FE4B5A-FBF9-47BE-A78F-D88DC844C28F}" type="pres">
      <dgm:prSet presAssocID="{AA9CA349-B7C3-4473-B2D7-EBF99F92C3FD}" presName="hierChild5" presStyleCnt="0"/>
      <dgm:spPr/>
    </dgm:pt>
    <dgm:pt modelId="{3161AFCB-9C8A-44BE-90D4-B7CB8513D62C}" type="pres">
      <dgm:prSet presAssocID="{15064CD2-9922-40F4-AF0A-178D43335D9D}" presName="Name37" presStyleLbl="parChTrans1D2" presStyleIdx="2" presStyleCnt="4"/>
      <dgm:spPr/>
      <dgm:t>
        <a:bodyPr/>
        <a:lstStyle/>
        <a:p>
          <a:endParaRPr lang="zh-CN" altLang="en-US"/>
        </a:p>
      </dgm:t>
    </dgm:pt>
    <dgm:pt modelId="{F7A16201-5CB9-49C6-B091-3F34D600F604}" type="pres">
      <dgm:prSet presAssocID="{A9C96DE4-46A3-420B-A1D1-D9804BA70731}" presName="hierRoot2" presStyleCnt="0">
        <dgm:presLayoutVars>
          <dgm:hierBranch val="init"/>
        </dgm:presLayoutVars>
      </dgm:prSet>
      <dgm:spPr/>
    </dgm:pt>
    <dgm:pt modelId="{1FBF0C21-7F37-4933-8CE7-52F3BAAEBAE8}" type="pres">
      <dgm:prSet presAssocID="{A9C96DE4-46A3-420B-A1D1-D9804BA70731}" presName="rootComposite" presStyleCnt="0"/>
      <dgm:spPr/>
    </dgm:pt>
    <dgm:pt modelId="{B4A0EB66-CB9E-4CEB-9A10-7E1FAE2122E1}" type="pres">
      <dgm:prSet presAssocID="{A9C96DE4-46A3-420B-A1D1-D9804BA70731}" presName="rootText" presStyleLbl="node1" presStyleIdx="2" presStyleCnt="3">
        <dgm:presLayoutVars>
          <dgm:chMax/>
          <dgm:chPref val="3"/>
        </dgm:presLayoutVars>
      </dgm:prSet>
      <dgm:spPr/>
      <dgm:t>
        <a:bodyPr/>
        <a:lstStyle/>
        <a:p>
          <a:endParaRPr lang="zh-CN" altLang="en-US"/>
        </a:p>
      </dgm:t>
    </dgm:pt>
    <dgm:pt modelId="{E82B1533-688E-4447-8B49-046BD2545259}" type="pres">
      <dgm:prSet presAssocID="{A9C96DE4-46A3-420B-A1D1-D9804BA70731}" presName="titleText2" presStyleLbl="fgAcc1" presStyleIdx="2" presStyleCnt="3">
        <dgm:presLayoutVars>
          <dgm:chMax val="0"/>
          <dgm:chPref val="0"/>
        </dgm:presLayoutVars>
      </dgm:prSet>
      <dgm:spPr/>
      <dgm:t>
        <a:bodyPr/>
        <a:lstStyle/>
        <a:p>
          <a:endParaRPr lang="zh-CN" altLang="en-US"/>
        </a:p>
      </dgm:t>
    </dgm:pt>
    <dgm:pt modelId="{F6BFBEF1-AD0A-4158-86E4-B30181332883}" type="pres">
      <dgm:prSet presAssocID="{A9C96DE4-46A3-420B-A1D1-D9804BA70731}" presName="rootConnector" presStyleLbl="node2" presStyleIdx="0" presStyleCnt="0"/>
      <dgm:spPr/>
      <dgm:t>
        <a:bodyPr/>
        <a:lstStyle/>
        <a:p>
          <a:endParaRPr lang="zh-CN" altLang="en-US"/>
        </a:p>
      </dgm:t>
    </dgm:pt>
    <dgm:pt modelId="{C89AF9D9-F06B-44FC-B188-8CD80DD0D440}" type="pres">
      <dgm:prSet presAssocID="{A9C96DE4-46A3-420B-A1D1-D9804BA70731}" presName="hierChild4" presStyleCnt="0"/>
      <dgm:spPr/>
    </dgm:pt>
    <dgm:pt modelId="{7A993E7E-B1B8-48D6-B325-B65D8A30C5F7}" type="pres">
      <dgm:prSet presAssocID="{A9C96DE4-46A3-420B-A1D1-D9804BA70731}" presName="hierChild5" presStyleCnt="0"/>
      <dgm:spPr/>
    </dgm:pt>
    <dgm:pt modelId="{1A86C67D-DE04-4CDC-832C-5BD2EA39311F}" type="pres">
      <dgm:prSet presAssocID="{1357AF48-B375-4E19-BEE6-B52B3406EB4C}" presName="hierChild3" presStyleCnt="0"/>
      <dgm:spPr/>
    </dgm:pt>
    <dgm:pt modelId="{0E935C0B-00AA-48E6-9062-53308C955031}" type="pres">
      <dgm:prSet presAssocID="{0D8272C2-A9B1-4844-AD4A-C6482297A513}" presName="Name96" presStyleLbl="parChTrans1D2" presStyleIdx="3" presStyleCnt="4"/>
      <dgm:spPr/>
      <dgm:t>
        <a:bodyPr/>
        <a:lstStyle/>
        <a:p>
          <a:endParaRPr lang="zh-CN" altLang="en-US"/>
        </a:p>
      </dgm:t>
    </dgm:pt>
    <dgm:pt modelId="{40A0ABD0-8AE5-46B4-95AC-2DE375EE60AA}" type="pres">
      <dgm:prSet presAssocID="{6B4CBB64-BEE1-4D9C-AEC1-1AD966F6C241}" presName="hierRoot3" presStyleCnt="0">
        <dgm:presLayoutVars>
          <dgm:hierBranch val="init"/>
        </dgm:presLayoutVars>
      </dgm:prSet>
      <dgm:spPr/>
    </dgm:pt>
    <dgm:pt modelId="{106CF8B4-7812-4A43-95E0-890992525C0D}" type="pres">
      <dgm:prSet presAssocID="{6B4CBB64-BEE1-4D9C-AEC1-1AD966F6C241}" presName="rootComposite3" presStyleCnt="0"/>
      <dgm:spPr/>
    </dgm:pt>
    <dgm:pt modelId="{6B422153-C4A8-41B3-A116-EACB9284FF2F}" type="pres">
      <dgm:prSet presAssocID="{6B4CBB64-BEE1-4D9C-AEC1-1AD966F6C241}" presName="rootText3" presStyleLbl="asst1" presStyleIdx="0" presStyleCnt="1">
        <dgm:presLayoutVars>
          <dgm:chPref val="3"/>
        </dgm:presLayoutVars>
      </dgm:prSet>
      <dgm:spPr/>
      <dgm:t>
        <a:bodyPr/>
        <a:lstStyle/>
        <a:p>
          <a:endParaRPr lang="zh-CN" altLang="en-US"/>
        </a:p>
      </dgm:t>
    </dgm:pt>
    <dgm:pt modelId="{197F8693-2C88-4660-A613-997D7EE27D98}" type="pres">
      <dgm:prSet presAssocID="{6B4CBB64-BEE1-4D9C-AEC1-1AD966F6C241}" presName="titleText3" presStyleLbl="fgAcc2" presStyleIdx="0" presStyleCnt="1">
        <dgm:presLayoutVars>
          <dgm:chMax val="0"/>
          <dgm:chPref val="0"/>
        </dgm:presLayoutVars>
      </dgm:prSet>
      <dgm:spPr/>
      <dgm:t>
        <a:bodyPr/>
        <a:lstStyle/>
        <a:p>
          <a:endParaRPr lang="zh-CN" altLang="en-US"/>
        </a:p>
      </dgm:t>
    </dgm:pt>
    <dgm:pt modelId="{DE9E29BC-C997-4557-9F87-0E3E17070AC8}" type="pres">
      <dgm:prSet presAssocID="{6B4CBB64-BEE1-4D9C-AEC1-1AD966F6C241}" presName="rootConnector3" presStyleLbl="asst1" presStyleIdx="0" presStyleCnt="1"/>
      <dgm:spPr/>
      <dgm:t>
        <a:bodyPr/>
        <a:lstStyle/>
        <a:p>
          <a:endParaRPr lang="zh-CN" altLang="en-US"/>
        </a:p>
      </dgm:t>
    </dgm:pt>
    <dgm:pt modelId="{DFF55701-8138-4974-910A-9CBC303002B4}" type="pres">
      <dgm:prSet presAssocID="{6B4CBB64-BEE1-4D9C-AEC1-1AD966F6C241}" presName="hierChild6" presStyleCnt="0"/>
      <dgm:spPr/>
    </dgm:pt>
    <dgm:pt modelId="{1CAB730B-BA06-4285-ADD8-4A59C58567CD}" type="pres">
      <dgm:prSet presAssocID="{6B4CBB64-BEE1-4D9C-AEC1-1AD966F6C241}" presName="hierChild7" presStyleCnt="0"/>
      <dgm:spPr/>
    </dgm:pt>
  </dgm:ptLst>
  <dgm:cxnLst>
    <dgm:cxn modelId="{631F2769-D9F2-462D-BCAC-2A562D4FE8C1}" type="presOf" srcId="{1357AF48-B375-4E19-BEE6-B52B3406EB4C}" destId="{D74768B5-75A3-4E35-B75D-4F930A77876E}" srcOrd="1" destOrd="0" presId="urn:microsoft.com/office/officeart/2008/layout/NameandTitleOrganizationalChart"/>
    <dgm:cxn modelId="{196C9D4C-E0E3-428F-85CA-9EF715EB920B}" srcId="{1357AF48-B375-4E19-BEE6-B52B3406EB4C}" destId="{E110F8D7-1F21-4067-A6AA-DF40CCA48783}" srcOrd="1" destOrd="0" parTransId="{179F2EBB-5841-442A-870B-389FE9DEFCDF}" sibTransId="{86C73518-A4CF-4D80-A250-7A2454E1F6F3}"/>
    <dgm:cxn modelId="{059A5B35-2772-431F-8C85-D284B77B9AD7}" type="presOf" srcId="{A9C96DE4-46A3-420B-A1D1-D9804BA70731}" destId="{F6BFBEF1-AD0A-4158-86E4-B30181332883}" srcOrd="1" destOrd="0" presId="urn:microsoft.com/office/officeart/2008/layout/NameandTitleOrganizationalChart"/>
    <dgm:cxn modelId="{478CCC56-1C59-4132-A73F-C7576C29F65B}" type="presOf" srcId="{775F1E0D-C456-4AB5-B779-F8C241079964}" destId="{EC16E5EC-D7A3-4442-9478-7C44B919DE6E}" srcOrd="0" destOrd="0" presId="urn:microsoft.com/office/officeart/2008/layout/NameandTitleOrganizationalChart"/>
    <dgm:cxn modelId="{786E7596-D1A3-4316-B754-5467C3E23552}" type="presOf" srcId="{E110F8D7-1F21-4067-A6AA-DF40CCA48783}" destId="{09646F8D-D50C-4795-BC17-F35C6C2928EE}" srcOrd="1" destOrd="0" presId="urn:microsoft.com/office/officeart/2008/layout/NameandTitleOrganizationalChart"/>
    <dgm:cxn modelId="{AF96324C-CF22-4275-9888-511633AA4B3E}" type="presOf" srcId="{6B4CBB64-BEE1-4D9C-AEC1-1AD966F6C241}" destId="{6B422153-C4A8-41B3-A116-EACB9284FF2F}" srcOrd="0" destOrd="0" presId="urn:microsoft.com/office/officeart/2008/layout/NameandTitleOrganizationalChart"/>
    <dgm:cxn modelId="{C74911EE-E104-47E2-9649-D94081AAD465}" type="presOf" srcId="{15064CD2-9922-40F4-AF0A-178D43335D9D}" destId="{3161AFCB-9C8A-44BE-90D4-B7CB8513D62C}" srcOrd="0" destOrd="0" presId="urn:microsoft.com/office/officeart/2008/layout/NameandTitleOrganizationalChart"/>
    <dgm:cxn modelId="{8FB514AC-8AC3-44AD-89D9-ADC7C1B19CA8}" type="presOf" srcId="{E110F8D7-1F21-4067-A6AA-DF40CCA48783}" destId="{D4B7A93B-5415-4FE5-A936-F56076B56D42}" srcOrd="0" destOrd="0" presId="urn:microsoft.com/office/officeart/2008/layout/NameandTitleOrganizationalChart"/>
    <dgm:cxn modelId="{1D9B197F-BDEC-4A58-9439-558F5B680991}" type="presOf" srcId="{1357AF48-B375-4E19-BEE6-B52B3406EB4C}" destId="{FCEA6F22-210E-4A16-93A9-18AD2E33FFA2}" srcOrd="0" destOrd="0" presId="urn:microsoft.com/office/officeart/2008/layout/NameandTitleOrganizationalChart"/>
    <dgm:cxn modelId="{BAA31D18-2ABD-4AA1-9F85-B6BC6EB86D0D}" type="presOf" srcId="{A9C96DE4-46A3-420B-A1D1-D9804BA70731}" destId="{B4A0EB66-CB9E-4CEB-9A10-7E1FAE2122E1}" srcOrd="0" destOrd="0" presId="urn:microsoft.com/office/officeart/2008/layout/NameandTitleOrganizationalChart"/>
    <dgm:cxn modelId="{06DF2A6B-DFDA-4576-8A03-6F01E048D434}" srcId="{1357AF48-B375-4E19-BEE6-B52B3406EB4C}" destId="{A9C96DE4-46A3-420B-A1D1-D9804BA70731}" srcOrd="3" destOrd="0" parTransId="{15064CD2-9922-40F4-AF0A-178D43335D9D}" sibTransId="{5807B4E0-003C-4C0C-90F0-F4C2ED21CEA3}"/>
    <dgm:cxn modelId="{8C5E43C1-A029-42A4-BDDB-51DB091B5FCF}" type="presOf" srcId="{86C73518-A4CF-4D80-A250-7A2454E1F6F3}" destId="{A6EC7C47-EB71-49C6-A64E-39BC503EA244}" srcOrd="0" destOrd="0" presId="urn:microsoft.com/office/officeart/2008/layout/NameandTitleOrganizationalChart"/>
    <dgm:cxn modelId="{74544CD8-808D-4DF7-9265-73FA63D0226A}" type="presOf" srcId="{5807B4E0-003C-4C0C-90F0-F4C2ED21CEA3}" destId="{E82B1533-688E-4447-8B49-046BD2545259}" srcOrd="0" destOrd="0" presId="urn:microsoft.com/office/officeart/2008/layout/NameandTitleOrganizationalChart"/>
    <dgm:cxn modelId="{14A6333B-A040-4039-9AD6-06C5921D4F2B}" type="presOf" srcId="{AD3BB30C-8D41-4244-A437-7CD3C3D7FFCA}" destId="{4C9DD160-5EBB-4112-9CBC-EF44B8EFB87D}" srcOrd="0" destOrd="0" presId="urn:microsoft.com/office/officeart/2008/layout/NameandTitleOrganizationalChart"/>
    <dgm:cxn modelId="{BAEEDEE9-5823-4EAA-870D-C7F37CDF35DA}" type="presOf" srcId="{D6E50E41-86B5-49E9-BC61-8848C5B5ED9B}" destId="{197F8693-2C88-4660-A613-997D7EE27D98}" srcOrd="0" destOrd="0" presId="urn:microsoft.com/office/officeart/2008/layout/NameandTitleOrganizationalChart"/>
    <dgm:cxn modelId="{DA091E48-25D1-4B80-8F33-19868239C1A4}" type="presOf" srcId="{6B4CBB64-BEE1-4D9C-AEC1-1AD966F6C241}" destId="{DE9E29BC-C997-4557-9F87-0E3E17070AC8}" srcOrd="1" destOrd="0" presId="urn:microsoft.com/office/officeart/2008/layout/NameandTitleOrganizationalChart"/>
    <dgm:cxn modelId="{DE9F6E52-5D1F-4DCF-8F0E-FF613C9294C3}" type="presOf" srcId="{1C0E51AC-88A4-4D59-A46A-2C747D34EECE}" destId="{BF15196E-9BA6-40B6-92E8-2B8EA87373AA}" srcOrd="0" destOrd="0" presId="urn:microsoft.com/office/officeart/2008/layout/NameandTitleOrganizationalChart"/>
    <dgm:cxn modelId="{57622400-05B5-478B-9111-812AF86A1522}" srcId="{B51978A1-5185-438F-B027-9F347D47CCF2}" destId="{1357AF48-B375-4E19-BEE6-B52B3406EB4C}" srcOrd="0" destOrd="0" parTransId="{F566FF6F-D8E5-4206-9014-5AA638B136C3}" sibTransId="{775F1E0D-C456-4AB5-B779-F8C241079964}"/>
    <dgm:cxn modelId="{DB61604F-9DA8-43F0-8581-5DD9BCC944D5}" type="presOf" srcId="{B51978A1-5185-438F-B027-9F347D47CCF2}" destId="{127604A9-334B-43D6-A57B-9671B4D27DAF}" srcOrd="0" destOrd="0" presId="urn:microsoft.com/office/officeart/2008/layout/NameandTitleOrganizationalChart"/>
    <dgm:cxn modelId="{812C3B6E-8234-44C5-968D-8727D0D41301}" srcId="{1357AF48-B375-4E19-BEE6-B52B3406EB4C}" destId="{AA9CA349-B7C3-4473-B2D7-EBF99F92C3FD}" srcOrd="2" destOrd="0" parTransId="{AD3BB30C-8D41-4244-A437-7CD3C3D7FFCA}" sibTransId="{1C0E51AC-88A4-4D59-A46A-2C747D34EECE}"/>
    <dgm:cxn modelId="{B8D7C58A-43FF-4371-82DC-527F602BEAD6}" type="presOf" srcId="{AA9CA349-B7C3-4473-B2D7-EBF99F92C3FD}" destId="{5F10A4B7-148C-4411-993B-50BAE1A51BBD}" srcOrd="1" destOrd="0" presId="urn:microsoft.com/office/officeart/2008/layout/NameandTitleOrganizationalChart"/>
    <dgm:cxn modelId="{8BEBA2C5-8477-4C03-8CC8-D26DAEBFB233}" type="presOf" srcId="{179F2EBB-5841-442A-870B-389FE9DEFCDF}" destId="{766471AB-F440-439C-9A82-03B257E4F840}" srcOrd="0" destOrd="0" presId="urn:microsoft.com/office/officeart/2008/layout/NameandTitleOrganizationalChart"/>
    <dgm:cxn modelId="{ABD6FDEB-E267-45A9-B5A6-BB7AB702D791}" srcId="{1357AF48-B375-4E19-BEE6-B52B3406EB4C}" destId="{6B4CBB64-BEE1-4D9C-AEC1-1AD966F6C241}" srcOrd="0" destOrd="0" parTransId="{0D8272C2-A9B1-4844-AD4A-C6482297A513}" sibTransId="{D6E50E41-86B5-49E9-BC61-8848C5B5ED9B}"/>
    <dgm:cxn modelId="{DA18DCEA-7AB5-42CC-9382-C961B1DD1AF4}" type="presOf" srcId="{0D8272C2-A9B1-4844-AD4A-C6482297A513}" destId="{0E935C0B-00AA-48E6-9062-53308C955031}" srcOrd="0" destOrd="0" presId="urn:microsoft.com/office/officeart/2008/layout/NameandTitleOrganizationalChart"/>
    <dgm:cxn modelId="{28B71EC3-05D1-4D2A-B4CC-C88C5C87BB0E}" type="presOf" srcId="{AA9CA349-B7C3-4473-B2D7-EBF99F92C3FD}" destId="{68FE00AC-BA23-48A8-82CE-F02F0491E82E}" srcOrd="0" destOrd="0" presId="urn:microsoft.com/office/officeart/2008/layout/NameandTitleOrganizationalChart"/>
    <dgm:cxn modelId="{301B4B00-C6EE-4D61-B5BB-93996066F33D}" type="presParOf" srcId="{127604A9-334B-43D6-A57B-9671B4D27DAF}" destId="{B479DB21-968E-46CA-9CB2-7B8B8C59B263}" srcOrd="0" destOrd="0" presId="urn:microsoft.com/office/officeart/2008/layout/NameandTitleOrganizationalChart"/>
    <dgm:cxn modelId="{62E05729-E317-4477-8740-E4B7E02F51A6}" type="presParOf" srcId="{B479DB21-968E-46CA-9CB2-7B8B8C59B263}" destId="{EA166B51-C510-409A-9807-2AC1B4603369}" srcOrd="0" destOrd="0" presId="urn:microsoft.com/office/officeart/2008/layout/NameandTitleOrganizationalChart"/>
    <dgm:cxn modelId="{39DC8459-D480-40EF-9E17-DAC39E1BE3E3}" type="presParOf" srcId="{EA166B51-C510-409A-9807-2AC1B4603369}" destId="{FCEA6F22-210E-4A16-93A9-18AD2E33FFA2}" srcOrd="0" destOrd="0" presId="urn:microsoft.com/office/officeart/2008/layout/NameandTitleOrganizationalChart"/>
    <dgm:cxn modelId="{0F49B540-C857-460E-8529-041722A2AC1D}" type="presParOf" srcId="{EA166B51-C510-409A-9807-2AC1B4603369}" destId="{EC16E5EC-D7A3-4442-9478-7C44B919DE6E}" srcOrd="1" destOrd="0" presId="urn:microsoft.com/office/officeart/2008/layout/NameandTitleOrganizationalChart"/>
    <dgm:cxn modelId="{CEA783CB-2419-42BA-8D00-2DA1D8B3C9E6}" type="presParOf" srcId="{EA166B51-C510-409A-9807-2AC1B4603369}" destId="{D74768B5-75A3-4E35-B75D-4F930A77876E}" srcOrd="2" destOrd="0" presId="urn:microsoft.com/office/officeart/2008/layout/NameandTitleOrganizationalChart"/>
    <dgm:cxn modelId="{83383382-B44A-49F2-9456-58A1DE723385}" type="presParOf" srcId="{B479DB21-968E-46CA-9CB2-7B8B8C59B263}" destId="{16DB555A-D10D-4024-8286-3F485232F489}" srcOrd="1" destOrd="0" presId="urn:microsoft.com/office/officeart/2008/layout/NameandTitleOrganizationalChart"/>
    <dgm:cxn modelId="{9371C2A8-FE7D-42BA-9F7D-F9B7411B347C}" type="presParOf" srcId="{16DB555A-D10D-4024-8286-3F485232F489}" destId="{766471AB-F440-439C-9A82-03B257E4F840}" srcOrd="0" destOrd="0" presId="urn:microsoft.com/office/officeart/2008/layout/NameandTitleOrganizationalChart"/>
    <dgm:cxn modelId="{C6A81B52-35B2-4469-A743-81CA3D28ED4E}" type="presParOf" srcId="{16DB555A-D10D-4024-8286-3F485232F489}" destId="{CB43F356-4603-41A5-B54C-BC16FABAF7AE}" srcOrd="1" destOrd="0" presId="urn:microsoft.com/office/officeart/2008/layout/NameandTitleOrganizationalChart"/>
    <dgm:cxn modelId="{0F22D451-2465-4348-A3C3-70DB76F0B78A}" type="presParOf" srcId="{CB43F356-4603-41A5-B54C-BC16FABAF7AE}" destId="{B3802E74-65DA-491D-8F2A-F6994A9CFE08}" srcOrd="0" destOrd="0" presId="urn:microsoft.com/office/officeart/2008/layout/NameandTitleOrganizationalChart"/>
    <dgm:cxn modelId="{02464616-3D17-4F09-8E20-DBEC39AC323B}" type="presParOf" srcId="{B3802E74-65DA-491D-8F2A-F6994A9CFE08}" destId="{D4B7A93B-5415-4FE5-A936-F56076B56D42}" srcOrd="0" destOrd="0" presId="urn:microsoft.com/office/officeart/2008/layout/NameandTitleOrganizationalChart"/>
    <dgm:cxn modelId="{DDF76368-4D6F-467C-AE4E-559C0F6CA87C}" type="presParOf" srcId="{B3802E74-65DA-491D-8F2A-F6994A9CFE08}" destId="{A6EC7C47-EB71-49C6-A64E-39BC503EA244}" srcOrd="1" destOrd="0" presId="urn:microsoft.com/office/officeart/2008/layout/NameandTitleOrganizationalChart"/>
    <dgm:cxn modelId="{C02E8CBA-069C-4209-B572-66071C5D8C19}" type="presParOf" srcId="{B3802E74-65DA-491D-8F2A-F6994A9CFE08}" destId="{09646F8D-D50C-4795-BC17-F35C6C2928EE}" srcOrd="2" destOrd="0" presId="urn:microsoft.com/office/officeart/2008/layout/NameandTitleOrganizationalChart"/>
    <dgm:cxn modelId="{8494CCD6-4461-457E-908B-4B085711E1CB}" type="presParOf" srcId="{CB43F356-4603-41A5-B54C-BC16FABAF7AE}" destId="{7784C8F1-FB08-4B94-835C-0AFAAACF1F1E}" srcOrd="1" destOrd="0" presId="urn:microsoft.com/office/officeart/2008/layout/NameandTitleOrganizationalChart"/>
    <dgm:cxn modelId="{F1D5102E-BED1-4C2D-85C5-6F0DBDFF68EE}" type="presParOf" srcId="{CB43F356-4603-41A5-B54C-BC16FABAF7AE}" destId="{BAC1B5F9-4681-464A-ADC0-C7FD92FF9A36}" srcOrd="2" destOrd="0" presId="urn:microsoft.com/office/officeart/2008/layout/NameandTitleOrganizationalChart"/>
    <dgm:cxn modelId="{4B9D3784-7F6C-4482-9A47-2349D0D9C5E8}" type="presParOf" srcId="{16DB555A-D10D-4024-8286-3F485232F489}" destId="{4C9DD160-5EBB-4112-9CBC-EF44B8EFB87D}" srcOrd="2" destOrd="0" presId="urn:microsoft.com/office/officeart/2008/layout/NameandTitleOrganizationalChart"/>
    <dgm:cxn modelId="{A140DEAF-27EA-433F-B563-30724DF58182}" type="presParOf" srcId="{16DB555A-D10D-4024-8286-3F485232F489}" destId="{434410F1-11F0-49D1-9E42-C4863FA94A15}" srcOrd="3" destOrd="0" presId="urn:microsoft.com/office/officeart/2008/layout/NameandTitleOrganizationalChart"/>
    <dgm:cxn modelId="{5A8D2EBF-678A-4609-860E-74FF70825488}" type="presParOf" srcId="{434410F1-11F0-49D1-9E42-C4863FA94A15}" destId="{F846C842-6BF3-416A-905C-941E75EA36C4}" srcOrd="0" destOrd="0" presId="urn:microsoft.com/office/officeart/2008/layout/NameandTitleOrganizationalChart"/>
    <dgm:cxn modelId="{81791D7E-716A-4E3E-A10F-B28D9163D357}" type="presParOf" srcId="{F846C842-6BF3-416A-905C-941E75EA36C4}" destId="{68FE00AC-BA23-48A8-82CE-F02F0491E82E}" srcOrd="0" destOrd="0" presId="urn:microsoft.com/office/officeart/2008/layout/NameandTitleOrganizationalChart"/>
    <dgm:cxn modelId="{EA1E29ED-82CE-408B-B244-C4FFA844BA45}" type="presParOf" srcId="{F846C842-6BF3-416A-905C-941E75EA36C4}" destId="{BF15196E-9BA6-40B6-92E8-2B8EA87373AA}" srcOrd="1" destOrd="0" presId="urn:microsoft.com/office/officeart/2008/layout/NameandTitleOrganizationalChart"/>
    <dgm:cxn modelId="{DDA12B7C-3B4C-4C3A-8934-7A30F78BCDDD}" type="presParOf" srcId="{F846C842-6BF3-416A-905C-941E75EA36C4}" destId="{5F10A4B7-148C-4411-993B-50BAE1A51BBD}" srcOrd="2" destOrd="0" presId="urn:microsoft.com/office/officeart/2008/layout/NameandTitleOrganizationalChart"/>
    <dgm:cxn modelId="{FB194670-0063-4D72-A9D0-0E09B15D3591}" type="presParOf" srcId="{434410F1-11F0-49D1-9E42-C4863FA94A15}" destId="{D44E8DC7-32A8-4454-95CE-BF2E01C46A6B}" srcOrd="1" destOrd="0" presId="urn:microsoft.com/office/officeart/2008/layout/NameandTitleOrganizationalChart"/>
    <dgm:cxn modelId="{6A35B893-5C4C-4C18-A369-74141B92E82F}" type="presParOf" srcId="{434410F1-11F0-49D1-9E42-C4863FA94A15}" destId="{91FE4B5A-FBF9-47BE-A78F-D88DC844C28F}" srcOrd="2" destOrd="0" presId="urn:microsoft.com/office/officeart/2008/layout/NameandTitleOrganizationalChart"/>
    <dgm:cxn modelId="{E9C3399B-E6D7-4251-8220-88316347A40D}" type="presParOf" srcId="{16DB555A-D10D-4024-8286-3F485232F489}" destId="{3161AFCB-9C8A-44BE-90D4-B7CB8513D62C}" srcOrd="4" destOrd="0" presId="urn:microsoft.com/office/officeart/2008/layout/NameandTitleOrganizationalChart"/>
    <dgm:cxn modelId="{04C7C7DE-B77C-4E1F-9C60-B5DFF70F286C}" type="presParOf" srcId="{16DB555A-D10D-4024-8286-3F485232F489}" destId="{F7A16201-5CB9-49C6-B091-3F34D600F604}" srcOrd="5" destOrd="0" presId="urn:microsoft.com/office/officeart/2008/layout/NameandTitleOrganizationalChart"/>
    <dgm:cxn modelId="{016C80A3-7DE4-4E55-89DA-756BEF3E3A04}" type="presParOf" srcId="{F7A16201-5CB9-49C6-B091-3F34D600F604}" destId="{1FBF0C21-7F37-4933-8CE7-52F3BAAEBAE8}" srcOrd="0" destOrd="0" presId="urn:microsoft.com/office/officeart/2008/layout/NameandTitleOrganizationalChart"/>
    <dgm:cxn modelId="{90E03217-AAB8-4EF0-A62E-3CFBEFA45D13}" type="presParOf" srcId="{1FBF0C21-7F37-4933-8CE7-52F3BAAEBAE8}" destId="{B4A0EB66-CB9E-4CEB-9A10-7E1FAE2122E1}" srcOrd="0" destOrd="0" presId="urn:microsoft.com/office/officeart/2008/layout/NameandTitleOrganizationalChart"/>
    <dgm:cxn modelId="{AB1B6056-8DC3-4271-BB34-15A76ECA8140}" type="presParOf" srcId="{1FBF0C21-7F37-4933-8CE7-52F3BAAEBAE8}" destId="{E82B1533-688E-4447-8B49-046BD2545259}" srcOrd="1" destOrd="0" presId="urn:microsoft.com/office/officeart/2008/layout/NameandTitleOrganizationalChart"/>
    <dgm:cxn modelId="{8D7DB2E4-F316-416F-91BF-742DBA750FEA}" type="presParOf" srcId="{1FBF0C21-7F37-4933-8CE7-52F3BAAEBAE8}" destId="{F6BFBEF1-AD0A-4158-86E4-B30181332883}" srcOrd="2" destOrd="0" presId="urn:microsoft.com/office/officeart/2008/layout/NameandTitleOrganizationalChart"/>
    <dgm:cxn modelId="{9E7C82C3-EE16-4D65-ADAE-4C4087AFB7A4}" type="presParOf" srcId="{F7A16201-5CB9-49C6-B091-3F34D600F604}" destId="{C89AF9D9-F06B-44FC-B188-8CD80DD0D440}" srcOrd="1" destOrd="0" presId="urn:microsoft.com/office/officeart/2008/layout/NameandTitleOrganizationalChart"/>
    <dgm:cxn modelId="{A3013EDA-0CA2-4999-9434-7CAA3307E648}" type="presParOf" srcId="{F7A16201-5CB9-49C6-B091-3F34D600F604}" destId="{7A993E7E-B1B8-48D6-B325-B65D8A30C5F7}" srcOrd="2" destOrd="0" presId="urn:microsoft.com/office/officeart/2008/layout/NameandTitleOrganizationalChart"/>
    <dgm:cxn modelId="{21B79E77-CD65-4A6D-AE04-1463D99DC114}" type="presParOf" srcId="{B479DB21-968E-46CA-9CB2-7B8B8C59B263}" destId="{1A86C67D-DE04-4CDC-832C-5BD2EA39311F}" srcOrd="2" destOrd="0" presId="urn:microsoft.com/office/officeart/2008/layout/NameandTitleOrganizationalChart"/>
    <dgm:cxn modelId="{FE66C5E9-1B14-46C8-A020-8BB91980AD8E}" type="presParOf" srcId="{1A86C67D-DE04-4CDC-832C-5BD2EA39311F}" destId="{0E935C0B-00AA-48E6-9062-53308C955031}" srcOrd="0" destOrd="0" presId="urn:microsoft.com/office/officeart/2008/layout/NameandTitleOrganizationalChart"/>
    <dgm:cxn modelId="{6110EEF6-5E18-4301-9523-21B320B998DD}" type="presParOf" srcId="{1A86C67D-DE04-4CDC-832C-5BD2EA39311F}" destId="{40A0ABD0-8AE5-46B4-95AC-2DE375EE60AA}" srcOrd="1" destOrd="0" presId="urn:microsoft.com/office/officeart/2008/layout/NameandTitleOrganizationalChart"/>
    <dgm:cxn modelId="{EC1CDA27-41A2-4630-8F85-4BC5C82BEA44}" type="presParOf" srcId="{40A0ABD0-8AE5-46B4-95AC-2DE375EE60AA}" destId="{106CF8B4-7812-4A43-95E0-890992525C0D}" srcOrd="0" destOrd="0" presId="urn:microsoft.com/office/officeart/2008/layout/NameandTitleOrganizationalChart"/>
    <dgm:cxn modelId="{6BF753E9-81E7-423F-9DE2-83CD426AC829}" type="presParOf" srcId="{106CF8B4-7812-4A43-95E0-890992525C0D}" destId="{6B422153-C4A8-41B3-A116-EACB9284FF2F}" srcOrd="0" destOrd="0" presId="urn:microsoft.com/office/officeart/2008/layout/NameandTitleOrganizationalChart"/>
    <dgm:cxn modelId="{BDC188F3-86FD-4E3D-ACFE-B2522AF38982}" type="presParOf" srcId="{106CF8B4-7812-4A43-95E0-890992525C0D}" destId="{197F8693-2C88-4660-A613-997D7EE27D98}" srcOrd="1" destOrd="0" presId="urn:microsoft.com/office/officeart/2008/layout/NameandTitleOrganizationalChart"/>
    <dgm:cxn modelId="{5CAB7CD3-761B-465C-8900-812E6CCC8B08}" type="presParOf" srcId="{106CF8B4-7812-4A43-95E0-890992525C0D}" destId="{DE9E29BC-C997-4557-9F87-0E3E17070AC8}" srcOrd="2" destOrd="0" presId="urn:microsoft.com/office/officeart/2008/layout/NameandTitleOrganizationalChart"/>
    <dgm:cxn modelId="{DE123442-71F3-40BA-A2C9-39F6AD07ED3C}" type="presParOf" srcId="{40A0ABD0-8AE5-46B4-95AC-2DE375EE60AA}" destId="{DFF55701-8138-4974-910A-9CBC303002B4}" srcOrd="1" destOrd="0" presId="urn:microsoft.com/office/officeart/2008/layout/NameandTitleOrganizationalChart"/>
    <dgm:cxn modelId="{F6147BCF-7CC5-46AD-BA56-BAE0CF939B2A}" type="presParOf" srcId="{40A0ABD0-8AE5-46B4-95AC-2DE375EE60AA}" destId="{1CAB730B-BA06-4285-ADD8-4A59C58567C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D03EA5-ABAB-4748-98A9-4833794240C2}"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85D286B7-4912-4F0D-8D1A-19160D8606CD}">
      <dgm:prSet phldrT="[文本]"/>
      <dgm:spPr>
        <a:solidFill>
          <a:srgbClr val="C00000"/>
        </a:solidFill>
      </dgm:spPr>
      <dgm:t>
        <a:bodyPr/>
        <a:lstStyle/>
        <a:p>
          <a:r>
            <a:rPr lang="zh-CN" altLang="en-US" dirty="0" smtClean="0"/>
            <a:t>安全培训</a:t>
          </a:r>
          <a:endParaRPr lang="zh-CN" altLang="en-US" dirty="0"/>
        </a:p>
      </dgm:t>
    </dgm:pt>
    <dgm:pt modelId="{C25544B5-F339-4870-BD93-944F5298E7A6}" type="parTrans" cxnId="{D0E63E86-BF3E-4414-960F-AF8A32FFB651}">
      <dgm:prSet/>
      <dgm:spPr/>
      <dgm:t>
        <a:bodyPr/>
        <a:lstStyle/>
        <a:p>
          <a:endParaRPr lang="zh-CN" altLang="en-US"/>
        </a:p>
      </dgm:t>
    </dgm:pt>
    <dgm:pt modelId="{E0AFD045-7CB7-4C2D-A10B-2703FC69EA72}" type="sibTrans" cxnId="{D0E63E86-BF3E-4414-960F-AF8A32FFB651}">
      <dgm:prSet/>
      <dgm:spPr/>
      <dgm:t>
        <a:bodyPr/>
        <a:lstStyle/>
        <a:p>
          <a:endParaRPr lang="zh-CN" altLang="en-US"/>
        </a:p>
      </dgm:t>
    </dgm:pt>
    <dgm:pt modelId="{87F74D14-A11E-4BA5-86E3-482A08D54345}">
      <dgm:prSet phldrT="[文本]"/>
      <dgm:spPr>
        <a:solidFill>
          <a:srgbClr val="FFC000"/>
        </a:solidFill>
      </dgm:spPr>
      <dgm:t>
        <a:bodyPr/>
        <a:lstStyle/>
        <a:p>
          <a:r>
            <a:rPr lang="zh-CN" altLang="en-US" dirty="0" smtClean="0"/>
            <a:t>安全架构</a:t>
          </a:r>
          <a:endParaRPr lang="zh-CN" altLang="en-US" dirty="0"/>
        </a:p>
      </dgm:t>
    </dgm:pt>
    <dgm:pt modelId="{AEC3F3B1-A530-453A-8176-F213A748768D}" type="parTrans" cxnId="{AC530C2C-5F6D-43A8-888D-936D0FDD92C3}">
      <dgm:prSet/>
      <dgm:spPr/>
      <dgm:t>
        <a:bodyPr/>
        <a:lstStyle/>
        <a:p>
          <a:endParaRPr lang="zh-CN" altLang="en-US"/>
        </a:p>
      </dgm:t>
    </dgm:pt>
    <dgm:pt modelId="{EE291FDE-922B-4F5C-93EE-95E130FD6497}" type="sibTrans" cxnId="{AC530C2C-5F6D-43A8-888D-936D0FDD92C3}">
      <dgm:prSet/>
      <dgm:spPr>
        <a:solidFill>
          <a:srgbClr val="FFC000"/>
        </a:solidFill>
      </dgm:spPr>
      <dgm:t>
        <a:bodyPr/>
        <a:lstStyle/>
        <a:p>
          <a:endParaRPr lang="zh-CN" altLang="en-US"/>
        </a:p>
      </dgm:t>
    </dgm:pt>
    <dgm:pt modelId="{1D8C8322-7438-4967-9686-23E8881DC238}">
      <dgm:prSet phldrT="[文本]"/>
      <dgm:spPr>
        <a:solidFill>
          <a:srgbClr val="0070C0"/>
        </a:solidFill>
      </dgm:spPr>
      <dgm:t>
        <a:bodyPr/>
        <a:lstStyle/>
        <a:p>
          <a:r>
            <a:rPr lang="zh-CN" altLang="en-US" dirty="0" smtClean="0"/>
            <a:t>安全编码</a:t>
          </a:r>
          <a:endParaRPr lang="zh-CN" altLang="en-US" dirty="0"/>
        </a:p>
      </dgm:t>
    </dgm:pt>
    <dgm:pt modelId="{166CD1D9-F5DD-4B24-9A7B-A1DDEE9CE7FA}" type="parTrans" cxnId="{D81F16A7-D85E-478B-855D-32D99626A366}">
      <dgm:prSet/>
      <dgm:spPr/>
      <dgm:t>
        <a:bodyPr/>
        <a:lstStyle/>
        <a:p>
          <a:endParaRPr lang="zh-CN" altLang="en-US"/>
        </a:p>
      </dgm:t>
    </dgm:pt>
    <dgm:pt modelId="{655DB83C-418E-4301-BA74-74DBC97491C6}" type="sibTrans" cxnId="{D81F16A7-D85E-478B-855D-32D99626A366}">
      <dgm:prSet/>
      <dgm:spPr>
        <a:solidFill>
          <a:srgbClr val="0070C0"/>
        </a:solidFill>
      </dgm:spPr>
      <dgm:t>
        <a:bodyPr/>
        <a:lstStyle/>
        <a:p>
          <a:endParaRPr lang="zh-CN" altLang="en-US"/>
        </a:p>
      </dgm:t>
    </dgm:pt>
    <dgm:pt modelId="{5B2B60CF-3DB9-4255-AE19-6DC23E0526E3}">
      <dgm:prSet phldrT="[文本]"/>
      <dgm:spPr>
        <a:solidFill>
          <a:srgbClr val="7030A0"/>
        </a:solidFill>
      </dgm:spPr>
      <dgm:t>
        <a:bodyPr/>
        <a:lstStyle/>
        <a:p>
          <a:r>
            <a:rPr lang="zh-CN" altLang="en-US" dirty="0" smtClean="0"/>
            <a:t>安全测试</a:t>
          </a:r>
          <a:endParaRPr lang="zh-CN" altLang="en-US" dirty="0"/>
        </a:p>
      </dgm:t>
    </dgm:pt>
    <dgm:pt modelId="{C8E93052-C056-4C5B-9A19-C4D69D350FF0}" type="parTrans" cxnId="{5A3C252E-D8A9-404E-B1AA-F885C5912865}">
      <dgm:prSet/>
      <dgm:spPr/>
      <dgm:t>
        <a:bodyPr/>
        <a:lstStyle/>
        <a:p>
          <a:endParaRPr lang="zh-CN" altLang="en-US"/>
        </a:p>
      </dgm:t>
    </dgm:pt>
    <dgm:pt modelId="{A376E668-E619-4945-8F08-C8516C897350}" type="sibTrans" cxnId="{5A3C252E-D8A9-404E-B1AA-F885C5912865}">
      <dgm:prSet/>
      <dgm:spPr>
        <a:solidFill>
          <a:srgbClr val="7030A0"/>
        </a:solidFill>
      </dgm:spPr>
      <dgm:t>
        <a:bodyPr/>
        <a:lstStyle/>
        <a:p>
          <a:endParaRPr lang="zh-CN" altLang="en-US"/>
        </a:p>
      </dgm:t>
    </dgm:pt>
    <dgm:pt modelId="{4194F2A7-978B-4D4C-AAF3-1C11BC26128B}">
      <dgm:prSet phldrT="[文本]"/>
      <dgm:spPr>
        <a:solidFill>
          <a:srgbClr val="00B050"/>
        </a:solidFill>
      </dgm:spPr>
      <dgm:t>
        <a:bodyPr/>
        <a:lstStyle/>
        <a:p>
          <a:r>
            <a:rPr lang="zh-CN" altLang="en-US" dirty="0" smtClean="0"/>
            <a:t>安全运维</a:t>
          </a:r>
          <a:endParaRPr lang="zh-CN" altLang="en-US" dirty="0"/>
        </a:p>
      </dgm:t>
    </dgm:pt>
    <dgm:pt modelId="{C3DDD8D1-B0DB-4825-952E-9F323CFB3C40}" type="parTrans" cxnId="{5B2467D6-D445-4777-A701-185B1497D733}">
      <dgm:prSet/>
      <dgm:spPr/>
      <dgm:t>
        <a:bodyPr/>
        <a:lstStyle/>
        <a:p>
          <a:endParaRPr lang="zh-CN" altLang="en-US"/>
        </a:p>
      </dgm:t>
    </dgm:pt>
    <dgm:pt modelId="{4778EB68-E38F-4BFE-A220-C9C6FF8F98CB}" type="sibTrans" cxnId="{5B2467D6-D445-4777-A701-185B1497D733}">
      <dgm:prSet/>
      <dgm:spPr>
        <a:solidFill>
          <a:srgbClr val="00B050"/>
        </a:solidFill>
      </dgm:spPr>
      <dgm:t>
        <a:bodyPr/>
        <a:lstStyle/>
        <a:p>
          <a:endParaRPr lang="zh-CN" altLang="en-US"/>
        </a:p>
      </dgm:t>
    </dgm:pt>
    <dgm:pt modelId="{39D13E3A-D1A6-49B5-A21E-2D2A45BC181D}" type="pres">
      <dgm:prSet presAssocID="{73D03EA5-ABAB-4748-98A9-4833794240C2}" presName="Name0" presStyleCnt="0">
        <dgm:presLayoutVars>
          <dgm:chMax val="1"/>
          <dgm:dir/>
          <dgm:animLvl val="ctr"/>
          <dgm:resizeHandles val="exact"/>
        </dgm:presLayoutVars>
      </dgm:prSet>
      <dgm:spPr/>
      <dgm:t>
        <a:bodyPr/>
        <a:lstStyle/>
        <a:p>
          <a:endParaRPr lang="zh-CN" altLang="en-US"/>
        </a:p>
      </dgm:t>
    </dgm:pt>
    <dgm:pt modelId="{B9C50E66-8CBC-470D-9130-2AEA1AA05A41}" type="pres">
      <dgm:prSet presAssocID="{85D286B7-4912-4F0D-8D1A-19160D8606CD}" presName="centerShape" presStyleLbl="node0" presStyleIdx="0" presStyleCnt="1"/>
      <dgm:spPr/>
      <dgm:t>
        <a:bodyPr/>
        <a:lstStyle/>
        <a:p>
          <a:endParaRPr lang="zh-CN" altLang="en-US"/>
        </a:p>
      </dgm:t>
    </dgm:pt>
    <dgm:pt modelId="{2EAC0EA7-1FA7-4681-9962-760522DDA8A2}" type="pres">
      <dgm:prSet presAssocID="{87F74D14-A11E-4BA5-86E3-482A08D54345}" presName="node" presStyleLbl="node1" presStyleIdx="0" presStyleCnt="4">
        <dgm:presLayoutVars>
          <dgm:bulletEnabled val="1"/>
        </dgm:presLayoutVars>
      </dgm:prSet>
      <dgm:spPr/>
      <dgm:t>
        <a:bodyPr/>
        <a:lstStyle/>
        <a:p>
          <a:endParaRPr lang="zh-CN" altLang="en-US"/>
        </a:p>
      </dgm:t>
    </dgm:pt>
    <dgm:pt modelId="{5D8981DD-182B-4733-918E-5C8290CC577D}" type="pres">
      <dgm:prSet presAssocID="{87F74D14-A11E-4BA5-86E3-482A08D54345}" presName="dummy" presStyleCnt="0"/>
      <dgm:spPr/>
    </dgm:pt>
    <dgm:pt modelId="{B79DE818-3824-452C-847C-E35A17CD943D}" type="pres">
      <dgm:prSet presAssocID="{EE291FDE-922B-4F5C-93EE-95E130FD6497}" presName="sibTrans" presStyleLbl="sibTrans2D1" presStyleIdx="0" presStyleCnt="4"/>
      <dgm:spPr/>
      <dgm:t>
        <a:bodyPr/>
        <a:lstStyle/>
        <a:p>
          <a:endParaRPr lang="zh-CN" altLang="en-US"/>
        </a:p>
      </dgm:t>
    </dgm:pt>
    <dgm:pt modelId="{2CB7EE20-31ED-4165-A902-8954D6C8D412}" type="pres">
      <dgm:prSet presAssocID="{1D8C8322-7438-4967-9686-23E8881DC238}" presName="node" presStyleLbl="node1" presStyleIdx="1" presStyleCnt="4">
        <dgm:presLayoutVars>
          <dgm:bulletEnabled val="1"/>
        </dgm:presLayoutVars>
      </dgm:prSet>
      <dgm:spPr/>
      <dgm:t>
        <a:bodyPr/>
        <a:lstStyle/>
        <a:p>
          <a:endParaRPr lang="zh-CN" altLang="en-US"/>
        </a:p>
      </dgm:t>
    </dgm:pt>
    <dgm:pt modelId="{C1948550-6DF5-4581-927D-FE90B3CAAADD}" type="pres">
      <dgm:prSet presAssocID="{1D8C8322-7438-4967-9686-23E8881DC238}" presName="dummy" presStyleCnt="0"/>
      <dgm:spPr/>
    </dgm:pt>
    <dgm:pt modelId="{78D8C0D3-9B62-44F9-9B3D-643374FB5218}" type="pres">
      <dgm:prSet presAssocID="{655DB83C-418E-4301-BA74-74DBC97491C6}" presName="sibTrans" presStyleLbl="sibTrans2D1" presStyleIdx="1" presStyleCnt="4"/>
      <dgm:spPr/>
      <dgm:t>
        <a:bodyPr/>
        <a:lstStyle/>
        <a:p>
          <a:endParaRPr lang="zh-CN" altLang="en-US"/>
        </a:p>
      </dgm:t>
    </dgm:pt>
    <dgm:pt modelId="{6E2A3B55-CF9F-4533-95F1-0121AAC10484}" type="pres">
      <dgm:prSet presAssocID="{5B2B60CF-3DB9-4255-AE19-6DC23E0526E3}" presName="node" presStyleLbl="node1" presStyleIdx="2" presStyleCnt="4">
        <dgm:presLayoutVars>
          <dgm:bulletEnabled val="1"/>
        </dgm:presLayoutVars>
      </dgm:prSet>
      <dgm:spPr/>
      <dgm:t>
        <a:bodyPr/>
        <a:lstStyle/>
        <a:p>
          <a:endParaRPr lang="zh-CN" altLang="en-US"/>
        </a:p>
      </dgm:t>
    </dgm:pt>
    <dgm:pt modelId="{A59F9C05-04E1-425A-8AD0-3823AB87AF45}" type="pres">
      <dgm:prSet presAssocID="{5B2B60CF-3DB9-4255-AE19-6DC23E0526E3}" presName="dummy" presStyleCnt="0"/>
      <dgm:spPr/>
    </dgm:pt>
    <dgm:pt modelId="{CC1854DD-80A1-4C90-A701-6DD0FD0CAB12}" type="pres">
      <dgm:prSet presAssocID="{A376E668-E619-4945-8F08-C8516C897350}" presName="sibTrans" presStyleLbl="sibTrans2D1" presStyleIdx="2" presStyleCnt="4"/>
      <dgm:spPr/>
      <dgm:t>
        <a:bodyPr/>
        <a:lstStyle/>
        <a:p>
          <a:endParaRPr lang="zh-CN" altLang="en-US"/>
        </a:p>
      </dgm:t>
    </dgm:pt>
    <dgm:pt modelId="{FB18514E-EFC3-4661-A16E-988C70BB0243}" type="pres">
      <dgm:prSet presAssocID="{4194F2A7-978B-4D4C-AAF3-1C11BC26128B}" presName="node" presStyleLbl="node1" presStyleIdx="3" presStyleCnt="4">
        <dgm:presLayoutVars>
          <dgm:bulletEnabled val="1"/>
        </dgm:presLayoutVars>
      </dgm:prSet>
      <dgm:spPr/>
      <dgm:t>
        <a:bodyPr/>
        <a:lstStyle/>
        <a:p>
          <a:endParaRPr lang="zh-CN" altLang="en-US"/>
        </a:p>
      </dgm:t>
    </dgm:pt>
    <dgm:pt modelId="{29097FB3-19F8-49A6-A3CC-74379456CF81}" type="pres">
      <dgm:prSet presAssocID="{4194F2A7-978B-4D4C-AAF3-1C11BC26128B}" presName="dummy" presStyleCnt="0"/>
      <dgm:spPr/>
    </dgm:pt>
    <dgm:pt modelId="{A7678616-202A-4B1C-A796-DED1DFC9AE94}" type="pres">
      <dgm:prSet presAssocID="{4778EB68-E38F-4BFE-A220-C9C6FF8F98CB}" presName="sibTrans" presStyleLbl="sibTrans2D1" presStyleIdx="3" presStyleCnt="4"/>
      <dgm:spPr/>
      <dgm:t>
        <a:bodyPr/>
        <a:lstStyle/>
        <a:p>
          <a:endParaRPr lang="zh-CN" altLang="en-US"/>
        </a:p>
      </dgm:t>
    </dgm:pt>
  </dgm:ptLst>
  <dgm:cxnLst>
    <dgm:cxn modelId="{33856A0D-12B2-4ABE-9393-D385FB3AE7B3}" type="presOf" srcId="{4194F2A7-978B-4D4C-AAF3-1C11BC26128B}" destId="{FB18514E-EFC3-4661-A16E-988C70BB0243}" srcOrd="0" destOrd="0" presId="urn:microsoft.com/office/officeart/2005/8/layout/radial6"/>
    <dgm:cxn modelId="{0739C815-B000-432C-B6B0-1EFAB115E749}" type="presOf" srcId="{5B2B60CF-3DB9-4255-AE19-6DC23E0526E3}" destId="{6E2A3B55-CF9F-4533-95F1-0121AAC10484}" srcOrd="0" destOrd="0" presId="urn:microsoft.com/office/officeart/2005/8/layout/radial6"/>
    <dgm:cxn modelId="{5A3C252E-D8A9-404E-B1AA-F885C5912865}" srcId="{85D286B7-4912-4F0D-8D1A-19160D8606CD}" destId="{5B2B60CF-3DB9-4255-AE19-6DC23E0526E3}" srcOrd="2" destOrd="0" parTransId="{C8E93052-C056-4C5B-9A19-C4D69D350FF0}" sibTransId="{A376E668-E619-4945-8F08-C8516C897350}"/>
    <dgm:cxn modelId="{FED51506-C8DC-4D5C-9D6A-A0138EDCF27C}" type="presOf" srcId="{EE291FDE-922B-4F5C-93EE-95E130FD6497}" destId="{B79DE818-3824-452C-847C-E35A17CD943D}" srcOrd="0" destOrd="0" presId="urn:microsoft.com/office/officeart/2005/8/layout/radial6"/>
    <dgm:cxn modelId="{B6A36A8E-9D1D-4E9B-B03A-74AC8884464C}" type="presOf" srcId="{1D8C8322-7438-4967-9686-23E8881DC238}" destId="{2CB7EE20-31ED-4165-A902-8954D6C8D412}" srcOrd="0" destOrd="0" presId="urn:microsoft.com/office/officeart/2005/8/layout/radial6"/>
    <dgm:cxn modelId="{725EE277-5286-4614-AC3B-90807EDDE20F}" type="presOf" srcId="{655DB83C-418E-4301-BA74-74DBC97491C6}" destId="{78D8C0D3-9B62-44F9-9B3D-643374FB5218}" srcOrd="0" destOrd="0" presId="urn:microsoft.com/office/officeart/2005/8/layout/radial6"/>
    <dgm:cxn modelId="{D0E63E86-BF3E-4414-960F-AF8A32FFB651}" srcId="{73D03EA5-ABAB-4748-98A9-4833794240C2}" destId="{85D286B7-4912-4F0D-8D1A-19160D8606CD}" srcOrd="0" destOrd="0" parTransId="{C25544B5-F339-4870-BD93-944F5298E7A6}" sibTransId="{E0AFD045-7CB7-4C2D-A10B-2703FC69EA72}"/>
    <dgm:cxn modelId="{A3BBEFEF-A79D-42DA-8923-890CDE8A5377}" type="presOf" srcId="{A376E668-E619-4945-8F08-C8516C897350}" destId="{CC1854DD-80A1-4C90-A701-6DD0FD0CAB12}" srcOrd="0" destOrd="0" presId="urn:microsoft.com/office/officeart/2005/8/layout/radial6"/>
    <dgm:cxn modelId="{A9F2D238-32A6-4694-99B4-419EDA473F83}" type="presOf" srcId="{87F74D14-A11E-4BA5-86E3-482A08D54345}" destId="{2EAC0EA7-1FA7-4681-9962-760522DDA8A2}" srcOrd="0" destOrd="0" presId="urn:microsoft.com/office/officeart/2005/8/layout/radial6"/>
    <dgm:cxn modelId="{D81F16A7-D85E-478B-855D-32D99626A366}" srcId="{85D286B7-4912-4F0D-8D1A-19160D8606CD}" destId="{1D8C8322-7438-4967-9686-23E8881DC238}" srcOrd="1" destOrd="0" parTransId="{166CD1D9-F5DD-4B24-9A7B-A1DDEE9CE7FA}" sibTransId="{655DB83C-418E-4301-BA74-74DBC97491C6}"/>
    <dgm:cxn modelId="{AC530C2C-5F6D-43A8-888D-936D0FDD92C3}" srcId="{85D286B7-4912-4F0D-8D1A-19160D8606CD}" destId="{87F74D14-A11E-4BA5-86E3-482A08D54345}" srcOrd="0" destOrd="0" parTransId="{AEC3F3B1-A530-453A-8176-F213A748768D}" sibTransId="{EE291FDE-922B-4F5C-93EE-95E130FD6497}"/>
    <dgm:cxn modelId="{5B2467D6-D445-4777-A701-185B1497D733}" srcId="{85D286B7-4912-4F0D-8D1A-19160D8606CD}" destId="{4194F2A7-978B-4D4C-AAF3-1C11BC26128B}" srcOrd="3" destOrd="0" parTransId="{C3DDD8D1-B0DB-4825-952E-9F323CFB3C40}" sibTransId="{4778EB68-E38F-4BFE-A220-C9C6FF8F98CB}"/>
    <dgm:cxn modelId="{42720E63-DD89-4E9F-857D-D49A434DB5C7}" type="presOf" srcId="{4778EB68-E38F-4BFE-A220-C9C6FF8F98CB}" destId="{A7678616-202A-4B1C-A796-DED1DFC9AE94}" srcOrd="0" destOrd="0" presId="urn:microsoft.com/office/officeart/2005/8/layout/radial6"/>
    <dgm:cxn modelId="{F6E33663-A37C-4459-9D07-DD834F9AC811}" type="presOf" srcId="{73D03EA5-ABAB-4748-98A9-4833794240C2}" destId="{39D13E3A-D1A6-49B5-A21E-2D2A45BC181D}" srcOrd="0" destOrd="0" presId="urn:microsoft.com/office/officeart/2005/8/layout/radial6"/>
    <dgm:cxn modelId="{CC83C0B1-D85B-43A9-822A-2B59FCA0C914}" type="presOf" srcId="{85D286B7-4912-4F0D-8D1A-19160D8606CD}" destId="{B9C50E66-8CBC-470D-9130-2AEA1AA05A41}" srcOrd="0" destOrd="0" presId="urn:microsoft.com/office/officeart/2005/8/layout/radial6"/>
    <dgm:cxn modelId="{DBA94001-6A86-491C-ADE8-604BCEB2DD2A}" type="presParOf" srcId="{39D13E3A-D1A6-49B5-A21E-2D2A45BC181D}" destId="{B9C50E66-8CBC-470D-9130-2AEA1AA05A41}" srcOrd="0" destOrd="0" presId="urn:microsoft.com/office/officeart/2005/8/layout/radial6"/>
    <dgm:cxn modelId="{0FCEC8AB-BB4D-4244-93C0-36776D898BE1}" type="presParOf" srcId="{39D13E3A-D1A6-49B5-A21E-2D2A45BC181D}" destId="{2EAC0EA7-1FA7-4681-9962-760522DDA8A2}" srcOrd="1" destOrd="0" presId="urn:microsoft.com/office/officeart/2005/8/layout/radial6"/>
    <dgm:cxn modelId="{5E925B8F-FD13-471E-8B16-E623954FA017}" type="presParOf" srcId="{39D13E3A-D1A6-49B5-A21E-2D2A45BC181D}" destId="{5D8981DD-182B-4733-918E-5C8290CC577D}" srcOrd="2" destOrd="0" presId="urn:microsoft.com/office/officeart/2005/8/layout/radial6"/>
    <dgm:cxn modelId="{2011EBA6-E000-4C3D-A15C-2807E8722DD3}" type="presParOf" srcId="{39D13E3A-D1A6-49B5-A21E-2D2A45BC181D}" destId="{B79DE818-3824-452C-847C-E35A17CD943D}" srcOrd="3" destOrd="0" presId="urn:microsoft.com/office/officeart/2005/8/layout/radial6"/>
    <dgm:cxn modelId="{6A6774A8-FFAD-4E83-87C2-D30B7613472B}" type="presParOf" srcId="{39D13E3A-D1A6-49B5-A21E-2D2A45BC181D}" destId="{2CB7EE20-31ED-4165-A902-8954D6C8D412}" srcOrd="4" destOrd="0" presId="urn:microsoft.com/office/officeart/2005/8/layout/radial6"/>
    <dgm:cxn modelId="{18EAAB28-E7A2-4588-B7CB-31F8DD9A0AE8}" type="presParOf" srcId="{39D13E3A-D1A6-49B5-A21E-2D2A45BC181D}" destId="{C1948550-6DF5-4581-927D-FE90B3CAAADD}" srcOrd="5" destOrd="0" presId="urn:microsoft.com/office/officeart/2005/8/layout/radial6"/>
    <dgm:cxn modelId="{7196387C-A2E3-451E-8C7D-DB1F6F35F1E3}" type="presParOf" srcId="{39D13E3A-D1A6-49B5-A21E-2D2A45BC181D}" destId="{78D8C0D3-9B62-44F9-9B3D-643374FB5218}" srcOrd="6" destOrd="0" presId="urn:microsoft.com/office/officeart/2005/8/layout/radial6"/>
    <dgm:cxn modelId="{39DD340E-3A11-4EAF-BAAE-196D511163CE}" type="presParOf" srcId="{39D13E3A-D1A6-49B5-A21E-2D2A45BC181D}" destId="{6E2A3B55-CF9F-4533-95F1-0121AAC10484}" srcOrd="7" destOrd="0" presId="urn:microsoft.com/office/officeart/2005/8/layout/radial6"/>
    <dgm:cxn modelId="{4798A350-A191-4556-AC3F-A621DD5AEE07}" type="presParOf" srcId="{39D13E3A-D1A6-49B5-A21E-2D2A45BC181D}" destId="{A59F9C05-04E1-425A-8AD0-3823AB87AF45}" srcOrd="8" destOrd="0" presId="urn:microsoft.com/office/officeart/2005/8/layout/radial6"/>
    <dgm:cxn modelId="{776116E4-893D-4D62-905B-146A4E714F55}" type="presParOf" srcId="{39D13E3A-D1A6-49B5-A21E-2D2A45BC181D}" destId="{CC1854DD-80A1-4C90-A701-6DD0FD0CAB12}" srcOrd="9" destOrd="0" presId="urn:microsoft.com/office/officeart/2005/8/layout/radial6"/>
    <dgm:cxn modelId="{6BD5D885-C423-46BD-B2E9-48E51D47175B}" type="presParOf" srcId="{39D13E3A-D1A6-49B5-A21E-2D2A45BC181D}" destId="{FB18514E-EFC3-4661-A16E-988C70BB0243}" srcOrd="10" destOrd="0" presId="urn:microsoft.com/office/officeart/2005/8/layout/radial6"/>
    <dgm:cxn modelId="{BAA1BB43-A4F4-42BF-A3BF-BE1106AF90E4}" type="presParOf" srcId="{39D13E3A-D1A6-49B5-A21E-2D2A45BC181D}" destId="{29097FB3-19F8-49A6-A3CC-74379456CF81}" srcOrd="11" destOrd="0" presId="urn:microsoft.com/office/officeart/2005/8/layout/radial6"/>
    <dgm:cxn modelId="{178BC6D0-A943-4FEA-8306-5FA856AFC540}" type="presParOf" srcId="{39D13E3A-D1A6-49B5-A21E-2D2A45BC181D}" destId="{A7678616-202A-4B1C-A796-DED1DFC9AE9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5D2FF6-23E5-463A-9A5C-7E6B5C39806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zh-CN" altLang="en-US"/>
        </a:p>
      </dgm:t>
    </dgm:pt>
    <dgm:pt modelId="{DB2E7DD2-2AAF-4D85-B11F-BFC0802F4AAE}">
      <dgm:prSet phldrT="[文本]"/>
      <dgm:spPr/>
      <dgm:t>
        <a:bodyPr/>
        <a:lstStyle/>
        <a:p>
          <a:r>
            <a:rPr lang="zh-CN" altLang="en-US" dirty="0" smtClean="0"/>
            <a:t>安全架构</a:t>
          </a:r>
          <a:endParaRPr lang="zh-CN" altLang="en-US" dirty="0"/>
        </a:p>
      </dgm:t>
    </dgm:pt>
    <dgm:pt modelId="{8B89A5DB-BF80-4BD5-9064-708BBAA1D29F}" type="parTrans" cxnId="{AC095672-74D1-4E13-AAB2-958A69989C12}">
      <dgm:prSet/>
      <dgm:spPr/>
      <dgm:t>
        <a:bodyPr/>
        <a:lstStyle/>
        <a:p>
          <a:endParaRPr lang="zh-CN" altLang="en-US"/>
        </a:p>
      </dgm:t>
    </dgm:pt>
    <dgm:pt modelId="{0D8AE0BE-EAD5-4DD8-94CB-0525EF9E71C6}" type="sibTrans" cxnId="{AC095672-74D1-4E13-AAB2-958A69989C12}">
      <dgm:prSet/>
      <dgm:spPr/>
      <dgm:t>
        <a:bodyPr/>
        <a:lstStyle/>
        <a:p>
          <a:endParaRPr lang="zh-CN" altLang="en-US"/>
        </a:p>
      </dgm:t>
    </dgm:pt>
    <dgm:pt modelId="{1D9DEC39-0F7C-4C06-9CA4-D4F7E43DB9BE}">
      <dgm:prSet phldrT="[文本]"/>
      <dgm:spPr/>
      <dgm:t>
        <a:bodyPr/>
        <a:lstStyle/>
        <a:p>
          <a:r>
            <a:rPr lang="zh-CN" altLang="en-US" dirty="0" smtClean="0"/>
            <a:t>身份认证</a:t>
          </a:r>
          <a:endParaRPr lang="zh-CN" altLang="en-US" dirty="0"/>
        </a:p>
      </dgm:t>
    </dgm:pt>
    <dgm:pt modelId="{710B3729-A590-4C05-89B6-193B12E10004}" type="parTrans" cxnId="{6B1415BC-BAB0-4F47-9F99-EA0978292CDD}">
      <dgm:prSet/>
      <dgm:spPr/>
      <dgm:t>
        <a:bodyPr/>
        <a:lstStyle/>
        <a:p>
          <a:endParaRPr lang="zh-CN" altLang="en-US"/>
        </a:p>
      </dgm:t>
    </dgm:pt>
    <dgm:pt modelId="{CDDB0DD8-03B3-44BD-AADF-02B39BC07097}" type="sibTrans" cxnId="{6B1415BC-BAB0-4F47-9F99-EA0978292CDD}">
      <dgm:prSet/>
      <dgm:spPr/>
      <dgm:t>
        <a:bodyPr/>
        <a:lstStyle/>
        <a:p>
          <a:endParaRPr lang="zh-CN" altLang="en-US"/>
        </a:p>
      </dgm:t>
    </dgm:pt>
    <dgm:pt modelId="{46D3EC55-18A8-4522-8BF9-F881183D3BFC}">
      <dgm:prSet phldrT="[文本]"/>
      <dgm:spPr/>
      <dgm:t>
        <a:bodyPr/>
        <a:lstStyle/>
        <a:p>
          <a:r>
            <a:rPr lang="zh-CN" altLang="en-US" dirty="0" smtClean="0"/>
            <a:t>数据加密</a:t>
          </a:r>
          <a:endParaRPr lang="zh-CN" altLang="en-US" dirty="0"/>
        </a:p>
      </dgm:t>
    </dgm:pt>
    <dgm:pt modelId="{6B05A445-6BCD-4ADC-A2A6-40C05DF1F3FD}" type="parTrans" cxnId="{A07BF064-7950-49D5-8FC3-DA3C363D4DAA}">
      <dgm:prSet/>
      <dgm:spPr/>
      <dgm:t>
        <a:bodyPr/>
        <a:lstStyle/>
        <a:p>
          <a:endParaRPr lang="zh-CN" altLang="en-US"/>
        </a:p>
      </dgm:t>
    </dgm:pt>
    <dgm:pt modelId="{3A03D799-239E-4C5E-AC56-F0B2E5B14BD0}" type="sibTrans" cxnId="{A07BF064-7950-49D5-8FC3-DA3C363D4DAA}">
      <dgm:prSet/>
      <dgm:spPr/>
      <dgm:t>
        <a:bodyPr/>
        <a:lstStyle/>
        <a:p>
          <a:endParaRPr lang="zh-CN" altLang="en-US"/>
        </a:p>
      </dgm:t>
    </dgm:pt>
    <dgm:pt modelId="{E605AAEA-6F72-42C7-946D-5A5F58BE5268}">
      <dgm:prSet phldrT="[文本]"/>
      <dgm:spPr/>
      <dgm:t>
        <a:bodyPr/>
        <a:lstStyle/>
        <a:p>
          <a:r>
            <a:rPr lang="zh-CN" altLang="en-US" dirty="0" smtClean="0"/>
            <a:t>安全编码</a:t>
          </a:r>
          <a:endParaRPr lang="zh-CN" altLang="en-US" dirty="0"/>
        </a:p>
      </dgm:t>
    </dgm:pt>
    <dgm:pt modelId="{C28AE4A7-05C6-40D1-B24E-3F9B9909B827}" type="parTrans" cxnId="{3E6CB3CD-9022-4768-AC36-DD8B1B22CC05}">
      <dgm:prSet/>
      <dgm:spPr/>
      <dgm:t>
        <a:bodyPr/>
        <a:lstStyle/>
        <a:p>
          <a:endParaRPr lang="zh-CN" altLang="en-US"/>
        </a:p>
      </dgm:t>
    </dgm:pt>
    <dgm:pt modelId="{6DC06440-BF7B-4106-810A-DB42D0C85AA0}" type="sibTrans" cxnId="{3E6CB3CD-9022-4768-AC36-DD8B1B22CC05}">
      <dgm:prSet/>
      <dgm:spPr/>
      <dgm:t>
        <a:bodyPr/>
        <a:lstStyle/>
        <a:p>
          <a:endParaRPr lang="zh-CN" altLang="en-US"/>
        </a:p>
      </dgm:t>
    </dgm:pt>
    <dgm:pt modelId="{808B47C6-1119-4B04-9C92-FB8AEE91E9C1}">
      <dgm:prSet phldrT="[文本]"/>
      <dgm:spPr/>
      <dgm:t>
        <a:bodyPr/>
        <a:lstStyle/>
        <a:p>
          <a:r>
            <a:rPr lang="zh-CN" altLang="en-US" dirty="0" smtClean="0"/>
            <a:t>使用安全框架</a:t>
          </a:r>
          <a:endParaRPr lang="zh-CN" altLang="en-US" dirty="0"/>
        </a:p>
      </dgm:t>
    </dgm:pt>
    <dgm:pt modelId="{95E391AD-DB26-403A-A4DF-07581A3429B4}" type="parTrans" cxnId="{999A8D01-473C-453B-A37E-958A889C049C}">
      <dgm:prSet/>
      <dgm:spPr/>
      <dgm:t>
        <a:bodyPr/>
        <a:lstStyle/>
        <a:p>
          <a:endParaRPr lang="zh-CN" altLang="en-US"/>
        </a:p>
      </dgm:t>
    </dgm:pt>
    <dgm:pt modelId="{10249A59-5978-46E0-8EB3-23BDE5673BEB}" type="sibTrans" cxnId="{999A8D01-473C-453B-A37E-958A889C049C}">
      <dgm:prSet/>
      <dgm:spPr/>
      <dgm:t>
        <a:bodyPr/>
        <a:lstStyle/>
        <a:p>
          <a:endParaRPr lang="zh-CN" altLang="en-US"/>
        </a:p>
      </dgm:t>
    </dgm:pt>
    <dgm:pt modelId="{2DCB7698-6973-4066-B588-003128E9A17C}">
      <dgm:prSet phldrT="[文本]"/>
      <dgm:spPr/>
      <dgm:t>
        <a:bodyPr/>
        <a:lstStyle/>
        <a:p>
          <a:r>
            <a:rPr lang="zh-CN" altLang="en-US" dirty="0" smtClean="0"/>
            <a:t>使用安全</a:t>
          </a:r>
          <a:r>
            <a:rPr lang="en-US" altLang="zh-CN" dirty="0" smtClean="0"/>
            <a:t>API</a:t>
          </a:r>
          <a:endParaRPr lang="zh-CN" altLang="en-US" dirty="0"/>
        </a:p>
      </dgm:t>
    </dgm:pt>
    <dgm:pt modelId="{3413B185-4CAC-492E-B209-7DD87BF18286}" type="parTrans" cxnId="{E558CB5A-3164-408E-A3B8-8C968B429EC3}">
      <dgm:prSet/>
      <dgm:spPr/>
      <dgm:t>
        <a:bodyPr/>
        <a:lstStyle/>
        <a:p>
          <a:endParaRPr lang="zh-CN" altLang="en-US"/>
        </a:p>
      </dgm:t>
    </dgm:pt>
    <dgm:pt modelId="{C2B57FEF-DC18-4679-99F4-CDC660331CAC}" type="sibTrans" cxnId="{E558CB5A-3164-408E-A3B8-8C968B429EC3}">
      <dgm:prSet/>
      <dgm:spPr/>
      <dgm:t>
        <a:bodyPr/>
        <a:lstStyle/>
        <a:p>
          <a:endParaRPr lang="zh-CN" altLang="en-US"/>
        </a:p>
      </dgm:t>
    </dgm:pt>
    <dgm:pt modelId="{0D0B4B1F-EE0C-4074-AC0D-020B8EA57C42}">
      <dgm:prSet phldrT="[文本]"/>
      <dgm:spPr/>
      <dgm:t>
        <a:bodyPr/>
        <a:lstStyle/>
        <a:p>
          <a:r>
            <a:rPr lang="zh-CN" altLang="en-US" dirty="0" smtClean="0"/>
            <a:t>遵循</a:t>
          </a:r>
          <a:r>
            <a:rPr lang="en-US" altLang="zh-CN" dirty="0" smtClean="0"/>
            <a:t>《</a:t>
          </a:r>
          <a:r>
            <a:rPr lang="zh-CN" altLang="en-US" dirty="0" smtClean="0"/>
            <a:t>安全编码规范</a:t>
          </a:r>
          <a:r>
            <a:rPr lang="en-US" altLang="zh-CN" dirty="0" smtClean="0"/>
            <a:t>》</a:t>
          </a:r>
          <a:endParaRPr lang="zh-CN" altLang="en-US" dirty="0"/>
        </a:p>
      </dgm:t>
    </dgm:pt>
    <dgm:pt modelId="{A930E426-748D-4605-A602-D6185ADBA056}" type="parTrans" cxnId="{30EE919E-0840-4BB9-B4AD-5F271C6B8591}">
      <dgm:prSet/>
      <dgm:spPr/>
      <dgm:t>
        <a:bodyPr/>
        <a:lstStyle/>
        <a:p>
          <a:endParaRPr lang="zh-CN" altLang="en-US"/>
        </a:p>
      </dgm:t>
    </dgm:pt>
    <dgm:pt modelId="{F7A12069-8397-4439-9B20-49A2565AC16C}" type="sibTrans" cxnId="{30EE919E-0840-4BB9-B4AD-5F271C6B8591}">
      <dgm:prSet/>
      <dgm:spPr/>
      <dgm:t>
        <a:bodyPr/>
        <a:lstStyle/>
        <a:p>
          <a:endParaRPr lang="zh-CN" altLang="en-US"/>
        </a:p>
      </dgm:t>
    </dgm:pt>
    <dgm:pt modelId="{72BA9599-0E33-4D53-8CCF-69C313B8D5DB}">
      <dgm:prSet phldrT="[文本]"/>
      <dgm:spPr/>
      <dgm:t>
        <a:bodyPr/>
        <a:lstStyle/>
        <a:p>
          <a:r>
            <a:rPr lang="zh-CN" altLang="en-US" dirty="0" smtClean="0"/>
            <a:t>组件安全</a:t>
          </a:r>
          <a:endParaRPr lang="zh-CN" altLang="en-US" dirty="0"/>
        </a:p>
      </dgm:t>
    </dgm:pt>
    <dgm:pt modelId="{47A29CBA-09E9-40EF-AC05-C6A8F4D7E815}" type="parTrans" cxnId="{3A07E7B1-C05C-4A9D-A16F-37C739EDD048}">
      <dgm:prSet/>
      <dgm:spPr/>
      <dgm:t>
        <a:bodyPr/>
        <a:lstStyle/>
        <a:p>
          <a:endParaRPr lang="zh-CN" altLang="en-US"/>
        </a:p>
      </dgm:t>
    </dgm:pt>
    <dgm:pt modelId="{B3AFACEB-A395-472F-946F-1DBE768C9D93}" type="sibTrans" cxnId="{3A07E7B1-C05C-4A9D-A16F-37C739EDD048}">
      <dgm:prSet/>
      <dgm:spPr/>
      <dgm:t>
        <a:bodyPr/>
        <a:lstStyle/>
        <a:p>
          <a:endParaRPr lang="zh-CN" altLang="en-US"/>
        </a:p>
      </dgm:t>
    </dgm:pt>
    <dgm:pt modelId="{A40D17BD-22EF-4066-802B-9C6F74E52759}">
      <dgm:prSet phldrT="[文本]"/>
      <dgm:spPr/>
      <dgm:t>
        <a:bodyPr/>
        <a:lstStyle/>
        <a:p>
          <a:r>
            <a:rPr lang="zh-CN" altLang="en-US" dirty="0" smtClean="0"/>
            <a:t>安全防护</a:t>
          </a:r>
          <a:endParaRPr lang="zh-CN" altLang="en-US" dirty="0"/>
        </a:p>
      </dgm:t>
    </dgm:pt>
    <dgm:pt modelId="{39DE7BE4-3F84-4A9A-AC01-F2DCE5F95DA4}" type="parTrans" cxnId="{A6E41944-66CC-4E53-98B4-FA7FF2B4E7B0}">
      <dgm:prSet/>
      <dgm:spPr/>
      <dgm:t>
        <a:bodyPr/>
        <a:lstStyle/>
        <a:p>
          <a:endParaRPr lang="zh-CN" altLang="en-US"/>
        </a:p>
      </dgm:t>
    </dgm:pt>
    <dgm:pt modelId="{81F39C2D-F2BD-47FA-83E4-E4A884E3327E}" type="sibTrans" cxnId="{A6E41944-66CC-4E53-98B4-FA7FF2B4E7B0}">
      <dgm:prSet/>
      <dgm:spPr/>
      <dgm:t>
        <a:bodyPr/>
        <a:lstStyle/>
        <a:p>
          <a:endParaRPr lang="zh-CN" altLang="en-US"/>
        </a:p>
      </dgm:t>
    </dgm:pt>
    <dgm:pt modelId="{72A88C7F-E1CD-4987-A3AA-A1BDC115C9B6}">
      <dgm:prSet phldrT="[文本]"/>
      <dgm:spPr/>
      <dgm:t>
        <a:bodyPr/>
        <a:lstStyle/>
        <a:p>
          <a:r>
            <a:rPr lang="zh-CN" altLang="en-US" dirty="0" smtClean="0"/>
            <a:t>防病毒</a:t>
          </a:r>
          <a:endParaRPr lang="zh-CN" altLang="en-US" dirty="0"/>
        </a:p>
      </dgm:t>
    </dgm:pt>
    <dgm:pt modelId="{C7AF11FD-C066-4D4D-8DD4-34BC4A5F77C5}" type="parTrans" cxnId="{4D9E4630-BDB3-4212-9ECC-300E38229E7C}">
      <dgm:prSet/>
      <dgm:spPr/>
      <dgm:t>
        <a:bodyPr/>
        <a:lstStyle/>
        <a:p>
          <a:endParaRPr lang="zh-CN" altLang="en-US"/>
        </a:p>
      </dgm:t>
    </dgm:pt>
    <dgm:pt modelId="{2E0EADB0-4724-49C4-8923-05E1402EFE66}" type="sibTrans" cxnId="{4D9E4630-BDB3-4212-9ECC-300E38229E7C}">
      <dgm:prSet/>
      <dgm:spPr/>
      <dgm:t>
        <a:bodyPr/>
        <a:lstStyle/>
        <a:p>
          <a:endParaRPr lang="zh-CN" altLang="en-US"/>
        </a:p>
      </dgm:t>
    </dgm:pt>
    <dgm:pt modelId="{272DD15A-E04E-4396-A4C7-EF301B6B17A6}">
      <dgm:prSet phldrT="[文本]"/>
      <dgm:spPr/>
      <dgm:t>
        <a:bodyPr/>
        <a:lstStyle/>
        <a:p>
          <a:r>
            <a:rPr lang="zh-CN" altLang="en-US" dirty="0" smtClean="0"/>
            <a:t>访问控制</a:t>
          </a:r>
          <a:endParaRPr lang="zh-CN" altLang="en-US" dirty="0"/>
        </a:p>
      </dgm:t>
    </dgm:pt>
    <dgm:pt modelId="{CB0F9EF3-7CA5-4F3A-8CBF-05829D5F7990}" type="parTrans" cxnId="{B1FB3C89-5D7B-4017-A4B3-4EF50ECDD10C}">
      <dgm:prSet/>
      <dgm:spPr/>
      <dgm:t>
        <a:bodyPr/>
        <a:lstStyle/>
        <a:p>
          <a:endParaRPr lang="zh-CN" altLang="en-US"/>
        </a:p>
      </dgm:t>
    </dgm:pt>
    <dgm:pt modelId="{8BB52178-15CF-4633-8F67-28DBE9EBE06E}" type="sibTrans" cxnId="{B1FB3C89-5D7B-4017-A4B3-4EF50ECDD10C}">
      <dgm:prSet/>
      <dgm:spPr/>
      <dgm:t>
        <a:bodyPr/>
        <a:lstStyle/>
        <a:p>
          <a:endParaRPr lang="zh-CN" altLang="en-US"/>
        </a:p>
      </dgm:t>
    </dgm:pt>
    <dgm:pt modelId="{D10B92FE-334F-40CF-9F30-FD4FA4B9C7E9}">
      <dgm:prSet phldrT="[文本]"/>
      <dgm:spPr/>
      <dgm:t>
        <a:bodyPr/>
        <a:lstStyle/>
        <a:p>
          <a:r>
            <a:rPr lang="zh-CN" altLang="en-US" dirty="0" smtClean="0"/>
            <a:t>数据传输安全</a:t>
          </a:r>
          <a:endParaRPr lang="zh-CN" altLang="en-US" dirty="0"/>
        </a:p>
      </dgm:t>
    </dgm:pt>
    <dgm:pt modelId="{71E8422B-B2F2-466D-818C-360C0EF82DCA}" type="sibTrans" cxnId="{0183FD1F-FAB4-40CD-9E12-FD9838CDB595}">
      <dgm:prSet/>
      <dgm:spPr/>
      <dgm:t>
        <a:bodyPr/>
        <a:lstStyle/>
        <a:p>
          <a:endParaRPr lang="zh-CN" altLang="en-US"/>
        </a:p>
      </dgm:t>
    </dgm:pt>
    <dgm:pt modelId="{523DA979-3651-4749-9FA8-E71070F5024A}" type="parTrans" cxnId="{0183FD1F-FAB4-40CD-9E12-FD9838CDB595}">
      <dgm:prSet/>
      <dgm:spPr/>
      <dgm:t>
        <a:bodyPr/>
        <a:lstStyle/>
        <a:p>
          <a:endParaRPr lang="zh-CN" altLang="en-US"/>
        </a:p>
      </dgm:t>
    </dgm:pt>
    <dgm:pt modelId="{A52EB9A7-BD89-411E-849A-6B174BB52205}" type="pres">
      <dgm:prSet presAssocID="{9F5D2FF6-23E5-463A-9A5C-7E6B5C39806C}" presName="layout" presStyleCnt="0">
        <dgm:presLayoutVars>
          <dgm:chMax/>
          <dgm:chPref/>
          <dgm:dir/>
          <dgm:resizeHandles/>
        </dgm:presLayoutVars>
      </dgm:prSet>
      <dgm:spPr/>
      <dgm:t>
        <a:bodyPr/>
        <a:lstStyle/>
        <a:p>
          <a:endParaRPr lang="zh-CN" altLang="en-US"/>
        </a:p>
      </dgm:t>
    </dgm:pt>
    <dgm:pt modelId="{5C2D4BD6-CBAA-4C63-8495-84D51E34CBA9}" type="pres">
      <dgm:prSet presAssocID="{DB2E7DD2-2AAF-4D85-B11F-BFC0802F4AAE}" presName="root" presStyleCnt="0">
        <dgm:presLayoutVars>
          <dgm:chMax/>
          <dgm:chPref/>
        </dgm:presLayoutVars>
      </dgm:prSet>
      <dgm:spPr/>
    </dgm:pt>
    <dgm:pt modelId="{F5B2BD90-3BA3-4334-9505-3E898BF0ADF0}" type="pres">
      <dgm:prSet presAssocID="{DB2E7DD2-2AAF-4D85-B11F-BFC0802F4AAE}" presName="rootComposite" presStyleCnt="0">
        <dgm:presLayoutVars/>
      </dgm:prSet>
      <dgm:spPr/>
    </dgm:pt>
    <dgm:pt modelId="{EA3DB842-C9A8-4E71-AE35-02B74E1ADBA5}" type="pres">
      <dgm:prSet presAssocID="{DB2E7DD2-2AAF-4D85-B11F-BFC0802F4AAE}" presName="ParentAccent" presStyleLbl="alignNode1" presStyleIdx="0" presStyleCnt="2"/>
      <dgm:spPr>
        <a:solidFill>
          <a:srgbClr val="FFC000"/>
        </a:solidFill>
      </dgm:spPr>
    </dgm:pt>
    <dgm:pt modelId="{DF262C6C-E877-4223-B50F-411C72F8B4A3}" type="pres">
      <dgm:prSet presAssocID="{DB2E7DD2-2AAF-4D85-B11F-BFC0802F4AAE}" presName="ParentSmallAccent" presStyleLbl="fgAcc1" presStyleIdx="0" presStyleCnt="2"/>
      <dgm:spPr/>
    </dgm:pt>
    <dgm:pt modelId="{C7027B6B-2E3E-44E5-9C82-5F50B841C8CA}" type="pres">
      <dgm:prSet presAssocID="{DB2E7DD2-2AAF-4D85-B11F-BFC0802F4AAE}" presName="Parent" presStyleLbl="revTx" presStyleIdx="0" presStyleCnt="12">
        <dgm:presLayoutVars>
          <dgm:chMax/>
          <dgm:chPref val="4"/>
          <dgm:bulletEnabled val="1"/>
        </dgm:presLayoutVars>
      </dgm:prSet>
      <dgm:spPr/>
      <dgm:t>
        <a:bodyPr/>
        <a:lstStyle/>
        <a:p>
          <a:endParaRPr lang="zh-CN" altLang="en-US"/>
        </a:p>
      </dgm:t>
    </dgm:pt>
    <dgm:pt modelId="{7010A925-314E-4AD0-BE2A-FA6CA7FF4BDE}" type="pres">
      <dgm:prSet presAssocID="{DB2E7DD2-2AAF-4D85-B11F-BFC0802F4AAE}" presName="childShape" presStyleCnt="0">
        <dgm:presLayoutVars>
          <dgm:chMax val="0"/>
          <dgm:chPref val="0"/>
        </dgm:presLayoutVars>
      </dgm:prSet>
      <dgm:spPr/>
    </dgm:pt>
    <dgm:pt modelId="{55F4354B-DF80-4DF3-AB35-4C2D29B23550}" type="pres">
      <dgm:prSet presAssocID="{1D9DEC39-0F7C-4C06-9CA4-D4F7E43DB9BE}" presName="childComposite" presStyleCnt="0">
        <dgm:presLayoutVars>
          <dgm:chMax val="0"/>
          <dgm:chPref val="0"/>
        </dgm:presLayoutVars>
      </dgm:prSet>
      <dgm:spPr/>
    </dgm:pt>
    <dgm:pt modelId="{252582D0-D2C1-4FE5-98C1-DADEBB2532C1}" type="pres">
      <dgm:prSet presAssocID="{1D9DEC39-0F7C-4C06-9CA4-D4F7E43DB9BE}" presName="ChildAccent" presStyleLbl="solidFgAcc1" presStyleIdx="0" presStyleCnt="10"/>
      <dgm:spPr/>
    </dgm:pt>
    <dgm:pt modelId="{C2F1A1FC-FA59-457D-8732-51E10DBC3081}" type="pres">
      <dgm:prSet presAssocID="{1D9DEC39-0F7C-4C06-9CA4-D4F7E43DB9BE}" presName="Child" presStyleLbl="revTx" presStyleIdx="1" presStyleCnt="12" custLinFactNeighborX="-481" custLinFactNeighborY="1">
        <dgm:presLayoutVars>
          <dgm:chMax val="0"/>
          <dgm:chPref val="0"/>
          <dgm:bulletEnabled val="1"/>
        </dgm:presLayoutVars>
      </dgm:prSet>
      <dgm:spPr/>
      <dgm:t>
        <a:bodyPr/>
        <a:lstStyle/>
        <a:p>
          <a:endParaRPr lang="zh-CN" altLang="en-US"/>
        </a:p>
      </dgm:t>
    </dgm:pt>
    <dgm:pt modelId="{F8B2B5A3-087A-478B-A22D-49537940B564}" type="pres">
      <dgm:prSet presAssocID="{272DD15A-E04E-4396-A4C7-EF301B6B17A6}" presName="childComposite" presStyleCnt="0">
        <dgm:presLayoutVars>
          <dgm:chMax val="0"/>
          <dgm:chPref val="0"/>
        </dgm:presLayoutVars>
      </dgm:prSet>
      <dgm:spPr/>
    </dgm:pt>
    <dgm:pt modelId="{70CB492E-C02F-4682-A460-7A5BEC71BEB5}" type="pres">
      <dgm:prSet presAssocID="{272DD15A-E04E-4396-A4C7-EF301B6B17A6}" presName="ChildAccent" presStyleLbl="solidFgAcc1" presStyleIdx="1" presStyleCnt="10"/>
      <dgm:spPr/>
    </dgm:pt>
    <dgm:pt modelId="{6E8E5DD7-5D60-41DC-8C32-F38D6088C22D}" type="pres">
      <dgm:prSet presAssocID="{272DD15A-E04E-4396-A4C7-EF301B6B17A6}" presName="Child" presStyleLbl="revTx" presStyleIdx="2" presStyleCnt="12">
        <dgm:presLayoutVars>
          <dgm:chMax val="0"/>
          <dgm:chPref val="0"/>
          <dgm:bulletEnabled val="1"/>
        </dgm:presLayoutVars>
      </dgm:prSet>
      <dgm:spPr/>
      <dgm:t>
        <a:bodyPr/>
        <a:lstStyle/>
        <a:p>
          <a:endParaRPr lang="zh-CN" altLang="en-US"/>
        </a:p>
      </dgm:t>
    </dgm:pt>
    <dgm:pt modelId="{D117132C-BDBB-4711-A3E6-2D441FECA4E8}" type="pres">
      <dgm:prSet presAssocID="{46D3EC55-18A8-4522-8BF9-F881183D3BFC}" presName="childComposite" presStyleCnt="0">
        <dgm:presLayoutVars>
          <dgm:chMax val="0"/>
          <dgm:chPref val="0"/>
        </dgm:presLayoutVars>
      </dgm:prSet>
      <dgm:spPr/>
    </dgm:pt>
    <dgm:pt modelId="{CA29A809-07D5-45C7-9F6C-52D15F06E38D}" type="pres">
      <dgm:prSet presAssocID="{46D3EC55-18A8-4522-8BF9-F881183D3BFC}" presName="ChildAccent" presStyleLbl="solidFgAcc1" presStyleIdx="2" presStyleCnt="10"/>
      <dgm:spPr/>
    </dgm:pt>
    <dgm:pt modelId="{ACB01229-45AF-4097-B1DB-2A50DD7FBAD2}" type="pres">
      <dgm:prSet presAssocID="{46D3EC55-18A8-4522-8BF9-F881183D3BFC}" presName="Child" presStyleLbl="revTx" presStyleIdx="3" presStyleCnt="12">
        <dgm:presLayoutVars>
          <dgm:chMax val="0"/>
          <dgm:chPref val="0"/>
          <dgm:bulletEnabled val="1"/>
        </dgm:presLayoutVars>
      </dgm:prSet>
      <dgm:spPr/>
      <dgm:t>
        <a:bodyPr/>
        <a:lstStyle/>
        <a:p>
          <a:endParaRPr lang="zh-CN" altLang="en-US"/>
        </a:p>
      </dgm:t>
    </dgm:pt>
    <dgm:pt modelId="{57B2DA93-6756-4E38-8746-64A5CCF9AE2F}" type="pres">
      <dgm:prSet presAssocID="{D10B92FE-334F-40CF-9F30-FD4FA4B9C7E9}" presName="childComposite" presStyleCnt="0">
        <dgm:presLayoutVars>
          <dgm:chMax val="0"/>
          <dgm:chPref val="0"/>
        </dgm:presLayoutVars>
      </dgm:prSet>
      <dgm:spPr/>
    </dgm:pt>
    <dgm:pt modelId="{09AC2DA0-2868-4AAB-9228-8D6A68A5C4DC}" type="pres">
      <dgm:prSet presAssocID="{D10B92FE-334F-40CF-9F30-FD4FA4B9C7E9}" presName="ChildAccent" presStyleLbl="solidFgAcc1" presStyleIdx="3" presStyleCnt="10"/>
      <dgm:spPr/>
    </dgm:pt>
    <dgm:pt modelId="{D05764F3-0903-47DA-A8CA-A7E6DEECEE3F}" type="pres">
      <dgm:prSet presAssocID="{D10B92FE-334F-40CF-9F30-FD4FA4B9C7E9}" presName="Child" presStyleLbl="revTx" presStyleIdx="4" presStyleCnt="12">
        <dgm:presLayoutVars>
          <dgm:chMax val="0"/>
          <dgm:chPref val="0"/>
          <dgm:bulletEnabled val="1"/>
        </dgm:presLayoutVars>
      </dgm:prSet>
      <dgm:spPr/>
      <dgm:t>
        <a:bodyPr/>
        <a:lstStyle/>
        <a:p>
          <a:endParaRPr lang="zh-CN" altLang="en-US"/>
        </a:p>
      </dgm:t>
    </dgm:pt>
    <dgm:pt modelId="{94741181-B54E-4026-A885-4EA68514E3B9}" type="pres">
      <dgm:prSet presAssocID="{72BA9599-0E33-4D53-8CCF-69C313B8D5DB}" presName="childComposite" presStyleCnt="0">
        <dgm:presLayoutVars>
          <dgm:chMax val="0"/>
          <dgm:chPref val="0"/>
        </dgm:presLayoutVars>
      </dgm:prSet>
      <dgm:spPr/>
    </dgm:pt>
    <dgm:pt modelId="{A7951E4C-B251-4910-A1D0-9DB9C34E54B3}" type="pres">
      <dgm:prSet presAssocID="{72BA9599-0E33-4D53-8CCF-69C313B8D5DB}" presName="ChildAccent" presStyleLbl="solidFgAcc1" presStyleIdx="4" presStyleCnt="10" custLinFactX="300000" custLinFactY="-436930" custLinFactNeighborX="305974" custLinFactNeighborY="-500000"/>
      <dgm:spPr/>
    </dgm:pt>
    <dgm:pt modelId="{8D99C4CD-ED82-4383-AB26-3EDD61645301}" type="pres">
      <dgm:prSet presAssocID="{72BA9599-0E33-4D53-8CCF-69C313B8D5DB}" presName="Child" presStyleLbl="revTx" presStyleIdx="5" presStyleCnt="12" custLinFactY="-200000" custLinFactNeighborX="47867" custLinFactNeighborY="-201943">
        <dgm:presLayoutVars>
          <dgm:chMax val="0"/>
          <dgm:chPref val="0"/>
          <dgm:bulletEnabled val="1"/>
        </dgm:presLayoutVars>
      </dgm:prSet>
      <dgm:spPr/>
      <dgm:t>
        <a:bodyPr/>
        <a:lstStyle/>
        <a:p>
          <a:endParaRPr lang="zh-CN" altLang="en-US"/>
        </a:p>
      </dgm:t>
    </dgm:pt>
    <dgm:pt modelId="{C9A00A85-0C91-472F-BC31-D3509F5AD25F}" type="pres">
      <dgm:prSet presAssocID="{A40D17BD-22EF-4066-802B-9C6F74E52759}" presName="childComposite" presStyleCnt="0">
        <dgm:presLayoutVars>
          <dgm:chMax val="0"/>
          <dgm:chPref val="0"/>
        </dgm:presLayoutVars>
      </dgm:prSet>
      <dgm:spPr/>
    </dgm:pt>
    <dgm:pt modelId="{CF77C967-BA3F-4860-BB91-57DC43260AA8}" type="pres">
      <dgm:prSet presAssocID="{A40D17BD-22EF-4066-802B-9C6F74E52759}" presName="ChildAccent" presStyleLbl="solidFgAcc1" presStyleIdx="5" presStyleCnt="10" custLinFactX="300000" custLinFactY="-436930" custLinFactNeighborX="305974" custLinFactNeighborY="-500000"/>
      <dgm:spPr/>
    </dgm:pt>
    <dgm:pt modelId="{D21456CB-A7BF-4752-81CB-5B32BF7C00E2}" type="pres">
      <dgm:prSet presAssocID="{A40D17BD-22EF-4066-802B-9C6F74E52759}" presName="Child" presStyleLbl="revTx" presStyleIdx="6" presStyleCnt="12" custLinFactY="-200000" custLinFactNeighborX="47867" custLinFactNeighborY="-201943">
        <dgm:presLayoutVars>
          <dgm:chMax val="0"/>
          <dgm:chPref val="0"/>
          <dgm:bulletEnabled val="1"/>
        </dgm:presLayoutVars>
      </dgm:prSet>
      <dgm:spPr/>
      <dgm:t>
        <a:bodyPr/>
        <a:lstStyle/>
        <a:p>
          <a:endParaRPr lang="zh-CN" altLang="en-US"/>
        </a:p>
      </dgm:t>
    </dgm:pt>
    <dgm:pt modelId="{32ADDAF7-F6BB-4B14-8A9D-8E1C3518CA2C}" type="pres">
      <dgm:prSet presAssocID="{72A88C7F-E1CD-4987-A3AA-A1BDC115C9B6}" presName="childComposite" presStyleCnt="0">
        <dgm:presLayoutVars>
          <dgm:chMax val="0"/>
          <dgm:chPref val="0"/>
        </dgm:presLayoutVars>
      </dgm:prSet>
      <dgm:spPr/>
    </dgm:pt>
    <dgm:pt modelId="{B6CEAA3B-58DD-4D75-90E2-70A73C2E09F1}" type="pres">
      <dgm:prSet presAssocID="{72A88C7F-E1CD-4987-A3AA-A1BDC115C9B6}" presName="ChildAccent" presStyleLbl="solidFgAcc1" presStyleIdx="6" presStyleCnt="10" custLinFactX="300000" custLinFactY="-436930" custLinFactNeighborX="315889" custLinFactNeighborY="-500000"/>
      <dgm:spPr/>
    </dgm:pt>
    <dgm:pt modelId="{06D57BBA-9B23-42AD-9B8A-2D74427A5B9F}" type="pres">
      <dgm:prSet presAssocID="{72A88C7F-E1CD-4987-A3AA-A1BDC115C9B6}" presName="Child" presStyleLbl="revTx" presStyleIdx="7" presStyleCnt="12" custLinFactY="-200000" custLinFactNeighborX="48650" custLinFactNeighborY="-201943">
        <dgm:presLayoutVars>
          <dgm:chMax val="0"/>
          <dgm:chPref val="0"/>
          <dgm:bulletEnabled val="1"/>
        </dgm:presLayoutVars>
      </dgm:prSet>
      <dgm:spPr/>
      <dgm:t>
        <a:bodyPr/>
        <a:lstStyle/>
        <a:p>
          <a:endParaRPr lang="zh-CN" altLang="en-US"/>
        </a:p>
      </dgm:t>
    </dgm:pt>
    <dgm:pt modelId="{717B6812-3F93-493F-98D4-317C07E2C264}" type="pres">
      <dgm:prSet presAssocID="{E605AAEA-6F72-42C7-946D-5A5F58BE5268}" presName="root" presStyleCnt="0">
        <dgm:presLayoutVars>
          <dgm:chMax/>
          <dgm:chPref/>
        </dgm:presLayoutVars>
      </dgm:prSet>
      <dgm:spPr/>
    </dgm:pt>
    <dgm:pt modelId="{44A79634-3D22-46B0-BEFD-8BF81D9C263A}" type="pres">
      <dgm:prSet presAssocID="{E605AAEA-6F72-42C7-946D-5A5F58BE5268}" presName="rootComposite" presStyleCnt="0">
        <dgm:presLayoutVars/>
      </dgm:prSet>
      <dgm:spPr/>
    </dgm:pt>
    <dgm:pt modelId="{46809866-4E4C-4D4E-A14D-017730B8147E}" type="pres">
      <dgm:prSet presAssocID="{E605AAEA-6F72-42C7-946D-5A5F58BE5268}" presName="ParentAccent" presStyleLbl="alignNode1" presStyleIdx="1" presStyleCnt="2"/>
      <dgm:spPr>
        <a:solidFill>
          <a:srgbClr val="0070C0"/>
        </a:solidFill>
      </dgm:spPr>
    </dgm:pt>
    <dgm:pt modelId="{6127016C-B22D-4BF8-B395-FF711F6D58A7}" type="pres">
      <dgm:prSet presAssocID="{E605AAEA-6F72-42C7-946D-5A5F58BE5268}" presName="ParentSmallAccent" presStyleLbl="fgAcc1" presStyleIdx="1" presStyleCnt="2"/>
      <dgm:spPr/>
    </dgm:pt>
    <dgm:pt modelId="{C680A934-3642-4A37-8F75-AA6A81F877F9}" type="pres">
      <dgm:prSet presAssocID="{E605AAEA-6F72-42C7-946D-5A5F58BE5268}" presName="Parent" presStyleLbl="revTx" presStyleIdx="8" presStyleCnt="12">
        <dgm:presLayoutVars>
          <dgm:chMax/>
          <dgm:chPref val="4"/>
          <dgm:bulletEnabled val="1"/>
        </dgm:presLayoutVars>
      </dgm:prSet>
      <dgm:spPr/>
      <dgm:t>
        <a:bodyPr/>
        <a:lstStyle/>
        <a:p>
          <a:endParaRPr lang="zh-CN" altLang="en-US"/>
        </a:p>
      </dgm:t>
    </dgm:pt>
    <dgm:pt modelId="{F0264116-5A05-4940-BE1E-167CE1713A8B}" type="pres">
      <dgm:prSet presAssocID="{E605AAEA-6F72-42C7-946D-5A5F58BE5268}" presName="childShape" presStyleCnt="0">
        <dgm:presLayoutVars>
          <dgm:chMax val="0"/>
          <dgm:chPref val="0"/>
        </dgm:presLayoutVars>
      </dgm:prSet>
      <dgm:spPr/>
    </dgm:pt>
    <dgm:pt modelId="{12AB1ABF-C08D-42C4-B319-64FDE6EF0998}" type="pres">
      <dgm:prSet presAssocID="{808B47C6-1119-4B04-9C92-FB8AEE91E9C1}" presName="childComposite" presStyleCnt="0">
        <dgm:presLayoutVars>
          <dgm:chMax val="0"/>
          <dgm:chPref val="0"/>
        </dgm:presLayoutVars>
      </dgm:prSet>
      <dgm:spPr/>
    </dgm:pt>
    <dgm:pt modelId="{5EEDCEB6-CC89-465F-B667-EBE4D15B43DB}" type="pres">
      <dgm:prSet presAssocID="{808B47C6-1119-4B04-9C92-FB8AEE91E9C1}" presName="ChildAccent" presStyleLbl="solidFgAcc1" presStyleIdx="7" presStyleCnt="10"/>
      <dgm:spPr/>
    </dgm:pt>
    <dgm:pt modelId="{5E0E4279-4BAD-48EA-8FE3-3997BC88AADA}" type="pres">
      <dgm:prSet presAssocID="{808B47C6-1119-4B04-9C92-FB8AEE91E9C1}" presName="Child" presStyleLbl="revTx" presStyleIdx="9" presStyleCnt="12">
        <dgm:presLayoutVars>
          <dgm:chMax val="0"/>
          <dgm:chPref val="0"/>
          <dgm:bulletEnabled val="1"/>
        </dgm:presLayoutVars>
      </dgm:prSet>
      <dgm:spPr/>
      <dgm:t>
        <a:bodyPr/>
        <a:lstStyle/>
        <a:p>
          <a:endParaRPr lang="zh-CN" altLang="en-US"/>
        </a:p>
      </dgm:t>
    </dgm:pt>
    <dgm:pt modelId="{8022BF28-320E-4AE1-813B-C2125395A799}" type="pres">
      <dgm:prSet presAssocID="{2DCB7698-6973-4066-B588-003128E9A17C}" presName="childComposite" presStyleCnt="0">
        <dgm:presLayoutVars>
          <dgm:chMax val="0"/>
          <dgm:chPref val="0"/>
        </dgm:presLayoutVars>
      </dgm:prSet>
      <dgm:spPr/>
    </dgm:pt>
    <dgm:pt modelId="{E76CB378-2002-4F52-AD38-EF512B61DA65}" type="pres">
      <dgm:prSet presAssocID="{2DCB7698-6973-4066-B588-003128E9A17C}" presName="ChildAccent" presStyleLbl="solidFgAcc1" presStyleIdx="8" presStyleCnt="10"/>
      <dgm:spPr/>
    </dgm:pt>
    <dgm:pt modelId="{E929F61C-91C9-418A-B4DF-3B742B5B7423}" type="pres">
      <dgm:prSet presAssocID="{2DCB7698-6973-4066-B588-003128E9A17C}" presName="Child" presStyleLbl="revTx" presStyleIdx="10" presStyleCnt="12">
        <dgm:presLayoutVars>
          <dgm:chMax val="0"/>
          <dgm:chPref val="0"/>
          <dgm:bulletEnabled val="1"/>
        </dgm:presLayoutVars>
      </dgm:prSet>
      <dgm:spPr/>
      <dgm:t>
        <a:bodyPr/>
        <a:lstStyle/>
        <a:p>
          <a:endParaRPr lang="zh-CN" altLang="en-US"/>
        </a:p>
      </dgm:t>
    </dgm:pt>
    <dgm:pt modelId="{4616C5FF-A6DD-4B42-89D3-3E13618C3403}" type="pres">
      <dgm:prSet presAssocID="{0D0B4B1F-EE0C-4074-AC0D-020B8EA57C42}" presName="childComposite" presStyleCnt="0">
        <dgm:presLayoutVars>
          <dgm:chMax val="0"/>
          <dgm:chPref val="0"/>
        </dgm:presLayoutVars>
      </dgm:prSet>
      <dgm:spPr/>
    </dgm:pt>
    <dgm:pt modelId="{D4F4FA15-7190-4B98-8B58-FABD38DA49CA}" type="pres">
      <dgm:prSet presAssocID="{0D0B4B1F-EE0C-4074-AC0D-020B8EA57C42}" presName="ChildAccent" presStyleLbl="solidFgAcc1" presStyleIdx="9" presStyleCnt="10"/>
      <dgm:spPr/>
    </dgm:pt>
    <dgm:pt modelId="{99985114-895D-45C4-95AF-82EF072C8B7A}" type="pres">
      <dgm:prSet presAssocID="{0D0B4B1F-EE0C-4074-AC0D-020B8EA57C42}" presName="Child" presStyleLbl="revTx" presStyleIdx="11" presStyleCnt="12">
        <dgm:presLayoutVars>
          <dgm:chMax val="0"/>
          <dgm:chPref val="0"/>
          <dgm:bulletEnabled val="1"/>
        </dgm:presLayoutVars>
      </dgm:prSet>
      <dgm:spPr/>
      <dgm:t>
        <a:bodyPr/>
        <a:lstStyle/>
        <a:p>
          <a:endParaRPr lang="zh-CN" altLang="en-US"/>
        </a:p>
      </dgm:t>
    </dgm:pt>
  </dgm:ptLst>
  <dgm:cxnLst>
    <dgm:cxn modelId="{BCBDF8A9-9FD4-443F-9DBE-739115DFCDBF}" type="presOf" srcId="{46D3EC55-18A8-4522-8BF9-F881183D3BFC}" destId="{ACB01229-45AF-4097-B1DB-2A50DD7FBAD2}" srcOrd="0" destOrd="0" presId="urn:microsoft.com/office/officeart/2008/layout/SquareAccentList"/>
    <dgm:cxn modelId="{999A8D01-473C-453B-A37E-958A889C049C}" srcId="{E605AAEA-6F72-42C7-946D-5A5F58BE5268}" destId="{808B47C6-1119-4B04-9C92-FB8AEE91E9C1}" srcOrd="0" destOrd="0" parTransId="{95E391AD-DB26-403A-A4DF-07581A3429B4}" sibTransId="{10249A59-5978-46E0-8EB3-23BDE5673BEB}"/>
    <dgm:cxn modelId="{3E6CB3CD-9022-4768-AC36-DD8B1B22CC05}" srcId="{9F5D2FF6-23E5-463A-9A5C-7E6B5C39806C}" destId="{E605AAEA-6F72-42C7-946D-5A5F58BE5268}" srcOrd="1" destOrd="0" parTransId="{C28AE4A7-05C6-40D1-B24E-3F9B9909B827}" sibTransId="{6DC06440-BF7B-4106-810A-DB42D0C85AA0}"/>
    <dgm:cxn modelId="{6989095E-64FA-4B02-8C27-108D82F165E7}" type="presOf" srcId="{1D9DEC39-0F7C-4C06-9CA4-D4F7E43DB9BE}" destId="{C2F1A1FC-FA59-457D-8732-51E10DBC3081}" srcOrd="0" destOrd="0" presId="urn:microsoft.com/office/officeart/2008/layout/SquareAccentList"/>
    <dgm:cxn modelId="{AFE42CE8-A60E-46D1-9FBF-38E784711B96}" type="presOf" srcId="{9F5D2FF6-23E5-463A-9A5C-7E6B5C39806C}" destId="{A52EB9A7-BD89-411E-849A-6B174BB52205}" srcOrd="0" destOrd="0" presId="urn:microsoft.com/office/officeart/2008/layout/SquareAccentList"/>
    <dgm:cxn modelId="{767319D7-B4F9-474B-9F0A-379F4AE04599}" type="presOf" srcId="{0D0B4B1F-EE0C-4074-AC0D-020B8EA57C42}" destId="{99985114-895D-45C4-95AF-82EF072C8B7A}" srcOrd="0" destOrd="0" presId="urn:microsoft.com/office/officeart/2008/layout/SquareAccentList"/>
    <dgm:cxn modelId="{123EFB85-C725-43E9-8D25-ECAD513D0F18}" type="presOf" srcId="{E605AAEA-6F72-42C7-946D-5A5F58BE5268}" destId="{C680A934-3642-4A37-8F75-AA6A81F877F9}" srcOrd="0" destOrd="0" presId="urn:microsoft.com/office/officeart/2008/layout/SquareAccentList"/>
    <dgm:cxn modelId="{4D9E4630-BDB3-4212-9ECC-300E38229E7C}" srcId="{DB2E7DD2-2AAF-4D85-B11F-BFC0802F4AAE}" destId="{72A88C7F-E1CD-4987-A3AA-A1BDC115C9B6}" srcOrd="6" destOrd="0" parTransId="{C7AF11FD-C066-4D4D-8DD4-34BC4A5F77C5}" sibTransId="{2E0EADB0-4724-49C4-8923-05E1402EFE66}"/>
    <dgm:cxn modelId="{8C5E5123-99BA-493B-A132-01FC3505BD8A}" type="presOf" srcId="{808B47C6-1119-4B04-9C92-FB8AEE91E9C1}" destId="{5E0E4279-4BAD-48EA-8FE3-3997BC88AADA}" srcOrd="0" destOrd="0" presId="urn:microsoft.com/office/officeart/2008/layout/SquareAccentList"/>
    <dgm:cxn modelId="{65E7B3FA-CCC4-46A3-89A5-FA134355F35A}" type="presOf" srcId="{D10B92FE-334F-40CF-9F30-FD4FA4B9C7E9}" destId="{D05764F3-0903-47DA-A8CA-A7E6DEECEE3F}" srcOrd="0" destOrd="0" presId="urn:microsoft.com/office/officeart/2008/layout/SquareAccentList"/>
    <dgm:cxn modelId="{E28607AB-37D6-4999-9220-2D027332F33C}" type="presOf" srcId="{72BA9599-0E33-4D53-8CCF-69C313B8D5DB}" destId="{8D99C4CD-ED82-4383-AB26-3EDD61645301}" srcOrd="0" destOrd="0" presId="urn:microsoft.com/office/officeart/2008/layout/SquareAccentList"/>
    <dgm:cxn modelId="{978495B5-8A1E-4E94-82D1-D52C0B693D70}" type="presOf" srcId="{272DD15A-E04E-4396-A4C7-EF301B6B17A6}" destId="{6E8E5DD7-5D60-41DC-8C32-F38D6088C22D}" srcOrd="0" destOrd="0" presId="urn:microsoft.com/office/officeart/2008/layout/SquareAccentList"/>
    <dgm:cxn modelId="{7B6B531D-F4E4-449F-B6F2-19C72EEA8F27}" type="presOf" srcId="{72A88C7F-E1CD-4987-A3AA-A1BDC115C9B6}" destId="{06D57BBA-9B23-42AD-9B8A-2D74427A5B9F}" srcOrd="0" destOrd="0" presId="urn:microsoft.com/office/officeart/2008/layout/SquareAccentList"/>
    <dgm:cxn modelId="{E558CB5A-3164-408E-A3B8-8C968B429EC3}" srcId="{E605AAEA-6F72-42C7-946D-5A5F58BE5268}" destId="{2DCB7698-6973-4066-B588-003128E9A17C}" srcOrd="1" destOrd="0" parTransId="{3413B185-4CAC-492E-B209-7DD87BF18286}" sibTransId="{C2B57FEF-DC18-4679-99F4-CDC660331CAC}"/>
    <dgm:cxn modelId="{8874AC4B-B90E-455C-964F-C4BCB580268A}" type="presOf" srcId="{A40D17BD-22EF-4066-802B-9C6F74E52759}" destId="{D21456CB-A7BF-4752-81CB-5B32BF7C00E2}" srcOrd="0" destOrd="0" presId="urn:microsoft.com/office/officeart/2008/layout/SquareAccentList"/>
    <dgm:cxn modelId="{A6E41944-66CC-4E53-98B4-FA7FF2B4E7B0}" srcId="{DB2E7DD2-2AAF-4D85-B11F-BFC0802F4AAE}" destId="{A40D17BD-22EF-4066-802B-9C6F74E52759}" srcOrd="5" destOrd="0" parTransId="{39DE7BE4-3F84-4A9A-AC01-F2DCE5F95DA4}" sibTransId="{81F39C2D-F2BD-47FA-83E4-E4A884E3327E}"/>
    <dgm:cxn modelId="{3A07E7B1-C05C-4A9D-A16F-37C739EDD048}" srcId="{DB2E7DD2-2AAF-4D85-B11F-BFC0802F4AAE}" destId="{72BA9599-0E33-4D53-8CCF-69C313B8D5DB}" srcOrd="4" destOrd="0" parTransId="{47A29CBA-09E9-40EF-AC05-C6A8F4D7E815}" sibTransId="{B3AFACEB-A395-472F-946F-1DBE768C9D93}"/>
    <dgm:cxn modelId="{B1FB3C89-5D7B-4017-A4B3-4EF50ECDD10C}" srcId="{DB2E7DD2-2AAF-4D85-B11F-BFC0802F4AAE}" destId="{272DD15A-E04E-4396-A4C7-EF301B6B17A6}" srcOrd="1" destOrd="0" parTransId="{CB0F9EF3-7CA5-4F3A-8CBF-05829D5F7990}" sibTransId="{8BB52178-15CF-4633-8F67-28DBE9EBE06E}"/>
    <dgm:cxn modelId="{0183FD1F-FAB4-40CD-9E12-FD9838CDB595}" srcId="{DB2E7DD2-2AAF-4D85-B11F-BFC0802F4AAE}" destId="{D10B92FE-334F-40CF-9F30-FD4FA4B9C7E9}" srcOrd="3" destOrd="0" parTransId="{523DA979-3651-4749-9FA8-E71070F5024A}" sibTransId="{71E8422B-B2F2-466D-818C-360C0EF82DCA}"/>
    <dgm:cxn modelId="{A07BF064-7950-49D5-8FC3-DA3C363D4DAA}" srcId="{DB2E7DD2-2AAF-4D85-B11F-BFC0802F4AAE}" destId="{46D3EC55-18A8-4522-8BF9-F881183D3BFC}" srcOrd="2" destOrd="0" parTransId="{6B05A445-6BCD-4ADC-A2A6-40C05DF1F3FD}" sibTransId="{3A03D799-239E-4C5E-AC56-F0B2E5B14BD0}"/>
    <dgm:cxn modelId="{6B1415BC-BAB0-4F47-9F99-EA0978292CDD}" srcId="{DB2E7DD2-2AAF-4D85-B11F-BFC0802F4AAE}" destId="{1D9DEC39-0F7C-4C06-9CA4-D4F7E43DB9BE}" srcOrd="0" destOrd="0" parTransId="{710B3729-A590-4C05-89B6-193B12E10004}" sibTransId="{CDDB0DD8-03B3-44BD-AADF-02B39BC07097}"/>
    <dgm:cxn modelId="{61746348-C9B1-4EFA-B3BC-47074DF5C8D8}" type="presOf" srcId="{DB2E7DD2-2AAF-4D85-B11F-BFC0802F4AAE}" destId="{C7027B6B-2E3E-44E5-9C82-5F50B841C8CA}" srcOrd="0" destOrd="0" presId="urn:microsoft.com/office/officeart/2008/layout/SquareAccentList"/>
    <dgm:cxn modelId="{30EE919E-0840-4BB9-B4AD-5F271C6B8591}" srcId="{E605AAEA-6F72-42C7-946D-5A5F58BE5268}" destId="{0D0B4B1F-EE0C-4074-AC0D-020B8EA57C42}" srcOrd="2" destOrd="0" parTransId="{A930E426-748D-4605-A602-D6185ADBA056}" sibTransId="{F7A12069-8397-4439-9B20-49A2565AC16C}"/>
    <dgm:cxn modelId="{79C74230-9528-46C8-930A-4E58DE982697}" type="presOf" srcId="{2DCB7698-6973-4066-B588-003128E9A17C}" destId="{E929F61C-91C9-418A-B4DF-3B742B5B7423}" srcOrd="0" destOrd="0" presId="urn:microsoft.com/office/officeart/2008/layout/SquareAccentList"/>
    <dgm:cxn modelId="{AC095672-74D1-4E13-AAB2-958A69989C12}" srcId="{9F5D2FF6-23E5-463A-9A5C-7E6B5C39806C}" destId="{DB2E7DD2-2AAF-4D85-B11F-BFC0802F4AAE}" srcOrd="0" destOrd="0" parTransId="{8B89A5DB-BF80-4BD5-9064-708BBAA1D29F}" sibTransId="{0D8AE0BE-EAD5-4DD8-94CB-0525EF9E71C6}"/>
    <dgm:cxn modelId="{4123A7F3-0D8C-4E61-9A9F-93A7EFCB129A}" type="presParOf" srcId="{A52EB9A7-BD89-411E-849A-6B174BB52205}" destId="{5C2D4BD6-CBAA-4C63-8495-84D51E34CBA9}" srcOrd="0" destOrd="0" presId="urn:microsoft.com/office/officeart/2008/layout/SquareAccentList"/>
    <dgm:cxn modelId="{ABDA337B-6EFD-4F88-927B-DD643EBDC15A}" type="presParOf" srcId="{5C2D4BD6-CBAA-4C63-8495-84D51E34CBA9}" destId="{F5B2BD90-3BA3-4334-9505-3E898BF0ADF0}" srcOrd="0" destOrd="0" presId="urn:microsoft.com/office/officeart/2008/layout/SquareAccentList"/>
    <dgm:cxn modelId="{52474B4B-198E-46F5-979C-51C88913405B}" type="presParOf" srcId="{F5B2BD90-3BA3-4334-9505-3E898BF0ADF0}" destId="{EA3DB842-C9A8-4E71-AE35-02B74E1ADBA5}" srcOrd="0" destOrd="0" presId="urn:microsoft.com/office/officeart/2008/layout/SquareAccentList"/>
    <dgm:cxn modelId="{6DC9E800-25B1-4F06-BA68-35CA8ABFDB89}" type="presParOf" srcId="{F5B2BD90-3BA3-4334-9505-3E898BF0ADF0}" destId="{DF262C6C-E877-4223-B50F-411C72F8B4A3}" srcOrd="1" destOrd="0" presId="urn:microsoft.com/office/officeart/2008/layout/SquareAccentList"/>
    <dgm:cxn modelId="{31C7FB98-6CD1-41C7-83EF-703DE62EA045}" type="presParOf" srcId="{F5B2BD90-3BA3-4334-9505-3E898BF0ADF0}" destId="{C7027B6B-2E3E-44E5-9C82-5F50B841C8CA}" srcOrd="2" destOrd="0" presId="urn:microsoft.com/office/officeart/2008/layout/SquareAccentList"/>
    <dgm:cxn modelId="{9F1B98BF-EC70-4A80-961A-4A3C4ABADC64}" type="presParOf" srcId="{5C2D4BD6-CBAA-4C63-8495-84D51E34CBA9}" destId="{7010A925-314E-4AD0-BE2A-FA6CA7FF4BDE}" srcOrd="1" destOrd="0" presId="urn:microsoft.com/office/officeart/2008/layout/SquareAccentList"/>
    <dgm:cxn modelId="{BBBDBC80-4FBC-4782-8D5E-A857DB6CE842}" type="presParOf" srcId="{7010A925-314E-4AD0-BE2A-FA6CA7FF4BDE}" destId="{55F4354B-DF80-4DF3-AB35-4C2D29B23550}" srcOrd="0" destOrd="0" presId="urn:microsoft.com/office/officeart/2008/layout/SquareAccentList"/>
    <dgm:cxn modelId="{4BDBE0A9-932B-4371-A788-9E8CEBE5D1E8}" type="presParOf" srcId="{55F4354B-DF80-4DF3-AB35-4C2D29B23550}" destId="{252582D0-D2C1-4FE5-98C1-DADEBB2532C1}" srcOrd="0" destOrd="0" presId="urn:microsoft.com/office/officeart/2008/layout/SquareAccentList"/>
    <dgm:cxn modelId="{62781D03-2B2D-43B4-BA50-E6AF5736E89E}" type="presParOf" srcId="{55F4354B-DF80-4DF3-AB35-4C2D29B23550}" destId="{C2F1A1FC-FA59-457D-8732-51E10DBC3081}" srcOrd="1" destOrd="0" presId="urn:microsoft.com/office/officeart/2008/layout/SquareAccentList"/>
    <dgm:cxn modelId="{36FF94F0-D077-4327-AD80-DD3D27F762D0}" type="presParOf" srcId="{7010A925-314E-4AD0-BE2A-FA6CA7FF4BDE}" destId="{F8B2B5A3-087A-478B-A22D-49537940B564}" srcOrd="1" destOrd="0" presId="urn:microsoft.com/office/officeart/2008/layout/SquareAccentList"/>
    <dgm:cxn modelId="{3D67A150-BAA1-48A2-B52A-F61F3626AE3A}" type="presParOf" srcId="{F8B2B5A3-087A-478B-A22D-49537940B564}" destId="{70CB492E-C02F-4682-A460-7A5BEC71BEB5}" srcOrd="0" destOrd="0" presId="urn:microsoft.com/office/officeart/2008/layout/SquareAccentList"/>
    <dgm:cxn modelId="{0932E4C5-5F6D-4CE6-8682-6B12DC5F1E7D}" type="presParOf" srcId="{F8B2B5A3-087A-478B-A22D-49537940B564}" destId="{6E8E5DD7-5D60-41DC-8C32-F38D6088C22D}" srcOrd="1" destOrd="0" presId="urn:microsoft.com/office/officeart/2008/layout/SquareAccentList"/>
    <dgm:cxn modelId="{24F0620C-B11C-4329-B7D1-930BB9CCDE97}" type="presParOf" srcId="{7010A925-314E-4AD0-BE2A-FA6CA7FF4BDE}" destId="{D117132C-BDBB-4711-A3E6-2D441FECA4E8}" srcOrd="2" destOrd="0" presId="urn:microsoft.com/office/officeart/2008/layout/SquareAccentList"/>
    <dgm:cxn modelId="{5DDF5D96-821C-41F4-8209-0ED83A12DF6A}" type="presParOf" srcId="{D117132C-BDBB-4711-A3E6-2D441FECA4E8}" destId="{CA29A809-07D5-45C7-9F6C-52D15F06E38D}" srcOrd="0" destOrd="0" presId="urn:microsoft.com/office/officeart/2008/layout/SquareAccentList"/>
    <dgm:cxn modelId="{4D23406A-AEB1-4C40-AFA5-5A574CAF21B5}" type="presParOf" srcId="{D117132C-BDBB-4711-A3E6-2D441FECA4E8}" destId="{ACB01229-45AF-4097-B1DB-2A50DD7FBAD2}" srcOrd="1" destOrd="0" presId="urn:microsoft.com/office/officeart/2008/layout/SquareAccentList"/>
    <dgm:cxn modelId="{094899C1-1D2E-4B83-B96F-C1E7EBFC1787}" type="presParOf" srcId="{7010A925-314E-4AD0-BE2A-FA6CA7FF4BDE}" destId="{57B2DA93-6756-4E38-8746-64A5CCF9AE2F}" srcOrd="3" destOrd="0" presId="urn:microsoft.com/office/officeart/2008/layout/SquareAccentList"/>
    <dgm:cxn modelId="{2910DEE2-E0C3-4FEE-B9CD-341F8D6C5DF2}" type="presParOf" srcId="{57B2DA93-6756-4E38-8746-64A5CCF9AE2F}" destId="{09AC2DA0-2868-4AAB-9228-8D6A68A5C4DC}" srcOrd="0" destOrd="0" presId="urn:microsoft.com/office/officeart/2008/layout/SquareAccentList"/>
    <dgm:cxn modelId="{38DA2613-CC58-4BB5-BFA2-0A1E6C83DA4C}" type="presParOf" srcId="{57B2DA93-6756-4E38-8746-64A5CCF9AE2F}" destId="{D05764F3-0903-47DA-A8CA-A7E6DEECEE3F}" srcOrd="1" destOrd="0" presId="urn:microsoft.com/office/officeart/2008/layout/SquareAccentList"/>
    <dgm:cxn modelId="{4BAED6AF-F646-4DE8-AEDB-243D0F1A85BA}" type="presParOf" srcId="{7010A925-314E-4AD0-BE2A-FA6CA7FF4BDE}" destId="{94741181-B54E-4026-A885-4EA68514E3B9}" srcOrd="4" destOrd="0" presId="urn:microsoft.com/office/officeart/2008/layout/SquareAccentList"/>
    <dgm:cxn modelId="{261E8C03-5B30-4F7D-83BE-8228DAA87BDD}" type="presParOf" srcId="{94741181-B54E-4026-A885-4EA68514E3B9}" destId="{A7951E4C-B251-4910-A1D0-9DB9C34E54B3}" srcOrd="0" destOrd="0" presId="urn:microsoft.com/office/officeart/2008/layout/SquareAccentList"/>
    <dgm:cxn modelId="{3F2B7FF7-653F-455A-B457-122A6B8296C2}" type="presParOf" srcId="{94741181-B54E-4026-A885-4EA68514E3B9}" destId="{8D99C4CD-ED82-4383-AB26-3EDD61645301}" srcOrd="1" destOrd="0" presId="urn:microsoft.com/office/officeart/2008/layout/SquareAccentList"/>
    <dgm:cxn modelId="{60B9DE81-621A-4FE9-9A55-DAAC37DB626F}" type="presParOf" srcId="{7010A925-314E-4AD0-BE2A-FA6CA7FF4BDE}" destId="{C9A00A85-0C91-472F-BC31-D3509F5AD25F}" srcOrd="5" destOrd="0" presId="urn:microsoft.com/office/officeart/2008/layout/SquareAccentList"/>
    <dgm:cxn modelId="{14D421FC-A35F-4E9E-B00B-4A409425B79C}" type="presParOf" srcId="{C9A00A85-0C91-472F-BC31-D3509F5AD25F}" destId="{CF77C967-BA3F-4860-BB91-57DC43260AA8}" srcOrd="0" destOrd="0" presId="urn:microsoft.com/office/officeart/2008/layout/SquareAccentList"/>
    <dgm:cxn modelId="{5A3DBB91-77AB-4245-A522-1974C4BE8CD3}" type="presParOf" srcId="{C9A00A85-0C91-472F-BC31-D3509F5AD25F}" destId="{D21456CB-A7BF-4752-81CB-5B32BF7C00E2}" srcOrd="1" destOrd="0" presId="urn:microsoft.com/office/officeart/2008/layout/SquareAccentList"/>
    <dgm:cxn modelId="{E5F73A5E-FA72-41DE-A0EA-048040F9E12D}" type="presParOf" srcId="{7010A925-314E-4AD0-BE2A-FA6CA7FF4BDE}" destId="{32ADDAF7-F6BB-4B14-8A9D-8E1C3518CA2C}" srcOrd="6" destOrd="0" presId="urn:microsoft.com/office/officeart/2008/layout/SquareAccentList"/>
    <dgm:cxn modelId="{E210D0E5-A122-4490-A8AD-6C7329D72977}" type="presParOf" srcId="{32ADDAF7-F6BB-4B14-8A9D-8E1C3518CA2C}" destId="{B6CEAA3B-58DD-4D75-90E2-70A73C2E09F1}" srcOrd="0" destOrd="0" presId="urn:microsoft.com/office/officeart/2008/layout/SquareAccentList"/>
    <dgm:cxn modelId="{3D4D0CA3-80BF-40AF-A292-B39E8291E4D0}" type="presParOf" srcId="{32ADDAF7-F6BB-4B14-8A9D-8E1C3518CA2C}" destId="{06D57BBA-9B23-42AD-9B8A-2D74427A5B9F}" srcOrd="1" destOrd="0" presId="urn:microsoft.com/office/officeart/2008/layout/SquareAccentList"/>
    <dgm:cxn modelId="{D05477EE-D55B-4E69-B9DF-D58D48E92ABC}" type="presParOf" srcId="{A52EB9A7-BD89-411E-849A-6B174BB52205}" destId="{717B6812-3F93-493F-98D4-317C07E2C264}" srcOrd="1" destOrd="0" presId="urn:microsoft.com/office/officeart/2008/layout/SquareAccentList"/>
    <dgm:cxn modelId="{89142DA2-8738-4075-A9B3-00699963600D}" type="presParOf" srcId="{717B6812-3F93-493F-98D4-317C07E2C264}" destId="{44A79634-3D22-46B0-BEFD-8BF81D9C263A}" srcOrd="0" destOrd="0" presId="urn:microsoft.com/office/officeart/2008/layout/SquareAccentList"/>
    <dgm:cxn modelId="{8656E83F-E65B-4E2F-B49C-5CAD8FCE3C03}" type="presParOf" srcId="{44A79634-3D22-46B0-BEFD-8BF81D9C263A}" destId="{46809866-4E4C-4D4E-A14D-017730B8147E}" srcOrd="0" destOrd="0" presId="urn:microsoft.com/office/officeart/2008/layout/SquareAccentList"/>
    <dgm:cxn modelId="{0DCFD1F6-78E3-4D77-9497-20841EB290EE}" type="presParOf" srcId="{44A79634-3D22-46B0-BEFD-8BF81D9C263A}" destId="{6127016C-B22D-4BF8-B395-FF711F6D58A7}" srcOrd="1" destOrd="0" presId="urn:microsoft.com/office/officeart/2008/layout/SquareAccentList"/>
    <dgm:cxn modelId="{86502B5E-9656-464E-A44D-44207EFA5309}" type="presParOf" srcId="{44A79634-3D22-46B0-BEFD-8BF81D9C263A}" destId="{C680A934-3642-4A37-8F75-AA6A81F877F9}" srcOrd="2" destOrd="0" presId="urn:microsoft.com/office/officeart/2008/layout/SquareAccentList"/>
    <dgm:cxn modelId="{247F3362-3880-4FF0-9AF3-5F1A1F12A810}" type="presParOf" srcId="{717B6812-3F93-493F-98D4-317C07E2C264}" destId="{F0264116-5A05-4940-BE1E-167CE1713A8B}" srcOrd="1" destOrd="0" presId="urn:microsoft.com/office/officeart/2008/layout/SquareAccentList"/>
    <dgm:cxn modelId="{469F0F11-1AC8-4F73-9D49-E465489D5727}" type="presParOf" srcId="{F0264116-5A05-4940-BE1E-167CE1713A8B}" destId="{12AB1ABF-C08D-42C4-B319-64FDE6EF0998}" srcOrd="0" destOrd="0" presId="urn:microsoft.com/office/officeart/2008/layout/SquareAccentList"/>
    <dgm:cxn modelId="{CB0783E7-CF10-4359-AFB3-638650B420EB}" type="presParOf" srcId="{12AB1ABF-C08D-42C4-B319-64FDE6EF0998}" destId="{5EEDCEB6-CC89-465F-B667-EBE4D15B43DB}" srcOrd="0" destOrd="0" presId="urn:microsoft.com/office/officeart/2008/layout/SquareAccentList"/>
    <dgm:cxn modelId="{1415B6B4-E5BB-4042-B3DA-A196CFA3C0AC}" type="presParOf" srcId="{12AB1ABF-C08D-42C4-B319-64FDE6EF0998}" destId="{5E0E4279-4BAD-48EA-8FE3-3997BC88AADA}" srcOrd="1" destOrd="0" presId="urn:microsoft.com/office/officeart/2008/layout/SquareAccentList"/>
    <dgm:cxn modelId="{F5045AD8-FB0A-405A-8EA4-580AEA78729A}" type="presParOf" srcId="{F0264116-5A05-4940-BE1E-167CE1713A8B}" destId="{8022BF28-320E-4AE1-813B-C2125395A799}" srcOrd="1" destOrd="0" presId="urn:microsoft.com/office/officeart/2008/layout/SquareAccentList"/>
    <dgm:cxn modelId="{25AE4FF9-1A7E-46A7-9C61-B0E9CF184A51}" type="presParOf" srcId="{8022BF28-320E-4AE1-813B-C2125395A799}" destId="{E76CB378-2002-4F52-AD38-EF512B61DA65}" srcOrd="0" destOrd="0" presId="urn:microsoft.com/office/officeart/2008/layout/SquareAccentList"/>
    <dgm:cxn modelId="{4197E2CD-37B9-46F5-B132-33D061DE383A}" type="presParOf" srcId="{8022BF28-320E-4AE1-813B-C2125395A799}" destId="{E929F61C-91C9-418A-B4DF-3B742B5B7423}" srcOrd="1" destOrd="0" presId="urn:microsoft.com/office/officeart/2008/layout/SquareAccentList"/>
    <dgm:cxn modelId="{409FA9CC-723B-4400-83FF-B7329116EA2A}" type="presParOf" srcId="{F0264116-5A05-4940-BE1E-167CE1713A8B}" destId="{4616C5FF-A6DD-4B42-89D3-3E13618C3403}" srcOrd="2" destOrd="0" presId="urn:microsoft.com/office/officeart/2008/layout/SquareAccentList"/>
    <dgm:cxn modelId="{E45A6475-9AE4-4C62-AF09-E092649D0406}" type="presParOf" srcId="{4616C5FF-A6DD-4B42-89D3-3E13618C3403}" destId="{D4F4FA15-7190-4B98-8B58-FABD38DA49CA}" srcOrd="0" destOrd="0" presId="urn:microsoft.com/office/officeart/2008/layout/SquareAccentList"/>
    <dgm:cxn modelId="{CB342CD2-7591-4A38-B755-64019553CE65}" type="presParOf" srcId="{4616C5FF-A6DD-4B42-89D3-3E13618C3403}" destId="{99985114-895D-45C4-95AF-82EF072C8B7A}" srcOrd="1" destOrd="0" presId="urn:microsoft.com/office/officeart/2008/layout/Square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5D2FF6-23E5-463A-9A5C-7E6B5C39806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zh-CN" altLang="en-US"/>
        </a:p>
      </dgm:t>
    </dgm:pt>
    <dgm:pt modelId="{DB2E7DD2-2AAF-4D85-B11F-BFC0802F4AAE}">
      <dgm:prSet phldrT="[文本]"/>
      <dgm:spPr/>
      <dgm:t>
        <a:bodyPr/>
        <a:lstStyle/>
        <a:p>
          <a:r>
            <a:rPr lang="zh-CN" altLang="en-US" dirty="0" smtClean="0"/>
            <a:t>安全测试</a:t>
          </a:r>
          <a:endParaRPr lang="zh-CN" altLang="en-US" dirty="0"/>
        </a:p>
      </dgm:t>
    </dgm:pt>
    <dgm:pt modelId="{8B89A5DB-BF80-4BD5-9064-708BBAA1D29F}" type="parTrans" cxnId="{AC095672-74D1-4E13-AAB2-958A69989C12}">
      <dgm:prSet/>
      <dgm:spPr/>
      <dgm:t>
        <a:bodyPr/>
        <a:lstStyle/>
        <a:p>
          <a:endParaRPr lang="zh-CN" altLang="en-US"/>
        </a:p>
      </dgm:t>
    </dgm:pt>
    <dgm:pt modelId="{0D8AE0BE-EAD5-4DD8-94CB-0525EF9E71C6}" type="sibTrans" cxnId="{AC095672-74D1-4E13-AAB2-958A69989C12}">
      <dgm:prSet/>
      <dgm:spPr/>
      <dgm:t>
        <a:bodyPr/>
        <a:lstStyle/>
        <a:p>
          <a:endParaRPr lang="zh-CN" altLang="en-US"/>
        </a:p>
      </dgm:t>
    </dgm:pt>
    <dgm:pt modelId="{C6F3B795-4051-4BAC-AA08-FA777D8E77B4}">
      <dgm:prSet phldrT="[文本]"/>
      <dgm:spPr/>
      <dgm:t>
        <a:bodyPr/>
        <a:lstStyle/>
        <a:p>
          <a:r>
            <a:rPr lang="zh-CN" altLang="en-US" dirty="0" smtClean="0"/>
            <a:t>白盒测试</a:t>
          </a:r>
          <a:endParaRPr lang="zh-CN" altLang="en-US" dirty="0"/>
        </a:p>
      </dgm:t>
    </dgm:pt>
    <dgm:pt modelId="{DBDE6BFC-C0DD-4BE0-9BE5-450F75C8FFF5}" type="parTrans" cxnId="{401C6EF1-C108-48C2-AD47-24AEB48039DE}">
      <dgm:prSet/>
      <dgm:spPr/>
      <dgm:t>
        <a:bodyPr/>
        <a:lstStyle/>
        <a:p>
          <a:endParaRPr lang="zh-CN" altLang="en-US"/>
        </a:p>
      </dgm:t>
    </dgm:pt>
    <dgm:pt modelId="{CCBFF198-4CD3-4ABE-AEDC-5EBDFD1FDE40}" type="sibTrans" cxnId="{401C6EF1-C108-48C2-AD47-24AEB48039DE}">
      <dgm:prSet/>
      <dgm:spPr/>
      <dgm:t>
        <a:bodyPr/>
        <a:lstStyle/>
        <a:p>
          <a:endParaRPr lang="zh-CN" altLang="en-US"/>
        </a:p>
      </dgm:t>
    </dgm:pt>
    <dgm:pt modelId="{46D3EC55-18A8-4522-8BF9-F881183D3BFC}">
      <dgm:prSet phldrT="[文本]"/>
      <dgm:spPr/>
      <dgm:t>
        <a:bodyPr/>
        <a:lstStyle/>
        <a:p>
          <a:r>
            <a:rPr lang="zh-CN" altLang="en-US" dirty="0" smtClean="0"/>
            <a:t>黑盒测试</a:t>
          </a:r>
          <a:endParaRPr lang="zh-CN" altLang="en-US" dirty="0"/>
        </a:p>
      </dgm:t>
    </dgm:pt>
    <dgm:pt modelId="{6B05A445-6BCD-4ADC-A2A6-40C05DF1F3FD}" type="parTrans" cxnId="{A07BF064-7950-49D5-8FC3-DA3C363D4DAA}">
      <dgm:prSet/>
      <dgm:spPr/>
      <dgm:t>
        <a:bodyPr/>
        <a:lstStyle/>
        <a:p>
          <a:endParaRPr lang="zh-CN" altLang="en-US"/>
        </a:p>
      </dgm:t>
    </dgm:pt>
    <dgm:pt modelId="{3A03D799-239E-4C5E-AC56-F0B2E5B14BD0}" type="sibTrans" cxnId="{A07BF064-7950-49D5-8FC3-DA3C363D4DAA}">
      <dgm:prSet/>
      <dgm:spPr/>
      <dgm:t>
        <a:bodyPr/>
        <a:lstStyle/>
        <a:p>
          <a:endParaRPr lang="zh-CN" altLang="en-US"/>
        </a:p>
      </dgm:t>
    </dgm:pt>
    <dgm:pt modelId="{E605AAEA-6F72-42C7-946D-5A5F58BE5268}">
      <dgm:prSet phldrT="[文本]"/>
      <dgm:spPr/>
      <dgm:t>
        <a:bodyPr/>
        <a:lstStyle/>
        <a:p>
          <a:r>
            <a:rPr lang="zh-CN" altLang="en-US" dirty="0" smtClean="0"/>
            <a:t>安全运维</a:t>
          </a:r>
          <a:endParaRPr lang="zh-CN" altLang="en-US" dirty="0"/>
        </a:p>
      </dgm:t>
    </dgm:pt>
    <dgm:pt modelId="{C28AE4A7-05C6-40D1-B24E-3F9B9909B827}" type="parTrans" cxnId="{3E6CB3CD-9022-4768-AC36-DD8B1B22CC05}">
      <dgm:prSet/>
      <dgm:spPr/>
      <dgm:t>
        <a:bodyPr/>
        <a:lstStyle/>
        <a:p>
          <a:endParaRPr lang="zh-CN" altLang="en-US"/>
        </a:p>
      </dgm:t>
    </dgm:pt>
    <dgm:pt modelId="{6DC06440-BF7B-4106-810A-DB42D0C85AA0}" type="sibTrans" cxnId="{3E6CB3CD-9022-4768-AC36-DD8B1B22CC05}">
      <dgm:prSet/>
      <dgm:spPr/>
      <dgm:t>
        <a:bodyPr/>
        <a:lstStyle/>
        <a:p>
          <a:endParaRPr lang="zh-CN" altLang="en-US"/>
        </a:p>
      </dgm:t>
    </dgm:pt>
    <dgm:pt modelId="{808B47C6-1119-4B04-9C92-FB8AEE91E9C1}">
      <dgm:prSet phldrT="[文本]"/>
      <dgm:spPr/>
      <dgm:t>
        <a:bodyPr/>
        <a:lstStyle/>
        <a:p>
          <a:r>
            <a:rPr lang="zh-CN" altLang="en-US" dirty="0" smtClean="0"/>
            <a:t>安全巡检</a:t>
          </a:r>
          <a:endParaRPr lang="zh-CN" altLang="en-US" dirty="0"/>
        </a:p>
      </dgm:t>
    </dgm:pt>
    <dgm:pt modelId="{95E391AD-DB26-403A-A4DF-07581A3429B4}" type="parTrans" cxnId="{999A8D01-473C-453B-A37E-958A889C049C}">
      <dgm:prSet/>
      <dgm:spPr/>
      <dgm:t>
        <a:bodyPr/>
        <a:lstStyle/>
        <a:p>
          <a:endParaRPr lang="zh-CN" altLang="en-US"/>
        </a:p>
      </dgm:t>
    </dgm:pt>
    <dgm:pt modelId="{10249A59-5978-46E0-8EB3-23BDE5673BEB}" type="sibTrans" cxnId="{999A8D01-473C-453B-A37E-958A889C049C}">
      <dgm:prSet/>
      <dgm:spPr/>
      <dgm:t>
        <a:bodyPr/>
        <a:lstStyle/>
        <a:p>
          <a:endParaRPr lang="zh-CN" altLang="en-US"/>
        </a:p>
      </dgm:t>
    </dgm:pt>
    <dgm:pt modelId="{2DCB7698-6973-4066-B588-003128E9A17C}">
      <dgm:prSet phldrT="[文本]"/>
      <dgm:spPr/>
      <dgm:t>
        <a:bodyPr/>
        <a:lstStyle/>
        <a:p>
          <a:r>
            <a:rPr lang="en-US" altLang="zh-CN" dirty="0" smtClean="0"/>
            <a:t>《</a:t>
          </a:r>
          <a:r>
            <a:rPr lang="zh-CN" altLang="en-US" dirty="0" smtClean="0"/>
            <a:t>安全配置检测表</a:t>
          </a:r>
          <a:r>
            <a:rPr lang="en-US" altLang="zh-CN" dirty="0" smtClean="0"/>
            <a:t>》</a:t>
          </a:r>
          <a:endParaRPr lang="zh-CN" altLang="en-US" dirty="0"/>
        </a:p>
      </dgm:t>
    </dgm:pt>
    <dgm:pt modelId="{3413B185-4CAC-492E-B209-7DD87BF18286}" type="parTrans" cxnId="{E558CB5A-3164-408E-A3B8-8C968B429EC3}">
      <dgm:prSet/>
      <dgm:spPr/>
      <dgm:t>
        <a:bodyPr/>
        <a:lstStyle/>
        <a:p>
          <a:endParaRPr lang="zh-CN" altLang="en-US"/>
        </a:p>
      </dgm:t>
    </dgm:pt>
    <dgm:pt modelId="{C2B57FEF-DC18-4679-99F4-CDC660331CAC}" type="sibTrans" cxnId="{E558CB5A-3164-408E-A3B8-8C968B429EC3}">
      <dgm:prSet/>
      <dgm:spPr/>
      <dgm:t>
        <a:bodyPr/>
        <a:lstStyle/>
        <a:p>
          <a:endParaRPr lang="zh-CN" altLang="en-US"/>
        </a:p>
      </dgm:t>
    </dgm:pt>
    <dgm:pt modelId="{0D0B4B1F-EE0C-4074-AC0D-020B8EA57C42}">
      <dgm:prSet phldrT="[文本]"/>
      <dgm:spPr/>
      <dgm:t>
        <a:bodyPr/>
        <a:lstStyle/>
        <a:p>
          <a:r>
            <a:rPr lang="en-US" altLang="zh-CN" dirty="0" smtClean="0"/>
            <a:t>《</a:t>
          </a:r>
          <a:r>
            <a:rPr lang="zh-CN" altLang="en-US" dirty="0" smtClean="0"/>
            <a:t>安全上线指标</a:t>
          </a:r>
          <a:r>
            <a:rPr lang="en-US" altLang="zh-CN" dirty="0" smtClean="0"/>
            <a:t>》</a:t>
          </a:r>
          <a:endParaRPr lang="zh-CN" altLang="en-US" dirty="0"/>
        </a:p>
      </dgm:t>
    </dgm:pt>
    <dgm:pt modelId="{A930E426-748D-4605-A602-D6185ADBA056}" type="parTrans" cxnId="{30EE919E-0840-4BB9-B4AD-5F271C6B8591}">
      <dgm:prSet/>
      <dgm:spPr/>
      <dgm:t>
        <a:bodyPr/>
        <a:lstStyle/>
        <a:p>
          <a:endParaRPr lang="zh-CN" altLang="en-US"/>
        </a:p>
      </dgm:t>
    </dgm:pt>
    <dgm:pt modelId="{F7A12069-8397-4439-9B20-49A2565AC16C}" type="sibTrans" cxnId="{30EE919E-0840-4BB9-B4AD-5F271C6B8591}">
      <dgm:prSet/>
      <dgm:spPr/>
      <dgm:t>
        <a:bodyPr/>
        <a:lstStyle/>
        <a:p>
          <a:endParaRPr lang="zh-CN" altLang="en-US"/>
        </a:p>
      </dgm:t>
    </dgm:pt>
    <dgm:pt modelId="{D10B92FE-334F-40CF-9F30-FD4FA4B9C7E9}">
      <dgm:prSet phldrT="[文本]"/>
      <dgm:spPr/>
      <dgm:t>
        <a:bodyPr/>
        <a:lstStyle/>
        <a:p>
          <a:r>
            <a:rPr lang="zh-CN" altLang="en-US" dirty="0" smtClean="0"/>
            <a:t>渗透测试</a:t>
          </a:r>
          <a:endParaRPr lang="zh-CN" altLang="en-US" dirty="0"/>
        </a:p>
      </dgm:t>
    </dgm:pt>
    <dgm:pt modelId="{523DA979-3651-4749-9FA8-E71070F5024A}" type="parTrans" cxnId="{0183FD1F-FAB4-40CD-9E12-FD9838CDB595}">
      <dgm:prSet/>
      <dgm:spPr/>
      <dgm:t>
        <a:bodyPr/>
        <a:lstStyle/>
        <a:p>
          <a:endParaRPr lang="zh-CN" altLang="en-US"/>
        </a:p>
      </dgm:t>
    </dgm:pt>
    <dgm:pt modelId="{71E8422B-B2F2-466D-818C-360C0EF82DCA}" type="sibTrans" cxnId="{0183FD1F-FAB4-40CD-9E12-FD9838CDB595}">
      <dgm:prSet/>
      <dgm:spPr/>
      <dgm:t>
        <a:bodyPr/>
        <a:lstStyle/>
        <a:p>
          <a:endParaRPr lang="zh-CN" altLang="en-US"/>
        </a:p>
      </dgm:t>
    </dgm:pt>
    <dgm:pt modelId="{A52EB9A7-BD89-411E-849A-6B174BB52205}" type="pres">
      <dgm:prSet presAssocID="{9F5D2FF6-23E5-463A-9A5C-7E6B5C39806C}" presName="layout" presStyleCnt="0">
        <dgm:presLayoutVars>
          <dgm:chMax/>
          <dgm:chPref/>
          <dgm:dir/>
          <dgm:resizeHandles/>
        </dgm:presLayoutVars>
      </dgm:prSet>
      <dgm:spPr/>
      <dgm:t>
        <a:bodyPr/>
        <a:lstStyle/>
        <a:p>
          <a:endParaRPr lang="zh-CN" altLang="en-US"/>
        </a:p>
      </dgm:t>
    </dgm:pt>
    <dgm:pt modelId="{5C2D4BD6-CBAA-4C63-8495-84D51E34CBA9}" type="pres">
      <dgm:prSet presAssocID="{DB2E7DD2-2AAF-4D85-B11F-BFC0802F4AAE}" presName="root" presStyleCnt="0">
        <dgm:presLayoutVars>
          <dgm:chMax/>
          <dgm:chPref/>
        </dgm:presLayoutVars>
      </dgm:prSet>
      <dgm:spPr/>
    </dgm:pt>
    <dgm:pt modelId="{F5B2BD90-3BA3-4334-9505-3E898BF0ADF0}" type="pres">
      <dgm:prSet presAssocID="{DB2E7DD2-2AAF-4D85-B11F-BFC0802F4AAE}" presName="rootComposite" presStyleCnt="0">
        <dgm:presLayoutVars/>
      </dgm:prSet>
      <dgm:spPr/>
    </dgm:pt>
    <dgm:pt modelId="{EA3DB842-C9A8-4E71-AE35-02B74E1ADBA5}" type="pres">
      <dgm:prSet presAssocID="{DB2E7DD2-2AAF-4D85-B11F-BFC0802F4AAE}" presName="ParentAccent" presStyleLbl="alignNode1" presStyleIdx="0" presStyleCnt="2"/>
      <dgm:spPr>
        <a:solidFill>
          <a:srgbClr val="7030A0"/>
        </a:solidFill>
      </dgm:spPr>
    </dgm:pt>
    <dgm:pt modelId="{DF262C6C-E877-4223-B50F-411C72F8B4A3}" type="pres">
      <dgm:prSet presAssocID="{DB2E7DD2-2AAF-4D85-B11F-BFC0802F4AAE}" presName="ParentSmallAccent" presStyleLbl="fgAcc1" presStyleIdx="0" presStyleCnt="2"/>
      <dgm:spPr/>
    </dgm:pt>
    <dgm:pt modelId="{C7027B6B-2E3E-44E5-9C82-5F50B841C8CA}" type="pres">
      <dgm:prSet presAssocID="{DB2E7DD2-2AAF-4D85-B11F-BFC0802F4AAE}" presName="Parent" presStyleLbl="revTx" presStyleIdx="0" presStyleCnt="8">
        <dgm:presLayoutVars>
          <dgm:chMax/>
          <dgm:chPref val="4"/>
          <dgm:bulletEnabled val="1"/>
        </dgm:presLayoutVars>
      </dgm:prSet>
      <dgm:spPr/>
      <dgm:t>
        <a:bodyPr/>
        <a:lstStyle/>
        <a:p>
          <a:endParaRPr lang="zh-CN" altLang="en-US"/>
        </a:p>
      </dgm:t>
    </dgm:pt>
    <dgm:pt modelId="{7010A925-314E-4AD0-BE2A-FA6CA7FF4BDE}" type="pres">
      <dgm:prSet presAssocID="{DB2E7DD2-2AAF-4D85-B11F-BFC0802F4AAE}" presName="childShape" presStyleCnt="0">
        <dgm:presLayoutVars>
          <dgm:chMax val="0"/>
          <dgm:chPref val="0"/>
        </dgm:presLayoutVars>
      </dgm:prSet>
      <dgm:spPr/>
    </dgm:pt>
    <dgm:pt modelId="{AD18C9C6-9578-442D-B396-3C9A2819B02D}" type="pres">
      <dgm:prSet presAssocID="{C6F3B795-4051-4BAC-AA08-FA777D8E77B4}" presName="childComposite" presStyleCnt="0">
        <dgm:presLayoutVars>
          <dgm:chMax val="0"/>
          <dgm:chPref val="0"/>
        </dgm:presLayoutVars>
      </dgm:prSet>
      <dgm:spPr/>
    </dgm:pt>
    <dgm:pt modelId="{B2840C1E-1BBA-4B19-BE2E-425BB9040EAA}" type="pres">
      <dgm:prSet presAssocID="{C6F3B795-4051-4BAC-AA08-FA777D8E77B4}" presName="ChildAccent" presStyleLbl="solidFgAcc1" presStyleIdx="0" presStyleCnt="6"/>
      <dgm:spPr/>
    </dgm:pt>
    <dgm:pt modelId="{3A84D11C-2EF7-457B-8622-1ECC488316CA}" type="pres">
      <dgm:prSet presAssocID="{C6F3B795-4051-4BAC-AA08-FA777D8E77B4}" presName="Child" presStyleLbl="revTx" presStyleIdx="1" presStyleCnt="8">
        <dgm:presLayoutVars>
          <dgm:chMax val="0"/>
          <dgm:chPref val="0"/>
          <dgm:bulletEnabled val="1"/>
        </dgm:presLayoutVars>
      </dgm:prSet>
      <dgm:spPr/>
      <dgm:t>
        <a:bodyPr/>
        <a:lstStyle/>
        <a:p>
          <a:endParaRPr lang="zh-CN" altLang="en-US"/>
        </a:p>
      </dgm:t>
    </dgm:pt>
    <dgm:pt modelId="{D117132C-BDBB-4711-A3E6-2D441FECA4E8}" type="pres">
      <dgm:prSet presAssocID="{46D3EC55-18A8-4522-8BF9-F881183D3BFC}" presName="childComposite" presStyleCnt="0">
        <dgm:presLayoutVars>
          <dgm:chMax val="0"/>
          <dgm:chPref val="0"/>
        </dgm:presLayoutVars>
      </dgm:prSet>
      <dgm:spPr/>
    </dgm:pt>
    <dgm:pt modelId="{CA29A809-07D5-45C7-9F6C-52D15F06E38D}" type="pres">
      <dgm:prSet presAssocID="{46D3EC55-18A8-4522-8BF9-F881183D3BFC}" presName="ChildAccent" presStyleLbl="solidFgAcc1" presStyleIdx="1" presStyleCnt="6"/>
      <dgm:spPr/>
    </dgm:pt>
    <dgm:pt modelId="{ACB01229-45AF-4097-B1DB-2A50DD7FBAD2}" type="pres">
      <dgm:prSet presAssocID="{46D3EC55-18A8-4522-8BF9-F881183D3BFC}" presName="Child" presStyleLbl="revTx" presStyleIdx="2" presStyleCnt="8">
        <dgm:presLayoutVars>
          <dgm:chMax val="0"/>
          <dgm:chPref val="0"/>
          <dgm:bulletEnabled val="1"/>
        </dgm:presLayoutVars>
      </dgm:prSet>
      <dgm:spPr/>
      <dgm:t>
        <a:bodyPr/>
        <a:lstStyle/>
        <a:p>
          <a:endParaRPr lang="zh-CN" altLang="en-US"/>
        </a:p>
      </dgm:t>
    </dgm:pt>
    <dgm:pt modelId="{57B2DA93-6756-4E38-8746-64A5CCF9AE2F}" type="pres">
      <dgm:prSet presAssocID="{D10B92FE-334F-40CF-9F30-FD4FA4B9C7E9}" presName="childComposite" presStyleCnt="0">
        <dgm:presLayoutVars>
          <dgm:chMax val="0"/>
          <dgm:chPref val="0"/>
        </dgm:presLayoutVars>
      </dgm:prSet>
      <dgm:spPr/>
    </dgm:pt>
    <dgm:pt modelId="{09AC2DA0-2868-4AAB-9228-8D6A68A5C4DC}" type="pres">
      <dgm:prSet presAssocID="{D10B92FE-334F-40CF-9F30-FD4FA4B9C7E9}" presName="ChildAccent" presStyleLbl="solidFgAcc1" presStyleIdx="2" presStyleCnt="6"/>
      <dgm:spPr/>
    </dgm:pt>
    <dgm:pt modelId="{D05764F3-0903-47DA-A8CA-A7E6DEECEE3F}" type="pres">
      <dgm:prSet presAssocID="{D10B92FE-334F-40CF-9F30-FD4FA4B9C7E9}" presName="Child" presStyleLbl="revTx" presStyleIdx="3" presStyleCnt="8">
        <dgm:presLayoutVars>
          <dgm:chMax val="0"/>
          <dgm:chPref val="0"/>
          <dgm:bulletEnabled val="1"/>
        </dgm:presLayoutVars>
      </dgm:prSet>
      <dgm:spPr/>
      <dgm:t>
        <a:bodyPr/>
        <a:lstStyle/>
        <a:p>
          <a:endParaRPr lang="zh-CN" altLang="en-US"/>
        </a:p>
      </dgm:t>
    </dgm:pt>
    <dgm:pt modelId="{717B6812-3F93-493F-98D4-317C07E2C264}" type="pres">
      <dgm:prSet presAssocID="{E605AAEA-6F72-42C7-946D-5A5F58BE5268}" presName="root" presStyleCnt="0">
        <dgm:presLayoutVars>
          <dgm:chMax/>
          <dgm:chPref/>
        </dgm:presLayoutVars>
      </dgm:prSet>
      <dgm:spPr/>
    </dgm:pt>
    <dgm:pt modelId="{44A79634-3D22-46B0-BEFD-8BF81D9C263A}" type="pres">
      <dgm:prSet presAssocID="{E605AAEA-6F72-42C7-946D-5A5F58BE5268}" presName="rootComposite" presStyleCnt="0">
        <dgm:presLayoutVars/>
      </dgm:prSet>
      <dgm:spPr/>
    </dgm:pt>
    <dgm:pt modelId="{46809866-4E4C-4D4E-A14D-017730B8147E}" type="pres">
      <dgm:prSet presAssocID="{E605AAEA-6F72-42C7-946D-5A5F58BE5268}" presName="ParentAccent" presStyleLbl="alignNode1" presStyleIdx="1" presStyleCnt="2"/>
      <dgm:spPr>
        <a:solidFill>
          <a:srgbClr val="00B050"/>
        </a:solidFill>
      </dgm:spPr>
    </dgm:pt>
    <dgm:pt modelId="{6127016C-B22D-4BF8-B395-FF711F6D58A7}" type="pres">
      <dgm:prSet presAssocID="{E605AAEA-6F72-42C7-946D-5A5F58BE5268}" presName="ParentSmallAccent" presStyleLbl="fgAcc1" presStyleIdx="1" presStyleCnt="2"/>
      <dgm:spPr/>
    </dgm:pt>
    <dgm:pt modelId="{C680A934-3642-4A37-8F75-AA6A81F877F9}" type="pres">
      <dgm:prSet presAssocID="{E605AAEA-6F72-42C7-946D-5A5F58BE5268}" presName="Parent" presStyleLbl="revTx" presStyleIdx="4" presStyleCnt="8">
        <dgm:presLayoutVars>
          <dgm:chMax/>
          <dgm:chPref val="4"/>
          <dgm:bulletEnabled val="1"/>
        </dgm:presLayoutVars>
      </dgm:prSet>
      <dgm:spPr/>
      <dgm:t>
        <a:bodyPr/>
        <a:lstStyle/>
        <a:p>
          <a:endParaRPr lang="zh-CN" altLang="en-US"/>
        </a:p>
      </dgm:t>
    </dgm:pt>
    <dgm:pt modelId="{F0264116-5A05-4940-BE1E-167CE1713A8B}" type="pres">
      <dgm:prSet presAssocID="{E605AAEA-6F72-42C7-946D-5A5F58BE5268}" presName="childShape" presStyleCnt="0">
        <dgm:presLayoutVars>
          <dgm:chMax val="0"/>
          <dgm:chPref val="0"/>
        </dgm:presLayoutVars>
      </dgm:prSet>
      <dgm:spPr/>
    </dgm:pt>
    <dgm:pt modelId="{12AB1ABF-C08D-42C4-B319-64FDE6EF0998}" type="pres">
      <dgm:prSet presAssocID="{808B47C6-1119-4B04-9C92-FB8AEE91E9C1}" presName="childComposite" presStyleCnt="0">
        <dgm:presLayoutVars>
          <dgm:chMax val="0"/>
          <dgm:chPref val="0"/>
        </dgm:presLayoutVars>
      </dgm:prSet>
      <dgm:spPr/>
    </dgm:pt>
    <dgm:pt modelId="{5EEDCEB6-CC89-465F-B667-EBE4D15B43DB}" type="pres">
      <dgm:prSet presAssocID="{808B47C6-1119-4B04-9C92-FB8AEE91E9C1}" presName="ChildAccent" presStyleLbl="solidFgAcc1" presStyleIdx="3" presStyleCnt="6"/>
      <dgm:spPr/>
    </dgm:pt>
    <dgm:pt modelId="{5E0E4279-4BAD-48EA-8FE3-3997BC88AADA}" type="pres">
      <dgm:prSet presAssocID="{808B47C6-1119-4B04-9C92-FB8AEE91E9C1}" presName="Child" presStyleLbl="revTx" presStyleIdx="5" presStyleCnt="8">
        <dgm:presLayoutVars>
          <dgm:chMax val="0"/>
          <dgm:chPref val="0"/>
          <dgm:bulletEnabled val="1"/>
        </dgm:presLayoutVars>
      </dgm:prSet>
      <dgm:spPr/>
      <dgm:t>
        <a:bodyPr/>
        <a:lstStyle/>
        <a:p>
          <a:endParaRPr lang="zh-CN" altLang="en-US"/>
        </a:p>
      </dgm:t>
    </dgm:pt>
    <dgm:pt modelId="{8022BF28-320E-4AE1-813B-C2125395A799}" type="pres">
      <dgm:prSet presAssocID="{2DCB7698-6973-4066-B588-003128E9A17C}" presName="childComposite" presStyleCnt="0">
        <dgm:presLayoutVars>
          <dgm:chMax val="0"/>
          <dgm:chPref val="0"/>
        </dgm:presLayoutVars>
      </dgm:prSet>
      <dgm:spPr/>
    </dgm:pt>
    <dgm:pt modelId="{E76CB378-2002-4F52-AD38-EF512B61DA65}" type="pres">
      <dgm:prSet presAssocID="{2DCB7698-6973-4066-B588-003128E9A17C}" presName="ChildAccent" presStyleLbl="solidFgAcc1" presStyleIdx="4" presStyleCnt="6"/>
      <dgm:spPr/>
    </dgm:pt>
    <dgm:pt modelId="{E929F61C-91C9-418A-B4DF-3B742B5B7423}" type="pres">
      <dgm:prSet presAssocID="{2DCB7698-6973-4066-B588-003128E9A17C}" presName="Child" presStyleLbl="revTx" presStyleIdx="6" presStyleCnt="8">
        <dgm:presLayoutVars>
          <dgm:chMax val="0"/>
          <dgm:chPref val="0"/>
          <dgm:bulletEnabled val="1"/>
        </dgm:presLayoutVars>
      </dgm:prSet>
      <dgm:spPr/>
      <dgm:t>
        <a:bodyPr/>
        <a:lstStyle/>
        <a:p>
          <a:endParaRPr lang="zh-CN" altLang="en-US"/>
        </a:p>
      </dgm:t>
    </dgm:pt>
    <dgm:pt modelId="{4616C5FF-A6DD-4B42-89D3-3E13618C3403}" type="pres">
      <dgm:prSet presAssocID="{0D0B4B1F-EE0C-4074-AC0D-020B8EA57C42}" presName="childComposite" presStyleCnt="0">
        <dgm:presLayoutVars>
          <dgm:chMax val="0"/>
          <dgm:chPref val="0"/>
        </dgm:presLayoutVars>
      </dgm:prSet>
      <dgm:spPr/>
    </dgm:pt>
    <dgm:pt modelId="{D4F4FA15-7190-4B98-8B58-FABD38DA49CA}" type="pres">
      <dgm:prSet presAssocID="{0D0B4B1F-EE0C-4074-AC0D-020B8EA57C42}" presName="ChildAccent" presStyleLbl="solidFgAcc1" presStyleIdx="5" presStyleCnt="6"/>
      <dgm:spPr/>
    </dgm:pt>
    <dgm:pt modelId="{99985114-895D-45C4-95AF-82EF072C8B7A}" type="pres">
      <dgm:prSet presAssocID="{0D0B4B1F-EE0C-4074-AC0D-020B8EA57C42}" presName="Child" presStyleLbl="revTx" presStyleIdx="7" presStyleCnt="8">
        <dgm:presLayoutVars>
          <dgm:chMax val="0"/>
          <dgm:chPref val="0"/>
          <dgm:bulletEnabled val="1"/>
        </dgm:presLayoutVars>
      </dgm:prSet>
      <dgm:spPr/>
      <dgm:t>
        <a:bodyPr/>
        <a:lstStyle/>
        <a:p>
          <a:endParaRPr lang="zh-CN" altLang="en-US"/>
        </a:p>
      </dgm:t>
    </dgm:pt>
  </dgm:ptLst>
  <dgm:cxnLst>
    <dgm:cxn modelId="{E558CB5A-3164-408E-A3B8-8C968B429EC3}" srcId="{E605AAEA-6F72-42C7-946D-5A5F58BE5268}" destId="{2DCB7698-6973-4066-B588-003128E9A17C}" srcOrd="1" destOrd="0" parTransId="{3413B185-4CAC-492E-B209-7DD87BF18286}" sibTransId="{C2B57FEF-DC18-4679-99F4-CDC660331CAC}"/>
    <dgm:cxn modelId="{0183FD1F-FAB4-40CD-9E12-FD9838CDB595}" srcId="{DB2E7DD2-2AAF-4D85-B11F-BFC0802F4AAE}" destId="{D10B92FE-334F-40CF-9F30-FD4FA4B9C7E9}" srcOrd="2" destOrd="0" parTransId="{523DA979-3651-4749-9FA8-E71070F5024A}" sibTransId="{71E8422B-B2F2-466D-818C-360C0EF82DCA}"/>
    <dgm:cxn modelId="{A4DFC136-82E1-4CB8-BA14-2A2F0956D2CB}" type="presOf" srcId="{C6F3B795-4051-4BAC-AA08-FA777D8E77B4}" destId="{3A84D11C-2EF7-457B-8622-1ECC488316CA}" srcOrd="0" destOrd="0" presId="urn:microsoft.com/office/officeart/2008/layout/SquareAccentList"/>
    <dgm:cxn modelId="{39353942-CE1F-4397-AE0F-1575165C4216}" type="presOf" srcId="{46D3EC55-18A8-4522-8BF9-F881183D3BFC}" destId="{ACB01229-45AF-4097-B1DB-2A50DD7FBAD2}" srcOrd="0" destOrd="0" presId="urn:microsoft.com/office/officeart/2008/layout/SquareAccentList"/>
    <dgm:cxn modelId="{30EE919E-0840-4BB9-B4AD-5F271C6B8591}" srcId="{E605AAEA-6F72-42C7-946D-5A5F58BE5268}" destId="{0D0B4B1F-EE0C-4074-AC0D-020B8EA57C42}" srcOrd="2" destOrd="0" parTransId="{A930E426-748D-4605-A602-D6185ADBA056}" sibTransId="{F7A12069-8397-4439-9B20-49A2565AC16C}"/>
    <dgm:cxn modelId="{1E0B1224-5A70-4412-933B-706887A01FAE}" type="presOf" srcId="{DB2E7DD2-2AAF-4D85-B11F-BFC0802F4AAE}" destId="{C7027B6B-2E3E-44E5-9C82-5F50B841C8CA}" srcOrd="0" destOrd="0" presId="urn:microsoft.com/office/officeart/2008/layout/SquareAccentList"/>
    <dgm:cxn modelId="{401C6EF1-C108-48C2-AD47-24AEB48039DE}" srcId="{DB2E7DD2-2AAF-4D85-B11F-BFC0802F4AAE}" destId="{C6F3B795-4051-4BAC-AA08-FA777D8E77B4}" srcOrd="0" destOrd="0" parTransId="{DBDE6BFC-C0DD-4BE0-9BE5-450F75C8FFF5}" sibTransId="{CCBFF198-4CD3-4ABE-AEDC-5EBDFD1FDE40}"/>
    <dgm:cxn modelId="{3E6CB3CD-9022-4768-AC36-DD8B1B22CC05}" srcId="{9F5D2FF6-23E5-463A-9A5C-7E6B5C39806C}" destId="{E605AAEA-6F72-42C7-946D-5A5F58BE5268}" srcOrd="1" destOrd="0" parTransId="{C28AE4A7-05C6-40D1-B24E-3F9B9909B827}" sibTransId="{6DC06440-BF7B-4106-810A-DB42D0C85AA0}"/>
    <dgm:cxn modelId="{1C2F37EF-35CF-4E30-B3B9-854BC7D54E4F}" type="presOf" srcId="{E605AAEA-6F72-42C7-946D-5A5F58BE5268}" destId="{C680A934-3642-4A37-8F75-AA6A81F877F9}" srcOrd="0" destOrd="0" presId="urn:microsoft.com/office/officeart/2008/layout/SquareAccentList"/>
    <dgm:cxn modelId="{AC095672-74D1-4E13-AAB2-958A69989C12}" srcId="{9F5D2FF6-23E5-463A-9A5C-7E6B5C39806C}" destId="{DB2E7DD2-2AAF-4D85-B11F-BFC0802F4AAE}" srcOrd="0" destOrd="0" parTransId="{8B89A5DB-BF80-4BD5-9064-708BBAA1D29F}" sibTransId="{0D8AE0BE-EAD5-4DD8-94CB-0525EF9E71C6}"/>
    <dgm:cxn modelId="{A07BF064-7950-49D5-8FC3-DA3C363D4DAA}" srcId="{DB2E7DD2-2AAF-4D85-B11F-BFC0802F4AAE}" destId="{46D3EC55-18A8-4522-8BF9-F881183D3BFC}" srcOrd="1" destOrd="0" parTransId="{6B05A445-6BCD-4ADC-A2A6-40C05DF1F3FD}" sibTransId="{3A03D799-239E-4C5E-AC56-F0B2E5B14BD0}"/>
    <dgm:cxn modelId="{AA4B58A9-0087-43F8-95CF-327256F20232}" type="presOf" srcId="{0D0B4B1F-EE0C-4074-AC0D-020B8EA57C42}" destId="{99985114-895D-45C4-95AF-82EF072C8B7A}" srcOrd="0" destOrd="0" presId="urn:microsoft.com/office/officeart/2008/layout/SquareAccentList"/>
    <dgm:cxn modelId="{8969296D-50DA-4E0F-A104-F1F2375A2672}" type="presOf" srcId="{808B47C6-1119-4B04-9C92-FB8AEE91E9C1}" destId="{5E0E4279-4BAD-48EA-8FE3-3997BC88AADA}" srcOrd="0" destOrd="0" presId="urn:microsoft.com/office/officeart/2008/layout/SquareAccentList"/>
    <dgm:cxn modelId="{9C355836-3D05-4CA5-AE6F-1B4DF501C52C}" type="presOf" srcId="{2DCB7698-6973-4066-B588-003128E9A17C}" destId="{E929F61C-91C9-418A-B4DF-3B742B5B7423}" srcOrd="0" destOrd="0" presId="urn:microsoft.com/office/officeart/2008/layout/SquareAccentList"/>
    <dgm:cxn modelId="{C023DDFE-7ACE-4966-9447-CFA9986EEF46}" type="presOf" srcId="{D10B92FE-334F-40CF-9F30-FD4FA4B9C7E9}" destId="{D05764F3-0903-47DA-A8CA-A7E6DEECEE3F}" srcOrd="0" destOrd="0" presId="urn:microsoft.com/office/officeart/2008/layout/SquareAccentList"/>
    <dgm:cxn modelId="{1EAD27A7-4895-49AA-903A-3F5F39D22C52}" type="presOf" srcId="{9F5D2FF6-23E5-463A-9A5C-7E6B5C39806C}" destId="{A52EB9A7-BD89-411E-849A-6B174BB52205}" srcOrd="0" destOrd="0" presId="urn:microsoft.com/office/officeart/2008/layout/SquareAccentList"/>
    <dgm:cxn modelId="{999A8D01-473C-453B-A37E-958A889C049C}" srcId="{E605AAEA-6F72-42C7-946D-5A5F58BE5268}" destId="{808B47C6-1119-4B04-9C92-FB8AEE91E9C1}" srcOrd="0" destOrd="0" parTransId="{95E391AD-DB26-403A-A4DF-07581A3429B4}" sibTransId="{10249A59-5978-46E0-8EB3-23BDE5673BEB}"/>
    <dgm:cxn modelId="{1F864247-AD4A-4D63-9E78-FF510EC50ACF}" type="presParOf" srcId="{A52EB9A7-BD89-411E-849A-6B174BB52205}" destId="{5C2D4BD6-CBAA-4C63-8495-84D51E34CBA9}" srcOrd="0" destOrd="0" presId="urn:microsoft.com/office/officeart/2008/layout/SquareAccentList"/>
    <dgm:cxn modelId="{EBBCF52D-32EB-40EF-BEEE-93B4CCF3DBA2}" type="presParOf" srcId="{5C2D4BD6-CBAA-4C63-8495-84D51E34CBA9}" destId="{F5B2BD90-3BA3-4334-9505-3E898BF0ADF0}" srcOrd="0" destOrd="0" presId="urn:microsoft.com/office/officeart/2008/layout/SquareAccentList"/>
    <dgm:cxn modelId="{AAAF24D8-F196-47DD-9287-D321E8E218CB}" type="presParOf" srcId="{F5B2BD90-3BA3-4334-9505-3E898BF0ADF0}" destId="{EA3DB842-C9A8-4E71-AE35-02B74E1ADBA5}" srcOrd="0" destOrd="0" presId="urn:microsoft.com/office/officeart/2008/layout/SquareAccentList"/>
    <dgm:cxn modelId="{2E944311-A9CB-4DD6-A425-3589AB9CAC75}" type="presParOf" srcId="{F5B2BD90-3BA3-4334-9505-3E898BF0ADF0}" destId="{DF262C6C-E877-4223-B50F-411C72F8B4A3}" srcOrd="1" destOrd="0" presId="urn:microsoft.com/office/officeart/2008/layout/SquareAccentList"/>
    <dgm:cxn modelId="{4271128D-C9C4-4334-9370-D92B2C926724}" type="presParOf" srcId="{F5B2BD90-3BA3-4334-9505-3E898BF0ADF0}" destId="{C7027B6B-2E3E-44E5-9C82-5F50B841C8CA}" srcOrd="2" destOrd="0" presId="urn:microsoft.com/office/officeart/2008/layout/SquareAccentList"/>
    <dgm:cxn modelId="{35091726-8A69-4BDD-A28F-206213287831}" type="presParOf" srcId="{5C2D4BD6-CBAA-4C63-8495-84D51E34CBA9}" destId="{7010A925-314E-4AD0-BE2A-FA6CA7FF4BDE}" srcOrd="1" destOrd="0" presId="urn:microsoft.com/office/officeart/2008/layout/SquareAccentList"/>
    <dgm:cxn modelId="{FCB17E2E-7109-4B48-8FD5-4809D11CF886}" type="presParOf" srcId="{7010A925-314E-4AD0-BE2A-FA6CA7FF4BDE}" destId="{AD18C9C6-9578-442D-B396-3C9A2819B02D}" srcOrd="0" destOrd="0" presId="urn:microsoft.com/office/officeart/2008/layout/SquareAccentList"/>
    <dgm:cxn modelId="{5BD99A2A-7935-4E49-9006-043A42EF4FC8}" type="presParOf" srcId="{AD18C9C6-9578-442D-B396-3C9A2819B02D}" destId="{B2840C1E-1BBA-4B19-BE2E-425BB9040EAA}" srcOrd="0" destOrd="0" presId="urn:microsoft.com/office/officeart/2008/layout/SquareAccentList"/>
    <dgm:cxn modelId="{CC946CD3-B4E1-4157-BB30-96EE441598DD}" type="presParOf" srcId="{AD18C9C6-9578-442D-B396-3C9A2819B02D}" destId="{3A84D11C-2EF7-457B-8622-1ECC488316CA}" srcOrd="1" destOrd="0" presId="urn:microsoft.com/office/officeart/2008/layout/SquareAccentList"/>
    <dgm:cxn modelId="{56069622-D74D-429F-A4DE-216D5B8CD750}" type="presParOf" srcId="{7010A925-314E-4AD0-BE2A-FA6CA7FF4BDE}" destId="{D117132C-BDBB-4711-A3E6-2D441FECA4E8}" srcOrd="1" destOrd="0" presId="urn:microsoft.com/office/officeart/2008/layout/SquareAccentList"/>
    <dgm:cxn modelId="{93A3231E-A358-4127-9E7B-28E63B95B530}" type="presParOf" srcId="{D117132C-BDBB-4711-A3E6-2D441FECA4E8}" destId="{CA29A809-07D5-45C7-9F6C-52D15F06E38D}" srcOrd="0" destOrd="0" presId="urn:microsoft.com/office/officeart/2008/layout/SquareAccentList"/>
    <dgm:cxn modelId="{1B18ED88-CD32-47C2-8C07-56C6EA958A98}" type="presParOf" srcId="{D117132C-BDBB-4711-A3E6-2D441FECA4E8}" destId="{ACB01229-45AF-4097-B1DB-2A50DD7FBAD2}" srcOrd="1" destOrd="0" presId="urn:microsoft.com/office/officeart/2008/layout/SquareAccentList"/>
    <dgm:cxn modelId="{DD3568D4-4052-432A-8726-05DD106A0E75}" type="presParOf" srcId="{7010A925-314E-4AD0-BE2A-FA6CA7FF4BDE}" destId="{57B2DA93-6756-4E38-8746-64A5CCF9AE2F}" srcOrd="2" destOrd="0" presId="urn:microsoft.com/office/officeart/2008/layout/SquareAccentList"/>
    <dgm:cxn modelId="{52A2E67E-76CF-4A55-840A-171777E4D165}" type="presParOf" srcId="{57B2DA93-6756-4E38-8746-64A5CCF9AE2F}" destId="{09AC2DA0-2868-4AAB-9228-8D6A68A5C4DC}" srcOrd="0" destOrd="0" presId="urn:microsoft.com/office/officeart/2008/layout/SquareAccentList"/>
    <dgm:cxn modelId="{DBBD78C0-E2DD-4A62-9A9E-67F9FDAC8960}" type="presParOf" srcId="{57B2DA93-6756-4E38-8746-64A5CCF9AE2F}" destId="{D05764F3-0903-47DA-A8CA-A7E6DEECEE3F}" srcOrd="1" destOrd="0" presId="urn:microsoft.com/office/officeart/2008/layout/SquareAccentList"/>
    <dgm:cxn modelId="{FB7B46B5-A27A-4303-BF35-007FA954A2BA}" type="presParOf" srcId="{A52EB9A7-BD89-411E-849A-6B174BB52205}" destId="{717B6812-3F93-493F-98D4-317C07E2C264}" srcOrd="1" destOrd="0" presId="urn:microsoft.com/office/officeart/2008/layout/SquareAccentList"/>
    <dgm:cxn modelId="{D0E63789-8F9E-495A-9C49-45683525A30A}" type="presParOf" srcId="{717B6812-3F93-493F-98D4-317C07E2C264}" destId="{44A79634-3D22-46B0-BEFD-8BF81D9C263A}" srcOrd="0" destOrd="0" presId="urn:microsoft.com/office/officeart/2008/layout/SquareAccentList"/>
    <dgm:cxn modelId="{D3EAD395-5697-4460-8E7F-2296BB5578D0}" type="presParOf" srcId="{44A79634-3D22-46B0-BEFD-8BF81D9C263A}" destId="{46809866-4E4C-4D4E-A14D-017730B8147E}" srcOrd="0" destOrd="0" presId="urn:microsoft.com/office/officeart/2008/layout/SquareAccentList"/>
    <dgm:cxn modelId="{B9D2396E-AD58-4E49-94E3-832E3E00D114}" type="presParOf" srcId="{44A79634-3D22-46B0-BEFD-8BF81D9C263A}" destId="{6127016C-B22D-4BF8-B395-FF711F6D58A7}" srcOrd="1" destOrd="0" presId="urn:microsoft.com/office/officeart/2008/layout/SquareAccentList"/>
    <dgm:cxn modelId="{1E4DAB3C-5824-46C8-BFEC-6D36DBEB112E}" type="presParOf" srcId="{44A79634-3D22-46B0-BEFD-8BF81D9C263A}" destId="{C680A934-3642-4A37-8F75-AA6A81F877F9}" srcOrd="2" destOrd="0" presId="urn:microsoft.com/office/officeart/2008/layout/SquareAccentList"/>
    <dgm:cxn modelId="{404FB9D9-65A4-46F9-A526-08B31206E6A6}" type="presParOf" srcId="{717B6812-3F93-493F-98D4-317C07E2C264}" destId="{F0264116-5A05-4940-BE1E-167CE1713A8B}" srcOrd="1" destOrd="0" presId="urn:microsoft.com/office/officeart/2008/layout/SquareAccentList"/>
    <dgm:cxn modelId="{533E401A-8A81-47C1-8ABD-51F7337D14B4}" type="presParOf" srcId="{F0264116-5A05-4940-BE1E-167CE1713A8B}" destId="{12AB1ABF-C08D-42C4-B319-64FDE6EF0998}" srcOrd="0" destOrd="0" presId="urn:microsoft.com/office/officeart/2008/layout/SquareAccentList"/>
    <dgm:cxn modelId="{FE258D32-2FF6-4787-9AE0-648FD7A25DA6}" type="presParOf" srcId="{12AB1ABF-C08D-42C4-B319-64FDE6EF0998}" destId="{5EEDCEB6-CC89-465F-B667-EBE4D15B43DB}" srcOrd="0" destOrd="0" presId="urn:microsoft.com/office/officeart/2008/layout/SquareAccentList"/>
    <dgm:cxn modelId="{093330F0-B17C-47F0-974E-7A11408EE817}" type="presParOf" srcId="{12AB1ABF-C08D-42C4-B319-64FDE6EF0998}" destId="{5E0E4279-4BAD-48EA-8FE3-3997BC88AADA}" srcOrd="1" destOrd="0" presId="urn:microsoft.com/office/officeart/2008/layout/SquareAccentList"/>
    <dgm:cxn modelId="{8EB20452-E645-4F29-AEE2-D35BF72EE1B7}" type="presParOf" srcId="{F0264116-5A05-4940-BE1E-167CE1713A8B}" destId="{8022BF28-320E-4AE1-813B-C2125395A799}" srcOrd="1" destOrd="0" presId="urn:microsoft.com/office/officeart/2008/layout/SquareAccentList"/>
    <dgm:cxn modelId="{03A87F40-E904-4C85-BB3D-35FC6A5BE935}" type="presParOf" srcId="{8022BF28-320E-4AE1-813B-C2125395A799}" destId="{E76CB378-2002-4F52-AD38-EF512B61DA65}" srcOrd="0" destOrd="0" presId="urn:microsoft.com/office/officeart/2008/layout/SquareAccentList"/>
    <dgm:cxn modelId="{497E5A02-C742-4557-BC6D-7DC24E884041}" type="presParOf" srcId="{8022BF28-320E-4AE1-813B-C2125395A799}" destId="{E929F61C-91C9-418A-B4DF-3B742B5B7423}" srcOrd="1" destOrd="0" presId="urn:microsoft.com/office/officeart/2008/layout/SquareAccentList"/>
    <dgm:cxn modelId="{9AAA0C2F-56C4-46E8-B363-E1416EC2E06C}" type="presParOf" srcId="{F0264116-5A05-4940-BE1E-167CE1713A8B}" destId="{4616C5FF-A6DD-4B42-89D3-3E13618C3403}" srcOrd="2" destOrd="0" presId="urn:microsoft.com/office/officeart/2008/layout/SquareAccentList"/>
    <dgm:cxn modelId="{CC110D80-5342-429C-BC3D-D5624350C1F1}" type="presParOf" srcId="{4616C5FF-A6DD-4B42-89D3-3E13618C3403}" destId="{D4F4FA15-7190-4B98-8B58-FABD38DA49CA}" srcOrd="0" destOrd="0" presId="urn:microsoft.com/office/officeart/2008/layout/SquareAccentList"/>
    <dgm:cxn modelId="{A8199FD4-3210-4F8D-A41B-B889A651716B}" type="presParOf" srcId="{4616C5FF-A6DD-4B42-89D3-3E13618C3403}" destId="{99985114-895D-45C4-95AF-82EF072C8B7A}" srcOrd="1" destOrd="0" presId="urn:microsoft.com/office/officeart/2008/layout/SquareAccen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DDA0D-C9DE-418A-AC89-C6F8CEF827AC}">
      <dsp:nvSpPr>
        <dsp:cNvPr id="0" name=""/>
        <dsp:cNvSpPr/>
      </dsp:nvSpPr>
      <dsp:spPr>
        <a:xfrm rot="5400000">
          <a:off x="-140580" y="144945"/>
          <a:ext cx="937205" cy="656043"/>
        </a:xfrm>
        <a:prstGeom prst="chevron">
          <a:avLst/>
        </a:prstGeom>
        <a:solidFill>
          <a:srgbClr val="C0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tx1"/>
              </a:solidFill>
              <a:latin typeface="微软雅黑" pitchFamily="34" charset="-122"/>
              <a:ea typeface="微软雅黑" pitchFamily="34" charset="-122"/>
            </a:rPr>
            <a:t>安全培训</a:t>
          </a:r>
          <a:endParaRPr lang="zh-CN" altLang="en-US" sz="1200" kern="1200" dirty="0">
            <a:solidFill>
              <a:schemeClr val="tx1"/>
            </a:solidFill>
            <a:latin typeface="微软雅黑" pitchFamily="34" charset="-122"/>
            <a:ea typeface="微软雅黑" pitchFamily="34" charset="-122"/>
          </a:endParaRPr>
        </a:p>
      </dsp:txBody>
      <dsp:txXfrm rot="-5400000">
        <a:off x="2" y="332386"/>
        <a:ext cx="656043" cy="281162"/>
      </dsp:txXfrm>
    </dsp:sp>
    <dsp:sp modelId="{CC322E0E-D9C4-4F2E-95E9-BB9C876CE1AC}">
      <dsp:nvSpPr>
        <dsp:cNvPr id="0" name=""/>
        <dsp:cNvSpPr/>
      </dsp:nvSpPr>
      <dsp:spPr>
        <a:xfrm rot="5400000">
          <a:off x="3947866" y="-3287457"/>
          <a:ext cx="609183" cy="7192828"/>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信息安全，你我共建</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rgbClr val="FF0000"/>
              </a:solidFill>
              <a:latin typeface="微软雅黑" panose="020B0503020204020204" pitchFamily="34" charset="-122"/>
              <a:ea typeface="微软雅黑" panose="020B0503020204020204" pitchFamily="34" charset="-122"/>
            </a:rPr>
            <a:t>、</a:t>
          </a:r>
          <a:r>
            <a:rPr lang="en-US" altLang="zh-CN" sz="1400" kern="1200" dirty="0" smtClean="0">
              <a:solidFill>
                <a:srgbClr val="FF0000"/>
              </a:solidFill>
              <a:latin typeface="微软雅黑" panose="020B0503020204020204" pitchFamily="34" charset="-122"/>
              <a:ea typeface="微软雅黑" panose="020B0503020204020204" pitchFamily="34" charset="-122"/>
            </a:rPr>
            <a:t>《WEB</a:t>
          </a:r>
          <a:r>
            <a:rPr lang="zh-CN" altLang="en-US" sz="1400" kern="1200" dirty="0" smtClean="0">
              <a:solidFill>
                <a:srgbClr val="FF0000"/>
              </a:solidFill>
              <a:latin typeface="微软雅黑" panose="020B0503020204020204" pitchFamily="34" charset="-122"/>
              <a:ea typeface="微软雅黑" panose="020B0503020204020204" pitchFamily="34" charset="-122"/>
            </a:rPr>
            <a:t>安全</a:t>
          </a:r>
          <a:r>
            <a:rPr lang="en-US" altLang="zh-CN" sz="1400" kern="1200" dirty="0" smtClean="0">
              <a:solidFill>
                <a:srgbClr val="FF0000"/>
              </a:solidFill>
              <a:latin typeface="微软雅黑" panose="020B0503020204020204" pitchFamily="34" charset="-122"/>
              <a:ea typeface="微软雅黑" panose="020B0503020204020204" pitchFamily="34" charset="-122"/>
            </a:rPr>
            <a:t>》</a:t>
          </a:r>
          <a:r>
            <a:rPr lang="zh-CN" altLang="en-US" sz="1400" kern="1200" dirty="0" smtClean="0">
              <a:solidFill>
                <a:srgbClr val="FF0000"/>
              </a:solidFill>
              <a:latin typeface="微软雅黑" panose="020B0503020204020204" pitchFamily="34" charset="-122"/>
              <a:ea typeface="微软雅黑" panose="020B0503020204020204" pitchFamily="34" charset="-122"/>
            </a:rPr>
            <a:t>、</a:t>
          </a:r>
          <a:r>
            <a:rPr lang="en-US" altLang="zh-CN" sz="1400" kern="1200" dirty="0" smtClean="0">
              <a:solidFill>
                <a:srgbClr val="FF0000"/>
              </a:solidFill>
              <a:latin typeface="微软雅黑" panose="020B0503020204020204" pitchFamily="34" charset="-122"/>
              <a:ea typeface="微软雅黑" panose="020B0503020204020204" pitchFamily="34" charset="-122"/>
            </a:rPr>
            <a:t>《</a:t>
          </a:r>
          <a:r>
            <a:rPr lang="zh-CN" altLang="en-US" sz="1400" kern="1200" dirty="0" smtClean="0">
              <a:solidFill>
                <a:srgbClr val="FF0000"/>
              </a:solidFill>
              <a:latin typeface="微软雅黑" panose="020B0503020204020204" pitchFamily="34" charset="-122"/>
              <a:ea typeface="微软雅黑" panose="020B0503020204020204" pitchFamily="34" charset="-122"/>
            </a:rPr>
            <a:t>安全编码规范</a:t>
          </a:r>
          <a:r>
            <a:rPr lang="en-US" altLang="zh-CN" sz="1400" kern="1200" dirty="0" smtClean="0">
              <a:solidFill>
                <a:srgbClr val="FF0000"/>
              </a:solidFill>
              <a:latin typeface="微软雅黑" panose="020B0503020204020204" pitchFamily="34" charset="-122"/>
              <a:ea typeface="微软雅黑" panose="020B0503020204020204" pitchFamily="34" charset="-122"/>
            </a:rPr>
            <a:t>》</a:t>
          </a:r>
          <a:r>
            <a:rPr lang="zh-CN" altLang="en-US" sz="1400" kern="1200" dirty="0" smtClean="0">
              <a:solidFill>
                <a:srgbClr val="FF0000"/>
              </a:solidFill>
              <a:latin typeface="微软雅黑" panose="020B0503020204020204" pitchFamily="34" charset="-122"/>
              <a:ea typeface="微软雅黑" panose="020B0503020204020204" pitchFamily="34" charset="-122"/>
            </a:rPr>
            <a:t>、</a:t>
          </a:r>
          <a:r>
            <a:rPr lang="en-US" altLang="zh-CN" sz="1400" kern="1200" dirty="0" smtClean="0">
              <a:solidFill>
                <a:srgbClr val="FF0000"/>
              </a:solidFill>
              <a:latin typeface="微软雅黑" panose="020B0503020204020204" pitchFamily="34" charset="-122"/>
              <a:ea typeface="微软雅黑" panose="020B0503020204020204" pitchFamily="34" charset="-122"/>
            </a:rPr>
            <a:t>《</a:t>
          </a:r>
          <a:r>
            <a:rPr lang="zh-CN" altLang="en-US" sz="1400" kern="1200" dirty="0" smtClean="0">
              <a:solidFill>
                <a:srgbClr val="FF0000"/>
              </a:solidFill>
              <a:latin typeface="微软雅黑" panose="020B0503020204020204" pitchFamily="34" charset="-122"/>
              <a:ea typeface="微软雅黑" panose="020B0503020204020204" pitchFamily="34" charset="-122"/>
            </a:rPr>
            <a:t>运维安全</a:t>
          </a:r>
          <a:r>
            <a:rPr lang="en-US" altLang="zh-CN" sz="1400" kern="1200" dirty="0" smtClean="0">
              <a:solidFill>
                <a:srgbClr val="FF0000"/>
              </a:solidFill>
              <a:latin typeface="微软雅黑" panose="020B0503020204020204" pitchFamily="34" charset="-122"/>
              <a:ea typeface="微软雅黑" panose="020B0503020204020204" pitchFamily="34" charset="-122"/>
            </a:rPr>
            <a:t>》</a:t>
          </a:r>
          <a:r>
            <a:rPr lang="zh-CN" altLang="en-US" sz="1400" kern="1200" dirty="0" smtClean="0">
              <a:solidFill>
                <a:srgbClr val="FF0000"/>
              </a:solidFill>
              <a:latin typeface="微软雅黑" panose="020B0503020204020204" pitchFamily="34" charset="-122"/>
              <a:ea typeface="微软雅黑" panose="020B0503020204020204" pitchFamily="34" charset="-122"/>
            </a:rPr>
            <a:t>、</a:t>
          </a:r>
          <a:r>
            <a:rPr lang="en-US" altLang="zh-CN" sz="1400" kern="1200" dirty="0" smtClean="0">
              <a:solidFill>
                <a:srgbClr val="FF0000"/>
              </a:solidFill>
              <a:latin typeface="微软雅黑" panose="020B0503020204020204" pitchFamily="34" charset="-122"/>
              <a:ea typeface="微软雅黑" panose="020B0503020204020204" pitchFamily="34" charset="-122"/>
            </a:rPr>
            <a:t>《</a:t>
          </a:r>
          <a:r>
            <a:rPr lang="zh-CN" altLang="en-US" sz="1400" kern="1200" dirty="0" smtClean="0">
              <a:solidFill>
                <a:srgbClr val="FF0000"/>
              </a:solidFill>
              <a:latin typeface="微软雅黑" panose="020B0503020204020204" pitchFamily="34" charset="-122"/>
              <a:ea typeface="微软雅黑" panose="020B0503020204020204" pitchFamily="34" charset="-122"/>
            </a:rPr>
            <a:t>个人隐私安全</a:t>
          </a:r>
          <a:r>
            <a:rPr lang="en-US" altLang="zh-CN" sz="1400" kern="1200" dirty="0" smtClean="0">
              <a:solidFill>
                <a:srgbClr val="FF0000"/>
              </a:solidFill>
              <a:latin typeface="微软雅黑" panose="020B0503020204020204" pitchFamily="34" charset="-122"/>
              <a:ea typeface="微软雅黑" panose="020B0503020204020204" pitchFamily="34" charset="-122"/>
            </a:rPr>
            <a:t>》</a:t>
          </a:r>
          <a:endParaRPr lang="zh-CN" altLang="en-US" sz="1400" kern="1200" dirty="0">
            <a:solidFill>
              <a:srgbClr val="FF0000"/>
            </a:solidFill>
            <a:latin typeface="微软雅黑" pitchFamily="34" charset="-122"/>
            <a:ea typeface="微软雅黑" pitchFamily="34" charset="-122"/>
          </a:endParaRPr>
        </a:p>
      </dsp:txBody>
      <dsp:txXfrm rot="-5400000">
        <a:off x="656044" y="34103"/>
        <a:ext cx="7163090" cy="549707"/>
      </dsp:txXfrm>
    </dsp:sp>
    <dsp:sp modelId="{EF0497A4-6D7C-44A2-AD0A-84A2DEE85669}">
      <dsp:nvSpPr>
        <dsp:cNvPr id="0" name=""/>
        <dsp:cNvSpPr/>
      </dsp:nvSpPr>
      <dsp:spPr>
        <a:xfrm rot="5400000">
          <a:off x="-140580" y="984552"/>
          <a:ext cx="937205" cy="656043"/>
        </a:xfrm>
        <a:prstGeom prst="chevron">
          <a:avLst/>
        </a:prstGeom>
        <a:solidFill>
          <a:srgbClr val="FF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tx1"/>
              </a:solidFill>
              <a:latin typeface="微软雅黑" pitchFamily="34" charset="-122"/>
              <a:ea typeface="微软雅黑" pitchFamily="34" charset="-122"/>
            </a:rPr>
            <a:t>架构设计</a:t>
          </a:r>
          <a:endParaRPr lang="zh-CN" altLang="en-US" sz="1200" kern="1200" dirty="0">
            <a:solidFill>
              <a:schemeClr val="tx1"/>
            </a:solidFill>
            <a:latin typeface="微软雅黑" pitchFamily="34" charset="-122"/>
            <a:ea typeface="微软雅黑" pitchFamily="34" charset="-122"/>
          </a:endParaRPr>
        </a:p>
      </dsp:txBody>
      <dsp:txXfrm rot="-5400000">
        <a:off x="2" y="1171993"/>
        <a:ext cx="656043" cy="281162"/>
      </dsp:txXfrm>
    </dsp:sp>
    <dsp:sp modelId="{B5084676-8294-4B65-9F06-E3716E0765A2}">
      <dsp:nvSpPr>
        <dsp:cNvPr id="0" name=""/>
        <dsp:cNvSpPr/>
      </dsp:nvSpPr>
      <dsp:spPr>
        <a:xfrm rot="5400000">
          <a:off x="3947866" y="-2447850"/>
          <a:ext cx="609183" cy="7192828"/>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识别信息，风险评估，制定安全目标以及最低</a:t>
          </a:r>
          <a:r>
            <a:rPr lang="en-US" altLang="en-US" sz="1400" kern="1200" dirty="0" smtClean="0">
              <a:latin typeface="微软雅黑" pitchFamily="34" charset="-122"/>
              <a:ea typeface="微软雅黑" pitchFamily="34" charset="-122"/>
            </a:rPr>
            <a:t>BUG</a:t>
          </a:r>
          <a:r>
            <a:rPr lang="zh-CN" altLang="en-US" sz="1400" kern="1200" dirty="0" smtClean="0">
              <a:latin typeface="微软雅黑" pitchFamily="34" charset="-122"/>
              <a:ea typeface="微软雅黑" pitchFamily="34" charset="-122"/>
            </a:rPr>
            <a:t>标准</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威胁建模：系统架构概述，分解应用程序，识别风险，识别漏洞</a:t>
          </a:r>
        </a:p>
      </dsp:txBody>
      <dsp:txXfrm rot="-5400000">
        <a:off x="656044" y="873710"/>
        <a:ext cx="7163090" cy="549707"/>
      </dsp:txXfrm>
    </dsp:sp>
    <dsp:sp modelId="{1054CB06-6B1B-4F33-A531-A7BBE6DDA9E4}">
      <dsp:nvSpPr>
        <dsp:cNvPr id="0" name=""/>
        <dsp:cNvSpPr/>
      </dsp:nvSpPr>
      <dsp:spPr>
        <a:xfrm rot="5400000">
          <a:off x="-140580" y="1824160"/>
          <a:ext cx="937205" cy="656043"/>
        </a:xfrm>
        <a:prstGeom prst="chevron">
          <a:avLst/>
        </a:prstGeom>
        <a:solidFill>
          <a:srgbClr val="FFC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tx1"/>
              </a:solidFill>
              <a:latin typeface="微软雅黑" pitchFamily="34" charset="-122"/>
              <a:ea typeface="微软雅黑" pitchFamily="34" charset="-122"/>
            </a:rPr>
            <a:t>安全编码</a:t>
          </a:r>
          <a:endParaRPr lang="zh-CN" altLang="en-US" sz="1200" kern="1200" dirty="0">
            <a:solidFill>
              <a:schemeClr val="tx1"/>
            </a:solidFill>
            <a:latin typeface="微软雅黑" pitchFamily="34" charset="-122"/>
            <a:ea typeface="微软雅黑" pitchFamily="34" charset="-122"/>
          </a:endParaRPr>
        </a:p>
      </dsp:txBody>
      <dsp:txXfrm rot="-5400000">
        <a:off x="2" y="2011601"/>
        <a:ext cx="656043" cy="281162"/>
      </dsp:txXfrm>
    </dsp:sp>
    <dsp:sp modelId="{270C5A93-64EA-4496-8FFC-5C9D1399257E}">
      <dsp:nvSpPr>
        <dsp:cNvPr id="0" name=""/>
        <dsp:cNvSpPr/>
      </dsp:nvSpPr>
      <dsp:spPr>
        <a:xfrm rot="5400000">
          <a:off x="3947866" y="-1608242"/>
          <a:ext cx="609183" cy="7192828"/>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使用安全框架、安全</a:t>
          </a:r>
          <a:r>
            <a:rPr lang="en-US" altLang="en-US" sz="1400" kern="1200" dirty="0" smtClean="0">
              <a:latin typeface="微软雅黑" pitchFamily="34" charset="-122"/>
              <a:ea typeface="微软雅黑" pitchFamily="34" charset="-122"/>
            </a:rPr>
            <a:t>API</a:t>
          </a:r>
          <a:endParaRPr lang="zh-CN" altLang="en-US" sz="1400" kern="1200" dirty="0" smtClean="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en-US"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安全编码规范</a:t>
          </a:r>
          <a:r>
            <a:rPr lang="en-US" altLang="en-US" sz="1400" kern="1200" dirty="0" smtClean="0">
              <a:latin typeface="微软雅黑" pitchFamily="34" charset="-122"/>
              <a:ea typeface="微软雅黑" pitchFamily="34" charset="-122"/>
            </a:rPr>
            <a:t>》</a:t>
          </a:r>
          <a:endParaRPr lang="zh-CN" altLang="en-US" sz="1400" kern="1200" dirty="0" smtClean="0">
            <a:latin typeface="微软雅黑" pitchFamily="34" charset="-122"/>
            <a:ea typeface="微软雅黑" pitchFamily="34" charset="-122"/>
          </a:endParaRPr>
        </a:p>
      </dsp:txBody>
      <dsp:txXfrm rot="-5400000">
        <a:off x="656044" y="1713318"/>
        <a:ext cx="7163090" cy="549707"/>
      </dsp:txXfrm>
    </dsp:sp>
    <dsp:sp modelId="{619B68BF-845F-4241-8A7E-8D833D40F2B3}">
      <dsp:nvSpPr>
        <dsp:cNvPr id="0" name=""/>
        <dsp:cNvSpPr/>
      </dsp:nvSpPr>
      <dsp:spPr>
        <a:xfrm rot="5400000">
          <a:off x="-140580" y="2663767"/>
          <a:ext cx="937205" cy="656043"/>
        </a:xfrm>
        <a:prstGeom prst="chevron">
          <a:avLst/>
        </a:prstGeom>
        <a:solidFill>
          <a:srgbClr val="FF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tx1"/>
              </a:solidFill>
              <a:latin typeface="微软雅黑" pitchFamily="34" charset="-122"/>
              <a:ea typeface="微软雅黑" pitchFamily="34" charset="-122"/>
            </a:rPr>
            <a:t>安全测试</a:t>
          </a:r>
          <a:endParaRPr lang="zh-CN" altLang="en-US" sz="1200" kern="1200" dirty="0">
            <a:solidFill>
              <a:schemeClr val="tx1"/>
            </a:solidFill>
            <a:latin typeface="微软雅黑" pitchFamily="34" charset="-122"/>
            <a:ea typeface="微软雅黑" pitchFamily="34" charset="-122"/>
          </a:endParaRPr>
        </a:p>
      </dsp:txBody>
      <dsp:txXfrm rot="-5400000">
        <a:off x="2" y="2851208"/>
        <a:ext cx="656043" cy="281162"/>
      </dsp:txXfrm>
    </dsp:sp>
    <dsp:sp modelId="{2D12E14E-5A8A-428B-9340-49FAA98A2790}">
      <dsp:nvSpPr>
        <dsp:cNvPr id="0" name=""/>
        <dsp:cNvSpPr/>
      </dsp:nvSpPr>
      <dsp:spPr>
        <a:xfrm rot="5400000">
          <a:off x="3947866" y="-768635"/>
          <a:ext cx="609183" cy="7192828"/>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黑盒测试（</a:t>
          </a:r>
          <a:r>
            <a:rPr lang="en-US" altLang="zh-CN" sz="1400" kern="1200" dirty="0" smtClean="0">
              <a:latin typeface="微软雅黑" pitchFamily="34" charset="-122"/>
              <a:ea typeface="微软雅黑" pitchFamily="34" charset="-122"/>
            </a:rPr>
            <a:t>OWASP</a:t>
          </a:r>
          <a:r>
            <a:rPr lang="zh-CN" altLang="en-US" sz="1400" kern="1200" dirty="0" smtClean="0">
              <a:latin typeface="微软雅黑" pitchFamily="34" charset="-122"/>
              <a:ea typeface="微软雅黑" pitchFamily="34" charset="-122"/>
            </a:rPr>
            <a:t>）</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zh-CN" altLang="en-US" sz="1400" kern="1200" dirty="0" smtClean="0">
              <a:solidFill>
                <a:srgbClr val="FF0000"/>
              </a:solidFill>
              <a:latin typeface="微软雅黑" pitchFamily="34" charset="-122"/>
              <a:ea typeface="微软雅黑" pitchFamily="34" charset="-122"/>
            </a:rPr>
            <a:t>白盒测试</a:t>
          </a:r>
        </a:p>
      </dsp:txBody>
      <dsp:txXfrm rot="-5400000">
        <a:off x="656044" y="2552925"/>
        <a:ext cx="7163090" cy="549707"/>
      </dsp:txXfrm>
    </dsp:sp>
    <dsp:sp modelId="{822EFC03-B426-4AC8-B326-E664C21AEA3D}">
      <dsp:nvSpPr>
        <dsp:cNvPr id="0" name=""/>
        <dsp:cNvSpPr/>
      </dsp:nvSpPr>
      <dsp:spPr>
        <a:xfrm rot="5400000">
          <a:off x="-140580" y="3503375"/>
          <a:ext cx="937205" cy="656043"/>
        </a:xfrm>
        <a:prstGeom prst="chevron">
          <a:avLst/>
        </a:prstGeom>
        <a:solidFill>
          <a:srgbClr val="92D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tx1"/>
              </a:solidFill>
              <a:latin typeface="微软雅黑" pitchFamily="34" charset="-122"/>
              <a:ea typeface="微软雅黑" pitchFamily="34" charset="-122"/>
            </a:rPr>
            <a:t>发布检查</a:t>
          </a:r>
          <a:endParaRPr lang="zh-CN" altLang="en-US" sz="1200" kern="1200" dirty="0">
            <a:solidFill>
              <a:schemeClr val="tx1"/>
            </a:solidFill>
            <a:latin typeface="微软雅黑" pitchFamily="34" charset="-122"/>
            <a:ea typeface="微软雅黑" pitchFamily="34" charset="-122"/>
          </a:endParaRPr>
        </a:p>
      </dsp:txBody>
      <dsp:txXfrm rot="-5400000">
        <a:off x="2" y="3690816"/>
        <a:ext cx="656043" cy="281162"/>
      </dsp:txXfrm>
    </dsp:sp>
    <dsp:sp modelId="{8973CF18-EC07-4D1F-88A5-A04F2854F220}">
      <dsp:nvSpPr>
        <dsp:cNvPr id="0" name=""/>
        <dsp:cNvSpPr/>
      </dsp:nvSpPr>
      <dsp:spPr>
        <a:xfrm rot="5400000">
          <a:off x="3947866" y="70972"/>
          <a:ext cx="609183" cy="7192828"/>
        </a:xfrm>
        <a:prstGeom prst="round2Same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BUG</a:t>
          </a:r>
          <a:r>
            <a:rPr lang="zh-CN" altLang="en-US" sz="1400" kern="1200" dirty="0" smtClean="0">
              <a:latin typeface="微软雅黑" pitchFamily="34" charset="-122"/>
              <a:ea typeface="微软雅黑" pitchFamily="34" charset="-122"/>
            </a:rPr>
            <a:t>修复验证</a:t>
          </a:r>
          <a:endParaRPr lang="zh-CN" altLang="en-US" sz="1400" kern="1200" dirty="0">
            <a:latin typeface="微软雅黑" pitchFamily="34" charset="-122"/>
            <a:ea typeface="微软雅黑" pitchFamily="34" charset="-122"/>
          </a:endParaRPr>
        </a:p>
        <a:p>
          <a:pPr marL="114300" lvl="1" indent="-114300" algn="l" defTabSz="622300">
            <a:lnSpc>
              <a:spcPct val="90000"/>
            </a:lnSpc>
            <a:spcBef>
              <a:spcPct val="0"/>
            </a:spcBef>
            <a:spcAft>
              <a:spcPct val="15000"/>
            </a:spcAft>
            <a:buChar char="••"/>
          </a:pPr>
          <a:r>
            <a:rPr lang="en-US" altLang="zh-CN"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安全上线指标</a:t>
          </a:r>
          <a:r>
            <a:rPr lang="en-US" altLang="zh-CN"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a:t>
          </a:r>
          <a:r>
            <a:rPr lang="en-US" altLang="zh-CN" sz="1400" kern="1200" dirty="0" smtClean="0">
              <a:latin typeface="微软雅黑" pitchFamily="34" charset="-122"/>
              <a:ea typeface="微软雅黑" pitchFamily="34" charset="-122"/>
            </a:rPr>
            <a:t>《</a:t>
          </a:r>
          <a:r>
            <a:rPr lang="zh-CN" altLang="en-US" sz="1400" kern="1200" dirty="0" smtClean="0">
              <a:latin typeface="微软雅黑" pitchFamily="34" charset="-122"/>
              <a:ea typeface="微软雅黑" pitchFamily="34" charset="-122"/>
            </a:rPr>
            <a:t>安全配置</a:t>
          </a:r>
          <a:r>
            <a:rPr lang="en-US" altLang="zh-CN" sz="1400" kern="1200" dirty="0" smtClean="0">
              <a:latin typeface="微软雅黑" pitchFamily="34" charset="-122"/>
              <a:ea typeface="微软雅黑" pitchFamily="34" charset="-122"/>
            </a:rPr>
            <a:t>》</a:t>
          </a:r>
          <a:endParaRPr lang="zh-CN" altLang="en-US" sz="1400" kern="1200" dirty="0">
            <a:latin typeface="微软雅黑" pitchFamily="34" charset="-122"/>
            <a:ea typeface="微软雅黑" pitchFamily="34" charset="-122"/>
          </a:endParaRPr>
        </a:p>
      </dsp:txBody>
      <dsp:txXfrm rot="-5400000">
        <a:off x="656044" y="3392532"/>
        <a:ext cx="7163090" cy="549707"/>
      </dsp:txXfrm>
    </dsp:sp>
    <dsp:sp modelId="{76500F71-E8F0-4FD6-899F-AF2E70652605}">
      <dsp:nvSpPr>
        <dsp:cNvPr id="0" name=""/>
        <dsp:cNvSpPr/>
      </dsp:nvSpPr>
      <dsp:spPr>
        <a:xfrm rot="5400000">
          <a:off x="-140580" y="4342982"/>
          <a:ext cx="937205" cy="656043"/>
        </a:xfrm>
        <a:prstGeom prst="chevron">
          <a:avLst/>
        </a:prstGeom>
        <a:solidFill>
          <a:schemeClr val="accent6">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tx1"/>
              </a:solidFill>
              <a:latin typeface="微软雅黑" pitchFamily="34" charset="-122"/>
              <a:ea typeface="微软雅黑" pitchFamily="34" charset="-122"/>
            </a:rPr>
            <a:t>上线维护</a:t>
          </a:r>
          <a:endParaRPr lang="zh-CN" altLang="en-US" sz="1200" kern="1200" dirty="0">
            <a:solidFill>
              <a:schemeClr val="tx1"/>
            </a:solidFill>
            <a:latin typeface="微软雅黑" pitchFamily="34" charset="-122"/>
            <a:ea typeface="微软雅黑" pitchFamily="34" charset="-122"/>
          </a:endParaRPr>
        </a:p>
      </dsp:txBody>
      <dsp:txXfrm rot="-5400000">
        <a:off x="2" y="4530423"/>
        <a:ext cx="656043" cy="281162"/>
      </dsp:txXfrm>
    </dsp:sp>
    <dsp:sp modelId="{B4F24BA3-F757-4CFF-B0F4-9ABDF794CEA3}">
      <dsp:nvSpPr>
        <dsp:cNvPr id="0" name=""/>
        <dsp:cNvSpPr/>
      </dsp:nvSpPr>
      <dsp:spPr>
        <a:xfrm rot="5400000">
          <a:off x="3947866" y="910579"/>
          <a:ext cx="609183" cy="7192828"/>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t>安全巡检、人工渗透</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应急响应</a:t>
          </a:r>
          <a:endParaRPr lang="zh-CN" altLang="en-US" sz="1600" kern="1200" dirty="0"/>
        </a:p>
      </dsp:txBody>
      <dsp:txXfrm rot="-5400000">
        <a:off x="656044" y="4232139"/>
        <a:ext cx="7163090" cy="549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35C0B-00AA-48E6-9062-53308C955031}">
      <dsp:nvSpPr>
        <dsp:cNvPr id="0" name=""/>
        <dsp:cNvSpPr/>
      </dsp:nvSpPr>
      <dsp:spPr>
        <a:xfrm>
          <a:off x="3413766" y="861841"/>
          <a:ext cx="366653" cy="926599"/>
        </a:xfrm>
        <a:custGeom>
          <a:avLst/>
          <a:gdLst/>
          <a:ahLst/>
          <a:cxnLst/>
          <a:rect l="0" t="0" r="0" b="0"/>
          <a:pathLst>
            <a:path>
              <a:moveTo>
                <a:pt x="366653" y="0"/>
              </a:moveTo>
              <a:lnTo>
                <a:pt x="366653" y="926599"/>
              </a:lnTo>
              <a:lnTo>
                <a:pt x="0" y="92659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1AFCB-9C8A-44BE-90D4-B7CB8513D62C}">
      <dsp:nvSpPr>
        <dsp:cNvPr id="0" name=""/>
        <dsp:cNvSpPr/>
      </dsp:nvSpPr>
      <dsp:spPr>
        <a:xfrm>
          <a:off x="3780420" y="861841"/>
          <a:ext cx="2144729" cy="1853199"/>
        </a:xfrm>
        <a:custGeom>
          <a:avLst/>
          <a:gdLst/>
          <a:ahLst/>
          <a:cxnLst/>
          <a:rect l="0" t="0" r="0" b="0"/>
          <a:pathLst>
            <a:path>
              <a:moveTo>
                <a:pt x="0" y="0"/>
              </a:moveTo>
              <a:lnTo>
                <a:pt x="0" y="1652595"/>
              </a:lnTo>
              <a:lnTo>
                <a:pt x="2144729" y="1652595"/>
              </a:lnTo>
              <a:lnTo>
                <a:pt x="2144729" y="185319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9DD160-5EBB-4112-9CBC-EF44B8EFB87D}">
      <dsp:nvSpPr>
        <dsp:cNvPr id="0" name=""/>
        <dsp:cNvSpPr/>
      </dsp:nvSpPr>
      <dsp:spPr>
        <a:xfrm>
          <a:off x="3651675" y="861841"/>
          <a:ext cx="91440" cy="1853199"/>
        </a:xfrm>
        <a:custGeom>
          <a:avLst/>
          <a:gdLst/>
          <a:ahLst/>
          <a:cxnLst/>
          <a:rect l="0" t="0" r="0" b="0"/>
          <a:pathLst>
            <a:path>
              <a:moveTo>
                <a:pt x="128744" y="0"/>
              </a:moveTo>
              <a:lnTo>
                <a:pt x="128744" y="1652595"/>
              </a:lnTo>
              <a:lnTo>
                <a:pt x="45720" y="1652595"/>
              </a:lnTo>
              <a:lnTo>
                <a:pt x="45720" y="185319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6471AB-F440-439C-9A82-03B257E4F840}">
      <dsp:nvSpPr>
        <dsp:cNvPr id="0" name=""/>
        <dsp:cNvSpPr/>
      </dsp:nvSpPr>
      <dsp:spPr>
        <a:xfrm>
          <a:off x="1469640" y="861841"/>
          <a:ext cx="2310779" cy="1853199"/>
        </a:xfrm>
        <a:custGeom>
          <a:avLst/>
          <a:gdLst/>
          <a:ahLst/>
          <a:cxnLst/>
          <a:rect l="0" t="0" r="0" b="0"/>
          <a:pathLst>
            <a:path>
              <a:moveTo>
                <a:pt x="2310779" y="0"/>
              </a:moveTo>
              <a:lnTo>
                <a:pt x="2310779" y="1652595"/>
              </a:lnTo>
              <a:lnTo>
                <a:pt x="0" y="1652595"/>
              </a:lnTo>
              <a:lnTo>
                <a:pt x="0" y="185319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EA6F22-210E-4A16-93A9-18AD2E33FFA2}">
      <dsp:nvSpPr>
        <dsp:cNvPr id="0" name=""/>
        <dsp:cNvSpPr/>
      </dsp:nvSpPr>
      <dsp:spPr>
        <a:xfrm>
          <a:off x="2549012" y="2109"/>
          <a:ext cx="2462815" cy="859731"/>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1318" numCol="1" spcCol="1270" anchor="ctr" anchorCtr="0">
          <a:noAutofit/>
        </a:bodyPr>
        <a:lstStyle/>
        <a:p>
          <a:pPr lvl="0" algn="ctr" defTabSz="889000">
            <a:lnSpc>
              <a:spcPct val="90000"/>
            </a:lnSpc>
            <a:spcBef>
              <a:spcPct val="0"/>
            </a:spcBef>
            <a:spcAft>
              <a:spcPct val="35000"/>
            </a:spcAft>
          </a:pPr>
          <a:r>
            <a:rPr lang="zh-CN" altLang="en-US" sz="2000" kern="1200" dirty="0" smtClean="0"/>
            <a:t>数据库管理系统</a:t>
          </a:r>
          <a:r>
            <a:rPr lang="en-US" altLang="zh-CN" sz="2000" kern="1200" dirty="0" smtClean="0"/>
            <a:t>/</a:t>
          </a:r>
          <a:r>
            <a:rPr lang="zh-CN" altLang="en-US" sz="2000" kern="1200" dirty="0" smtClean="0"/>
            <a:t>数据库</a:t>
          </a:r>
          <a:endParaRPr lang="zh-CN" altLang="en-US" sz="2000" kern="1200" dirty="0"/>
        </a:p>
      </dsp:txBody>
      <dsp:txXfrm>
        <a:off x="2549012" y="2109"/>
        <a:ext cx="2462815" cy="859731"/>
      </dsp:txXfrm>
    </dsp:sp>
    <dsp:sp modelId="{EC16E5EC-D7A3-4442-9478-7C44B919DE6E}">
      <dsp:nvSpPr>
        <dsp:cNvPr id="0" name=""/>
        <dsp:cNvSpPr/>
      </dsp:nvSpPr>
      <dsp:spPr>
        <a:xfrm>
          <a:off x="3282270" y="670789"/>
          <a:ext cx="1494447" cy="286577"/>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a:lnSpc>
              <a:spcPct val="90000"/>
            </a:lnSpc>
            <a:spcBef>
              <a:spcPct val="0"/>
            </a:spcBef>
            <a:spcAft>
              <a:spcPct val="35000"/>
            </a:spcAft>
          </a:pPr>
          <a:r>
            <a:rPr lang="zh-CN" altLang="en-US" sz="1700" kern="1200" dirty="0" smtClean="0"/>
            <a:t>数据库服务器</a:t>
          </a:r>
          <a:endParaRPr lang="zh-CN" altLang="en-US" sz="1700" kern="1200" dirty="0"/>
        </a:p>
      </dsp:txBody>
      <dsp:txXfrm>
        <a:off x="3282270" y="670789"/>
        <a:ext cx="1494447" cy="286577"/>
      </dsp:txXfrm>
    </dsp:sp>
    <dsp:sp modelId="{D4B7A93B-5415-4FE5-A936-F56076B56D42}">
      <dsp:nvSpPr>
        <dsp:cNvPr id="0" name=""/>
        <dsp:cNvSpPr/>
      </dsp:nvSpPr>
      <dsp:spPr>
        <a:xfrm>
          <a:off x="639391" y="2715040"/>
          <a:ext cx="1660496" cy="859731"/>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21318" numCol="1" spcCol="1270" anchor="ctr" anchorCtr="0">
          <a:noAutofit/>
        </a:bodyPr>
        <a:lstStyle/>
        <a:p>
          <a:pPr lvl="0" algn="ctr" defTabSz="1066800">
            <a:lnSpc>
              <a:spcPct val="90000"/>
            </a:lnSpc>
            <a:spcBef>
              <a:spcPct val="0"/>
            </a:spcBef>
            <a:spcAft>
              <a:spcPct val="35000"/>
            </a:spcAft>
          </a:pPr>
          <a:r>
            <a:rPr lang="zh-CN" altLang="en-US" sz="2400" kern="1200" dirty="0" smtClean="0"/>
            <a:t>客户端</a:t>
          </a:r>
          <a:endParaRPr lang="zh-CN" altLang="en-US" sz="2400" kern="1200" dirty="0"/>
        </a:p>
      </dsp:txBody>
      <dsp:txXfrm>
        <a:off x="639391" y="2715040"/>
        <a:ext cx="1660496" cy="859731"/>
      </dsp:txXfrm>
    </dsp:sp>
    <dsp:sp modelId="{A6EC7C47-EB71-49C6-A64E-39BC503EA244}">
      <dsp:nvSpPr>
        <dsp:cNvPr id="0" name=""/>
        <dsp:cNvSpPr/>
      </dsp:nvSpPr>
      <dsp:spPr>
        <a:xfrm>
          <a:off x="971491" y="3383721"/>
          <a:ext cx="1494447" cy="286577"/>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a:lnSpc>
              <a:spcPct val="90000"/>
            </a:lnSpc>
            <a:spcBef>
              <a:spcPct val="0"/>
            </a:spcBef>
            <a:spcAft>
              <a:spcPct val="35000"/>
            </a:spcAft>
          </a:pPr>
          <a:r>
            <a:rPr lang="zh-CN" altLang="en-US" sz="1700" kern="1200" dirty="0" smtClean="0"/>
            <a:t>用户</a:t>
          </a:r>
          <a:r>
            <a:rPr lang="en-US" altLang="zh-CN" sz="1700" kern="1200" dirty="0" smtClean="0"/>
            <a:t>1</a:t>
          </a:r>
          <a:r>
            <a:rPr lang="zh-CN" altLang="en-US" sz="1700" kern="1200" dirty="0" smtClean="0"/>
            <a:t>的</a:t>
          </a:r>
          <a:r>
            <a:rPr lang="en-US" altLang="zh-CN" sz="1700" kern="1200" dirty="0" smtClean="0"/>
            <a:t>PC</a:t>
          </a:r>
          <a:endParaRPr lang="zh-CN" altLang="en-US" sz="1700" kern="1200" dirty="0"/>
        </a:p>
      </dsp:txBody>
      <dsp:txXfrm>
        <a:off x="971491" y="3383721"/>
        <a:ext cx="1494447" cy="286577"/>
      </dsp:txXfrm>
    </dsp:sp>
    <dsp:sp modelId="{68FE00AC-BA23-48A8-82CE-F02F0491E82E}">
      <dsp:nvSpPr>
        <dsp:cNvPr id="0" name=""/>
        <dsp:cNvSpPr/>
      </dsp:nvSpPr>
      <dsp:spPr>
        <a:xfrm>
          <a:off x="2867146" y="2715040"/>
          <a:ext cx="1660496" cy="859731"/>
        </a:xfrm>
        <a:prstGeom prst="rect">
          <a:avLst/>
        </a:prstGeom>
        <a:gradFill rotWithShape="0">
          <a:gsLst>
            <a:gs pos="0">
              <a:schemeClr val="accent5">
                <a:hueOff val="1628513"/>
                <a:satOff val="5598"/>
                <a:lumOff val="-26863"/>
                <a:alphaOff val="0"/>
                <a:tint val="50000"/>
                <a:satMod val="300000"/>
              </a:schemeClr>
            </a:gs>
            <a:gs pos="35000">
              <a:schemeClr val="accent5">
                <a:hueOff val="1628513"/>
                <a:satOff val="5598"/>
                <a:lumOff val="-26863"/>
                <a:alphaOff val="0"/>
                <a:tint val="37000"/>
                <a:satMod val="300000"/>
              </a:schemeClr>
            </a:gs>
            <a:gs pos="100000">
              <a:schemeClr val="accent5">
                <a:hueOff val="1628513"/>
                <a:satOff val="5598"/>
                <a:lumOff val="-2686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21318" numCol="1" spcCol="1270" anchor="ctr" anchorCtr="0">
          <a:noAutofit/>
        </a:bodyPr>
        <a:lstStyle/>
        <a:p>
          <a:pPr lvl="0" algn="ctr" defTabSz="1066800">
            <a:lnSpc>
              <a:spcPct val="90000"/>
            </a:lnSpc>
            <a:spcBef>
              <a:spcPct val="0"/>
            </a:spcBef>
            <a:spcAft>
              <a:spcPct val="35000"/>
            </a:spcAft>
          </a:pPr>
          <a:r>
            <a:rPr lang="zh-CN" altLang="en-US" sz="2400" kern="1200" dirty="0" smtClean="0"/>
            <a:t>客户端</a:t>
          </a:r>
          <a:endParaRPr lang="zh-CN" altLang="en-US" sz="2400" kern="1200" dirty="0"/>
        </a:p>
      </dsp:txBody>
      <dsp:txXfrm>
        <a:off x="2867146" y="2715040"/>
        <a:ext cx="1660496" cy="859731"/>
      </dsp:txXfrm>
    </dsp:sp>
    <dsp:sp modelId="{BF15196E-9BA6-40B6-92E8-2B8EA87373AA}">
      <dsp:nvSpPr>
        <dsp:cNvPr id="0" name=""/>
        <dsp:cNvSpPr/>
      </dsp:nvSpPr>
      <dsp:spPr>
        <a:xfrm>
          <a:off x="3199246" y="3383721"/>
          <a:ext cx="1494447" cy="286577"/>
        </a:xfrm>
        <a:prstGeom prst="rect">
          <a:avLst/>
        </a:prstGeom>
        <a:solidFill>
          <a:schemeClr val="lt1">
            <a:alpha val="90000"/>
            <a:hueOff val="0"/>
            <a:satOff val="0"/>
            <a:lumOff val="0"/>
            <a:alphaOff val="0"/>
          </a:schemeClr>
        </a:solidFill>
        <a:ln w="9525" cap="flat" cmpd="sng" algn="ctr">
          <a:solidFill>
            <a:schemeClr val="accent5">
              <a:hueOff val="1628513"/>
              <a:satOff val="5598"/>
              <a:lumOff val="-268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a:lnSpc>
              <a:spcPct val="90000"/>
            </a:lnSpc>
            <a:spcBef>
              <a:spcPct val="0"/>
            </a:spcBef>
            <a:spcAft>
              <a:spcPct val="35000"/>
            </a:spcAft>
          </a:pPr>
          <a:r>
            <a:rPr lang="zh-CN" altLang="en-US" sz="1700" kern="1200" dirty="0" smtClean="0"/>
            <a:t>用户</a:t>
          </a:r>
          <a:r>
            <a:rPr lang="en-US" altLang="zh-CN" sz="1700" kern="1200" dirty="0" smtClean="0"/>
            <a:t>2</a:t>
          </a:r>
          <a:r>
            <a:rPr lang="zh-CN" altLang="en-US" sz="1700" kern="1200" dirty="0" smtClean="0"/>
            <a:t>的</a:t>
          </a:r>
          <a:r>
            <a:rPr lang="en-US" altLang="zh-CN" sz="1700" kern="1200" dirty="0" smtClean="0"/>
            <a:t>PC</a:t>
          </a:r>
          <a:endParaRPr lang="zh-CN" altLang="en-US" sz="1700" kern="1200" dirty="0"/>
        </a:p>
      </dsp:txBody>
      <dsp:txXfrm>
        <a:off x="3199246" y="3383721"/>
        <a:ext cx="1494447" cy="286577"/>
      </dsp:txXfrm>
    </dsp:sp>
    <dsp:sp modelId="{B4A0EB66-CB9E-4CEB-9A10-7E1FAE2122E1}">
      <dsp:nvSpPr>
        <dsp:cNvPr id="0" name=""/>
        <dsp:cNvSpPr/>
      </dsp:nvSpPr>
      <dsp:spPr>
        <a:xfrm>
          <a:off x="5094901" y="2715040"/>
          <a:ext cx="1660496" cy="859731"/>
        </a:xfrm>
        <a:prstGeom prst="rect">
          <a:avLst/>
        </a:prstGeom>
        <a:gradFill rotWithShape="0">
          <a:gsLst>
            <a:gs pos="0">
              <a:schemeClr val="accent5">
                <a:hueOff val="3257026"/>
                <a:satOff val="11196"/>
                <a:lumOff val="-53726"/>
                <a:alphaOff val="0"/>
                <a:tint val="50000"/>
                <a:satMod val="300000"/>
              </a:schemeClr>
            </a:gs>
            <a:gs pos="35000">
              <a:schemeClr val="accent5">
                <a:hueOff val="3257026"/>
                <a:satOff val="11196"/>
                <a:lumOff val="-53726"/>
                <a:alphaOff val="0"/>
                <a:tint val="37000"/>
                <a:satMod val="300000"/>
              </a:schemeClr>
            </a:gs>
            <a:gs pos="100000">
              <a:schemeClr val="accent5">
                <a:hueOff val="3257026"/>
                <a:satOff val="11196"/>
                <a:lumOff val="-5372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21318" numCol="1" spcCol="1270" anchor="ctr" anchorCtr="0">
          <a:noAutofit/>
        </a:bodyPr>
        <a:lstStyle/>
        <a:p>
          <a:pPr lvl="0" algn="ctr" defTabSz="1066800">
            <a:lnSpc>
              <a:spcPct val="90000"/>
            </a:lnSpc>
            <a:spcBef>
              <a:spcPct val="0"/>
            </a:spcBef>
            <a:spcAft>
              <a:spcPct val="35000"/>
            </a:spcAft>
          </a:pPr>
          <a:r>
            <a:rPr lang="zh-CN" altLang="en-US" sz="2400" kern="1200" dirty="0" smtClean="0"/>
            <a:t>客户端</a:t>
          </a:r>
          <a:endParaRPr lang="zh-CN" altLang="en-US" sz="2400" kern="1200" dirty="0"/>
        </a:p>
      </dsp:txBody>
      <dsp:txXfrm>
        <a:off x="5094901" y="2715040"/>
        <a:ext cx="1660496" cy="859731"/>
      </dsp:txXfrm>
    </dsp:sp>
    <dsp:sp modelId="{E82B1533-688E-4447-8B49-046BD2545259}">
      <dsp:nvSpPr>
        <dsp:cNvPr id="0" name=""/>
        <dsp:cNvSpPr/>
      </dsp:nvSpPr>
      <dsp:spPr>
        <a:xfrm>
          <a:off x="5427000" y="3383721"/>
          <a:ext cx="1494447" cy="286577"/>
        </a:xfrm>
        <a:prstGeom prst="rect">
          <a:avLst/>
        </a:prstGeom>
        <a:solidFill>
          <a:schemeClr val="lt1">
            <a:alpha val="90000"/>
            <a:hueOff val="0"/>
            <a:satOff val="0"/>
            <a:lumOff val="0"/>
            <a:alphaOff val="0"/>
          </a:schemeClr>
        </a:solidFill>
        <a:ln w="9525" cap="flat" cmpd="sng" algn="ctr">
          <a:solidFill>
            <a:schemeClr val="accent5">
              <a:hueOff val="3257026"/>
              <a:satOff val="11196"/>
              <a:lumOff val="-5372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a:lnSpc>
              <a:spcPct val="90000"/>
            </a:lnSpc>
            <a:spcBef>
              <a:spcPct val="0"/>
            </a:spcBef>
            <a:spcAft>
              <a:spcPct val="35000"/>
            </a:spcAft>
          </a:pPr>
          <a:r>
            <a:rPr lang="zh-CN" altLang="en-US" sz="1700" kern="1200" dirty="0" smtClean="0"/>
            <a:t>黑客的</a:t>
          </a:r>
          <a:r>
            <a:rPr lang="en-US" altLang="zh-CN" sz="1700" kern="1200" dirty="0" smtClean="0"/>
            <a:t>PC</a:t>
          </a:r>
          <a:endParaRPr lang="zh-CN" altLang="en-US" sz="1700" kern="1200" dirty="0"/>
        </a:p>
      </dsp:txBody>
      <dsp:txXfrm>
        <a:off x="5427000" y="3383721"/>
        <a:ext cx="1494447" cy="286577"/>
      </dsp:txXfrm>
    </dsp:sp>
    <dsp:sp modelId="{6B422153-C4A8-41B3-A116-EACB9284FF2F}">
      <dsp:nvSpPr>
        <dsp:cNvPr id="0" name=""/>
        <dsp:cNvSpPr/>
      </dsp:nvSpPr>
      <dsp:spPr>
        <a:xfrm>
          <a:off x="1753269" y="1358575"/>
          <a:ext cx="1660496" cy="859731"/>
        </a:xfrm>
        <a:prstGeom prst="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21318" numCol="1" spcCol="1270" anchor="ctr" anchorCtr="0">
          <a:noAutofit/>
        </a:bodyPr>
        <a:lstStyle/>
        <a:p>
          <a:pPr lvl="0" algn="ctr" defTabSz="1244600">
            <a:lnSpc>
              <a:spcPct val="90000"/>
            </a:lnSpc>
            <a:spcBef>
              <a:spcPct val="0"/>
            </a:spcBef>
            <a:spcAft>
              <a:spcPct val="35000"/>
            </a:spcAft>
          </a:pPr>
          <a:r>
            <a:rPr lang="zh-CN" altLang="en-US" sz="2800" kern="1200" dirty="0" smtClean="0"/>
            <a:t>网站</a:t>
          </a:r>
          <a:endParaRPr lang="zh-CN" altLang="en-US" sz="2800" kern="1200" dirty="0"/>
        </a:p>
      </dsp:txBody>
      <dsp:txXfrm>
        <a:off x="1753269" y="1358575"/>
        <a:ext cx="1660496" cy="859731"/>
      </dsp:txXfrm>
    </dsp:sp>
    <dsp:sp modelId="{197F8693-2C88-4660-A613-997D7EE27D98}">
      <dsp:nvSpPr>
        <dsp:cNvPr id="0" name=""/>
        <dsp:cNvSpPr/>
      </dsp:nvSpPr>
      <dsp:spPr>
        <a:xfrm>
          <a:off x="2085368" y="2027255"/>
          <a:ext cx="1494447" cy="286577"/>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a:lnSpc>
              <a:spcPct val="90000"/>
            </a:lnSpc>
            <a:spcBef>
              <a:spcPct val="0"/>
            </a:spcBef>
            <a:spcAft>
              <a:spcPct val="35000"/>
            </a:spcAft>
          </a:pPr>
          <a:r>
            <a:rPr lang="en-US" altLang="zh-CN" sz="1700" kern="1200" dirty="0" smtClean="0"/>
            <a:t>WEB</a:t>
          </a:r>
          <a:r>
            <a:rPr lang="zh-CN" altLang="en-US" sz="1700" kern="1200" dirty="0" smtClean="0"/>
            <a:t>服务器</a:t>
          </a:r>
          <a:endParaRPr lang="zh-CN" altLang="en-US" sz="1700" kern="1200" dirty="0"/>
        </a:p>
      </dsp:txBody>
      <dsp:txXfrm>
        <a:off x="2085368" y="2027255"/>
        <a:ext cx="1494447" cy="286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78616-202A-4B1C-A796-DED1DFC9AE94}">
      <dsp:nvSpPr>
        <dsp:cNvPr id="0" name=""/>
        <dsp:cNvSpPr/>
      </dsp:nvSpPr>
      <dsp:spPr>
        <a:xfrm>
          <a:off x="3583891" y="501760"/>
          <a:ext cx="3347816" cy="3347816"/>
        </a:xfrm>
        <a:prstGeom prst="blockArc">
          <a:avLst>
            <a:gd name="adj1" fmla="val 10800000"/>
            <a:gd name="adj2" fmla="val 16200000"/>
            <a:gd name="adj3" fmla="val 4638"/>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sp>
    <dsp:sp modelId="{CC1854DD-80A1-4C90-A701-6DD0FD0CAB12}">
      <dsp:nvSpPr>
        <dsp:cNvPr id="0" name=""/>
        <dsp:cNvSpPr/>
      </dsp:nvSpPr>
      <dsp:spPr>
        <a:xfrm>
          <a:off x="3583891" y="501760"/>
          <a:ext cx="3347816" cy="3347816"/>
        </a:xfrm>
        <a:prstGeom prst="blockArc">
          <a:avLst>
            <a:gd name="adj1" fmla="val 5400000"/>
            <a:gd name="adj2" fmla="val 10800000"/>
            <a:gd name="adj3" fmla="val 4638"/>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sp>
    <dsp:sp modelId="{78D8C0D3-9B62-44F9-9B3D-643374FB5218}">
      <dsp:nvSpPr>
        <dsp:cNvPr id="0" name=""/>
        <dsp:cNvSpPr/>
      </dsp:nvSpPr>
      <dsp:spPr>
        <a:xfrm>
          <a:off x="3583891" y="501760"/>
          <a:ext cx="3347816" cy="3347816"/>
        </a:xfrm>
        <a:prstGeom prst="blockArc">
          <a:avLst>
            <a:gd name="adj1" fmla="val 0"/>
            <a:gd name="adj2" fmla="val 5400000"/>
            <a:gd name="adj3" fmla="val 4638"/>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B79DE818-3824-452C-847C-E35A17CD943D}">
      <dsp:nvSpPr>
        <dsp:cNvPr id="0" name=""/>
        <dsp:cNvSpPr/>
      </dsp:nvSpPr>
      <dsp:spPr>
        <a:xfrm>
          <a:off x="3583891" y="501760"/>
          <a:ext cx="3347816" cy="3347816"/>
        </a:xfrm>
        <a:prstGeom prst="blockArc">
          <a:avLst>
            <a:gd name="adj1" fmla="val 16200000"/>
            <a:gd name="adj2" fmla="val 0"/>
            <a:gd name="adj3" fmla="val 4638"/>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B9C50E66-8CBC-470D-9130-2AEA1AA05A41}">
      <dsp:nvSpPr>
        <dsp:cNvPr id="0" name=""/>
        <dsp:cNvSpPr/>
      </dsp:nvSpPr>
      <dsp:spPr>
        <a:xfrm>
          <a:off x="4487614" y="1405483"/>
          <a:ext cx="1540371" cy="1540371"/>
        </a:xfrm>
        <a:prstGeom prst="ellips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zh-CN" altLang="en-US" sz="3300" kern="1200" dirty="0" smtClean="0"/>
            <a:t>安全培训</a:t>
          </a:r>
          <a:endParaRPr lang="zh-CN" altLang="en-US" sz="3300" kern="1200" dirty="0"/>
        </a:p>
      </dsp:txBody>
      <dsp:txXfrm>
        <a:off x="4713196" y="1631065"/>
        <a:ext cx="1089207" cy="1089207"/>
      </dsp:txXfrm>
    </dsp:sp>
    <dsp:sp modelId="{2EAC0EA7-1FA7-4681-9962-760522DDA8A2}">
      <dsp:nvSpPr>
        <dsp:cNvPr id="0" name=""/>
        <dsp:cNvSpPr/>
      </dsp:nvSpPr>
      <dsp:spPr>
        <a:xfrm>
          <a:off x="4718670" y="1448"/>
          <a:ext cx="1078259" cy="1078259"/>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t>安全架构</a:t>
          </a:r>
          <a:endParaRPr lang="zh-CN" altLang="en-US" sz="2300" kern="1200" dirty="0"/>
        </a:p>
      </dsp:txBody>
      <dsp:txXfrm>
        <a:off x="4876577" y="159355"/>
        <a:ext cx="762445" cy="762445"/>
      </dsp:txXfrm>
    </dsp:sp>
    <dsp:sp modelId="{2CB7EE20-31ED-4165-A902-8954D6C8D412}">
      <dsp:nvSpPr>
        <dsp:cNvPr id="0" name=""/>
        <dsp:cNvSpPr/>
      </dsp:nvSpPr>
      <dsp:spPr>
        <a:xfrm>
          <a:off x="6353761" y="1636539"/>
          <a:ext cx="1078259" cy="1078259"/>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t>安全编码</a:t>
          </a:r>
          <a:endParaRPr lang="zh-CN" altLang="en-US" sz="2300" kern="1200" dirty="0"/>
        </a:p>
      </dsp:txBody>
      <dsp:txXfrm>
        <a:off x="6511668" y="1794446"/>
        <a:ext cx="762445" cy="762445"/>
      </dsp:txXfrm>
    </dsp:sp>
    <dsp:sp modelId="{6E2A3B55-CF9F-4533-95F1-0121AAC10484}">
      <dsp:nvSpPr>
        <dsp:cNvPr id="0" name=""/>
        <dsp:cNvSpPr/>
      </dsp:nvSpPr>
      <dsp:spPr>
        <a:xfrm>
          <a:off x="4718670" y="3271630"/>
          <a:ext cx="1078259" cy="1078259"/>
        </a:xfrm>
        <a:prstGeom prst="ellips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t>安全测试</a:t>
          </a:r>
          <a:endParaRPr lang="zh-CN" altLang="en-US" sz="2300" kern="1200" dirty="0"/>
        </a:p>
      </dsp:txBody>
      <dsp:txXfrm>
        <a:off x="4876577" y="3429537"/>
        <a:ext cx="762445" cy="762445"/>
      </dsp:txXfrm>
    </dsp:sp>
    <dsp:sp modelId="{FB18514E-EFC3-4661-A16E-988C70BB0243}">
      <dsp:nvSpPr>
        <dsp:cNvPr id="0" name=""/>
        <dsp:cNvSpPr/>
      </dsp:nvSpPr>
      <dsp:spPr>
        <a:xfrm>
          <a:off x="3083579" y="1636539"/>
          <a:ext cx="1078259" cy="1078259"/>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t>安全运维</a:t>
          </a:r>
          <a:endParaRPr lang="zh-CN" altLang="en-US" sz="2300" kern="1200" dirty="0"/>
        </a:p>
      </dsp:txBody>
      <dsp:txXfrm>
        <a:off x="3241486" y="1794446"/>
        <a:ext cx="762445" cy="7624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DB842-C9A8-4E71-AE35-02B74E1ADBA5}">
      <dsp:nvSpPr>
        <dsp:cNvPr id="0" name=""/>
        <dsp:cNvSpPr/>
      </dsp:nvSpPr>
      <dsp:spPr>
        <a:xfrm>
          <a:off x="2333" y="448935"/>
          <a:ext cx="2124197" cy="249905"/>
        </a:xfrm>
        <a:prstGeom prst="rect">
          <a:avLst/>
        </a:prstGeom>
        <a:solidFill>
          <a:srgbClr val="FFC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262C6C-E877-4223-B50F-411C72F8B4A3}">
      <dsp:nvSpPr>
        <dsp:cNvPr id="0" name=""/>
        <dsp:cNvSpPr/>
      </dsp:nvSpPr>
      <dsp:spPr>
        <a:xfrm>
          <a:off x="2333" y="542789"/>
          <a:ext cx="156051" cy="156051"/>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027B6B-2E3E-44E5-9C82-5F50B841C8CA}">
      <dsp:nvSpPr>
        <dsp:cNvPr id="0" name=""/>
        <dsp:cNvSpPr/>
      </dsp:nvSpPr>
      <dsp:spPr>
        <a:xfrm>
          <a:off x="2333" y="0"/>
          <a:ext cx="2124197" cy="448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zh-CN" altLang="en-US" sz="2500" kern="1200" dirty="0" smtClean="0"/>
            <a:t>安全架构</a:t>
          </a:r>
          <a:endParaRPr lang="zh-CN" altLang="en-US" sz="2500" kern="1200" dirty="0"/>
        </a:p>
      </dsp:txBody>
      <dsp:txXfrm>
        <a:off x="2333" y="0"/>
        <a:ext cx="2124197" cy="448935"/>
      </dsp:txXfrm>
    </dsp:sp>
    <dsp:sp modelId="{252582D0-D2C1-4FE5-98C1-DADEBB2532C1}">
      <dsp:nvSpPr>
        <dsp:cNvPr id="0" name=""/>
        <dsp:cNvSpPr/>
      </dsp:nvSpPr>
      <dsp:spPr>
        <a:xfrm>
          <a:off x="2333" y="906540"/>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F1A1FC-FA59-457D-8732-51E10DBC3081}">
      <dsp:nvSpPr>
        <dsp:cNvPr id="0" name=""/>
        <dsp:cNvSpPr/>
      </dsp:nvSpPr>
      <dsp:spPr>
        <a:xfrm>
          <a:off x="141525" y="802694"/>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身份认证</a:t>
          </a:r>
          <a:endParaRPr lang="zh-CN" altLang="en-US" sz="1200" kern="1200" dirty="0"/>
        </a:p>
      </dsp:txBody>
      <dsp:txXfrm>
        <a:off x="141525" y="802694"/>
        <a:ext cx="1975503" cy="363746"/>
      </dsp:txXfrm>
    </dsp:sp>
    <dsp:sp modelId="{70CB492E-C02F-4682-A460-7A5BEC71BEB5}">
      <dsp:nvSpPr>
        <dsp:cNvPr id="0" name=""/>
        <dsp:cNvSpPr/>
      </dsp:nvSpPr>
      <dsp:spPr>
        <a:xfrm>
          <a:off x="2333" y="1270287"/>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8E5DD7-5D60-41DC-8C32-F38D6088C22D}">
      <dsp:nvSpPr>
        <dsp:cNvPr id="0" name=""/>
        <dsp:cNvSpPr/>
      </dsp:nvSpPr>
      <dsp:spPr>
        <a:xfrm>
          <a:off x="151027" y="1166437"/>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访问控制</a:t>
          </a:r>
          <a:endParaRPr lang="zh-CN" altLang="en-US" sz="1200" kern="1200" dirty="0"/>
        </a:p>
      </dsp:txBody>
      <dsp:txXfrm>
        <a:off x="151027" y="1166437"/>
        <a:ext cx="1975503" cy="363746"/>
      </dsp:txXfrm>
    </dsp:sp>
    <dsp:sp modelId="{CA29A809-07D5-45C7-9F6C-52D15F06E38D}">
      <dsp:nvSpPr>
        <dsp:cNvPr id="0" name=""/>
        <dsp:cNvSpPr/>
      </dsp:nvSpPr>
      <dsp:spPr>
        <a:xfrm>
          <a:off x="2333" y="1634033"/>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B01229-45AF-4097-B1DB-2A50DD7FBAD2}">
      <dsp:nvSpPr>
        <dsp:cNvPr id="0" name=""/>
        <dsp:cNvSpPr/>
      </dsp:nvSpPr>
      <dsp:spPr>
        <a:xfrm>
          <a:off x="151027" y="1530184"/>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数据加密</a:t>
          </a:r>
          <a:endParaRPr lang="zh-CN" altLang="en-US" sz="1200" kern="1200" dirty="0"/>
        </a:p>
      </dsp:txBody>
      <dsp:txXfrm>
        <a:off x="151027" y="1530184"/>
        <a:ext cx="1975503" cy="363746"/>
      </dsp:txXfrm>
    </dsp:sp>
    <dsp:sp modelId="{09AC2DA0-2868-4AAB-9228-8D6A68A5C4DC}">
      <dsp:nvSpPr>
        <dsp:cNvPr id="0" name=""/>
        <dsp:cNvSpPr/>
      </dsp:nvSpPr>
      <dsp:spPr>
        <a:xfrm>
          <a:off x="2333" y="1997780"/>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5764F3-0903-47DA-A8CA-A7E6DEECEE3F}">
      <dsp:nvSpPr>
        <dsp:cNvPr id="0" name=""/>
        <dsp:cNvSpPr/>
      </dsp:nvSpPr>
      <dsp:spPr>
        <a:xfrm>
          <a:off x="151027" y="1893930"/>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数据传输安全</a:t>
          </a:r>
          <a:endParaRPr lang="zh-CN" altLang="en-US" sz="1200" kern="1200" dirty="0"/>
        </a:p>
      </dsp:txBody>
      <dsp:txXfrm>
        <a:off x="151027" y="1893930"/>
        <a:ext cx="1975503" cy="363746"/>
      </dsp:txXfrm>
    </dsp:sp>
    <dsp:sp modelId="{A7951E4C-B251-4910-A1D0-9DB9C34E54B3}">
      <dsp:nvSpPr>
        <dsp:cNvPr id="0" name=""/>
        <dsp:cNvSpPr/>
      </dsp:nvSpPr>
      <dsp:spPr>
        <a:xfrm>
          <a:off x="947940" y="899472"/>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99C4CD-ED82-4383-AB26-3EDD61645301}">
      <dsp:nvSpPr>
        <dsp:cNvPr id="0" name=""/>
        <dsp:cNvSpPr/>
      </dsp:nvSpPr>
      <dsp:spPr>
        <a:xfrm>
          <a:off x="1096641" y="795623"/>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组件安全</a:t>
          </a:r>
          <a:endParaRPr lang="zh-CN" altLang="en-US" sz="1200" kern="1200" dirty="0"/>
        </a:p>
      </dsp:txBody>
      <dsp:txXfrm>
        <a:off x="1096641" y="795623"/>
        <a:ext cx="1975503" cy="363746"/>
      </dsp:txXfrm>
    </dsp:sp>
    <dsp:sp modelId="{CF77C967-BA3F-4860-BB91-57DC43260AA8}">
      <dsp:nvSpPr>
        <dsp:cNvPr id="0" name=""/>
        <dsp:cNvSpPr/>
      </dsp:nvSpPr>
      <dsp:spPr>
        <a:xfrm>
          <a:off x="947940" y="1263219"/>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1456CB-A7BF-4752-81CB-5B32BF7C00E2}">
      <dsp:nvSpPr>
        <dsp:cNvPr id="0" name=""/>
        <dsp:cNvSpPr/>
      </dsp:nvSpPr>
      <dsp:spPr>
        <a:xfrm>
          <a:off x="1096641" y="1159369"/>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安全防护</a:t>
          </a:r>
          <a:endParaRPr lang="zh-CN" altLang="en-US" sz="1200" kern="1200" dirty="0"/>
        </a:p>
      </dsp:txBody>
      <dsp:txXfrm>
        <a:off x="1096641" y="1159369"/>
        <a:ext cx="1975503" cy="363746"/>
      </dsp:txXfrm>
    </dsp:sp>
    <dsp:sp modelId="{B6CEAA3B-58DD-4D75-90E2-70A73C2E09F1}">
      <dsp:nvSpPr>
        <dsp:cNvPr id="0" name=""/>
        <dsp:cNvSpPr/>
      </dsp:nvSpPr>
      <dsp:spPr>
        <a:xfrm>
          <a:off x="963412" y="1626966"/>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D57BBA-9B23-42AD-9B8A-2D74427A5B9F}">
      <dsp:nvSpPr>
        <dsp:cNvPr id="0" name=""/>
        <dsp:cNvSpPr/>
      </dsp:nvSpPr>
      <dsp:spPr>
        <a:xfrm>
          <a:off x="1112110" y="1523116"/>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防病毒</a:t>
          </a:r>
          <a:endParaRPr lang="zh-CN" altLang="en-US" sz="1200" kern="1200" dirty="0"/>
        </a:p>
      </dsp:txBody>
      <dsp:txXfrm>
        <a:off x="1112110" y="1523116"/>
        <a:ext cx="1975503" cy="363746"/>
      </dsp:txXfrm>
    </dsp:sp>
    <dsp:sp modelId="{46809866-4E4C-4D4E-A14D-017730B8147E}">
      <dsp:nvSpPr>
        <dsp:cNvPr id="0" name=""/>
        <dsp:cNvSpPr/>
      </dsp:nvSpPr>
      <dsp:spPr>
        <a:xfrm>
          <a:off x="2232740" y="448935"/>
          <a:ext cx="2124197" cy="249905"/>
        </a:xfrm>
        <a:prstGeom prst="rect">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27016C-B22D-4BF8-B395-FF711F6D58A7}">
      <dsp:nvSpPr>
        <dsp:cNvPr id="0" name=""/>
        <dsp:cNvSpPr/>
      </dsp:nvSpPr>
      <dsp:spPr>
        <a:xfrm>
          <a:off x="2232740" y="542789"/>
          <a:ext cx="156051" cy="156051"/>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80A934-3642-4A37-8F75-AA6A81F877F9}">
      <dsp:nvSpPr>
        <dsp:cNvPr id="0" name=""/>
        <dsp:cNvSpPr/>
      </dsp:nvSpPr>
      <dsp:spPr>
        <a:xfrm>
          <a:off x="2232740" y="0"/>
          <a:ext cx="2124197" cy="448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zh-CN" altLang="en-US" sz="2500" kern="1200" dirty="0" smtClean="0"/>
            <a:t>安全编码</a:t>
          </a:r>
          <a:endParaRPr lang="zh-CN" altLang="en-US" sz="2500" kern="1200" dirty="0"/>
        </a:p>
      </dsp:txBody>
      <dsp:txXfrm>
        <a:off x="2232740" y="0"/>
        <a:ext cx="2124197" cy="448935"/>
      </dsp:txXfrm>
    </dsp:sp>
    <dsp:sp modelId="{5EEDCEB6-CC89-465F-B667-EBE4D15B43DB}">
      <dsp:nvSpPr>
        <dsp:cNvPr id="0" name=""/>
        <dsp:cNvSpPr/>
      </dsp:nvSpPr>
      <dsp:spPr>
        <a:xfrm>
          <a:off x="2232740" y="906540"/>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E4279-4BAD-48EA-8FE3-3997BC88AADA}">
      <dsp:nvSpPr>
        <dsp:cNvPr id="0" name=""/>
        <dsp:cNvSpPr/>
      </dsp:nvSpPr>
      <dsp:spPr>
        <a:xfrm>
          <a:off x="2381434" y="802690"/>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使用安全框架</a:t>
          </a:r>
          <a:endParaRPr lang="zh-CN" altLang="en-US" sz="1200" kern="1200" dirty="0"/>
        </a:p>
      </dsp:txBody>
      <dsp:txXfrm>
        <a:off x="2381434" y="802690"/>
        <a:ext cx="1975503" cy="363746"/>
      </dsp:txXfrm>
    </dsp:sp>
    <dsp:sp modelId="{E76CB378-2002-4F52-AD38-EF512B61DA65}">
      <dsp:nvSpPr>
        <dsp:cNvPr id="0" name=""/>
        <dsp:cNvSpPr/>
      </dsp:nvSpPr>
      <dsp:spPr>
        <a:xfrm>
          <a:off x="2232740" y="1270287"/>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29F61C-91C9-418A-B4DF-3B742B5B7423}">
      <dsp:nvSpPr>
        <dsp:cNvPr id="0" name=""/>
        <dsp:cNvSpPr/>
      </dsp:nvSpPr>
      <dsp:spPr>
        <a:xfrm>
          <a:off x="2381434" y="1166437"/>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使用安全</a:t>
          </a:r>
          <a:r>
            <a:rPr lang="en-US" altLang="zh-CN" sz="1200" kern="1200" dirty="0" smtClean="0"/>
            <a:t>API</a:t>
          </a:r>
          <a:endParaRPr lang="zh-CN" altLang="en-US" sz="1200" kern="1200" dirty="0"/>
        </a:p>
      </dsp:txBody>
      <dsp:txXfrm>
        <a:off x="2381434" y="1166437"/>
        <a:ext cx="1975503" cy="363746"/>
      </dsp:txXfrm>
    </dsp:sp>
    <dsp:sp modelId="{D4F4FA15-7190-4B98-8B58-FABD38DA49CA}">
      <dsp:nvSpPr>
        <dsp:cNvPr id="0" name=""/>
        <dsp:cNvSpPr/>
      </dsp:nvSpPr>
      <dsp:spPr>
        <a:xfrm>
          <a:off x="2232740" y="1634033"/>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985114-895D-45C4-95AF-82EF072C8B7A}">
      <dsp:nvSpPr>
        <dsp:cNvPr id="0" name=""/>
        <dsp:cNvSpPr/>
      </dsp:nvSpPr>
      <dsp:spPr>
        <a:xfrm>
          <a:off x="2381434" y="1530184"/>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遵循</a:t>
          </a:r>
          <a:r>
            <a:rPr lang="en-US" altLang="zh-CN" sz="1200" kern="1200" dirty="0" smtClean="0"/>
            <a:t>《</a:t>
          </a:r>
          <a:r>
            <a:rPr lang="zh-CN" altLang="en-US" sz="1200" kern="1200" dirty="0" smtClean="0"/>
            <a:t>安全编码规范</a:t>
          </a:r>
          <a:r>
            <a:rPr lang="en-US" altLang="zh-CN" sz="1200" kern="1200" dirty="0" smtClean="0"/>
            <a:t>》</a:t>
          </a:r>
          <a:endParaRPr lang="zh-CN" altLang="en-US" sz="1200" kern="1200" dirty="0"/>
        </a:p>
      </dsp:txBody>
      <dsp:txXfrm>
        <a:off x="2381434" y="1530184"/>
        <a:ext cx="1975503" cy="3637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DB842-C9A8-4E71-AE35-02B74E1ADBA5}">
      <dsp:nvSpPr>
        <dsp:cNvPr id="0" name=""/>
        <dsp:cNvSpPr/>
      </dsp:nvSpPr>
      <dsp:spPr>
        <a:xfrm>
          <a:off x="2333" y="448935"/>
          <a:ext cx="2124197" cy="249905"/>
        </a:xfrm>
        <a:prstGeom prst="rect">
          <a:avLst/>
        </a:prstGeom>
        <a:solidFill>
          <a:srgbClr val="7030A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262C6C-E877-4223-B50F-411C72F8B4A3}">
      <dsp:nvSpPr>
        <dsp:cNvPr id="0" name=""/>
        <dsp:cNvSpPr/>
      </dsp:nvSpPr>
      <dsp:spPr>
        <a:xfrm>
          <a:off x="2333" y="542789"/>
          <a:ext cx="156051" cy="156051"/>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027B6B-2E3E-44E5-9C82-5F50B841C8CA}">
      <dsp:nvSpPr>
        <dsp:cNvPr id="0" name=""/>
        <dsp:cNvSpPr/>
      </dsp:nvSpPr>
      <dsp:spPr>
        <a:xfrm>
          <a:off x="2333" y="0"/>
          <a:ext cx="2124197" cy="448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zh-CN" altLang="en-US" sz="2500" kern="1200" dirty="0" smtClean="0"/>
            <a:t>安全测试</a:t>
          </a:r>
          <a:endParaRPr lang="zh-CN" altLang="en-US" sz="2500" kern="1200" dirty="0"/>
        </a:p>
      </dsp:txBody>
      <dsp:txXfrm>
        <a:off x="2333" y="0"/>
        <a:ext cx="2124197" cy="448935"/>
      </dsp:txXfrm>
    </dsp:sp>
    <dsp:sp modelId="{B2840C1E-1BBA-4B19-BE2E-425BB9040EAA}">
      <dsp:nvSpPr>
        <dsp:cNvPr id="0" name=""/>
        <dsp:cNvSpPr/>
      </dsp:nvSpPr>
      <dsp:spPr>
        <a:xfrm>
          <a:off x="2333" y="906540"/>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84D11C-2EF7-457B-8622-1ECC488316CA}">
      <dsp:nvSpPr>
        <dsp:cNvPr id="0" name=""/>
        <dsp:cNvSpPr/>
      </dsp:nvSpPr>
      <dsp:spPr>
        <a:xfrm>
          <a:off x="151027" y="802690"/>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白盒测试</a:t>
          </a:r>
          <a:endParaRPr lang="zh-CN" altLang="en-US" sz="1200" kern="1200" dirty="0"/>
        </a:p>
      </dsp:txBody>
      <dsp:txXfrm>
        <a:off x="151027" y="802690"/>
        <a:ext cx="1975503" cy="363746"/>
      </dsp:txXfrm>
    </dsp:sp>
    <dsp:sp modelId="{CA29A809-07D5-45C7-9F6C-52D15F06E38D}">
      <dsp:nvSpPr>
        <dsp:cNvPr id="0" name=""/>
        <dsp:cNvSpPr/>
      </dsp:nvSpPr>
      <dsp:spPr>
        <a:xfrm>
          <a:off x="2333" y="1270287"/>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B01229-45AF-4097-B1DB-2A50DD7FBAD2}">
      <dsp:nvSpPr>
        <dsp:cNvPr id="0" name=""/>
        <dsp:cNvSpPr/>
      </dsp:nvSpPr>
      <dsp:spPr>
        <a:xfrm>
          <a:off x="151027" y="1166437"/>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黑盒测试</a:t>
          </a:r>
          <a:endParaRPr lang="zh-CN" altLang="en-US" sz="1200" kern="1200" dirty="0"/>
        </a:p>
      </dsp:txBody>
      <dsp:txXfrm>
        <a:off x="151027" y="1166437"/>
        <a:ext cx="1975503" cy="363746"/>
      </dsp:txXfrm>
    </dsp:sp>
    <dsp:sp modelId="{09AC2DA0-2868-4AAB-9228-8D6A68A5C4DC}">
      <dsp:nvSpPr>
        <dsp:cNvPr id="0" name=""/>
        <dsp:cNvSpPr/>
      </dsp:nvSpPr>
      <dsp:spPr>
        <a:xfrm>
          <a:off x="2333" y="1634033"/>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5764F3-0903-47DA-A8CA-A7E6DEECEE3F}">
      <dsp:nvSpPr>
        <dsp:cNvPr id="0" name=""/>
        <dsp:cNvSpPr/>
      </dsp:nvSpPr>
      <dsp:spPr>
        <a:xfrm>
          <a:off x="151027" y="1530184"/>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渗透测试</a:t>
          </a:r>
          <a:endParaRPr lang="zh-CN" altLang="en-US" sz="1200" kern="1200" dirty="0"/>
        </a:p>
      </dsp:txBody>
      <dsp:txXfrm>
        <a:off x="151027" y="1530184"/>
        <a:ext cx="1975503" cy="363746"/>
      </dsp:txXfrm>
    </dsp:sp>
    <dsp:sp modelId="{46809866-4E4C-4D4E-A14D-017730B8147E}">
      <dsp:nvSpPr>
        <dsp:cNvPr id="0" name=""/>
        <dsp:cNvSpPr/>
      </dsp:nvSpPr>
      <dsp:spPr>
        <a:xfrm>
          <a:off x="2232740" y="448935"/>
          <a:ext cx="2124197" cy="249905"/>
        </a:xfrm>
        <a:prstGeom prst="rect">
          <a:avLst/>
        </a:prstGeom>
        <a:solidFill>
          <a:srgbClr val="00B05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27016C-B22D-4BF8-B395-FF711F6D58A7}">
      <dsp:nvSpPr>
        <dsp:cNvPr id="0" name=""/>
        <dsp:cNvSpPr/>
      </dsp:nvSpPr>
      <dsp:spPr>
        <a:xfrm>
          <a:off x="2232740" y="542789"/>
          <a:ext cx="156051" cy="156051"/>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80A934-3642-4A37-8F75-AA6A81F877F9}">
      <dsp:nvSpPr>
        <dsp:cNvPr id="0" name=""/>
        <dsp:cNvSpPr/>
      </dsp:nvSpPr>
      <dsp:spPr>
        <a:xfrm>
          <a:off x="2232740" y="0"/>
          <a:ext cx="2124197" cy="448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zh-CN" altLang="en-US" sz="2500" kern="1200" dirty="0" smtClean="0"/>
            <a:t>安全运维</a:t>
          </a:r>
          <a:endParaRPr lang="zh-CN" altLang="en-US" sz="2500" kern="1200" dirty="0"/>
        </a:p>
      </dsp:txBody>
      <dsp:txXfrm>
        <a:off x="2232740" y="0"/>
        <a:ext cx="2124197" cy="448935"/>
      </dsp:txXfrm>
    </dsp:sp>
    <dsp:sp modelId="{5EEDCEB6-CC89-465F-B667-EBE4D15B43DB}">
      <dsp:nvSpPr>
        <dsp:cNvPr id="0" name=""/>
        <dsp:cNvSpPr/>
      </dsp:nvSpPr>
      <dsp:spPr>
        <a:xfrm>
          <a:off x="2232740" y="906540"/>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E4279-4BAD-48EA-8FE3-3997BC88AADA}">
      <dsp:nvSpPr>
        <dsp:cNvPr id="0" name=""/>
        <dsp:cNvSpPr/>
      </dsp:nvSpPr>
      <dsp:spPr>
        <a:xfrm>
          <a:off x="2381434" y="802690"/>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zh-CN" altLang="en-US" sz="1200" kern="1200" dirty="0" smtClean="0"/>
            <a:t>安全巡检</a:t>
          </a:r>
          <a:endParaRPr lang="zh-CN" altLang="en-US" sz="1200" kern="1200" dirty="0"/>
        </a:p>
      </dsp:txBody>
      <dsp:txXfrm>
        <a:off x="2381434" y="802690"/>
        <a:ext cx="1975503" cy="363746"/>
      </dsp:txXfrm>
    </dsp:sp>
    <dsp:sp modelId="{E76CB378-2002-4F52-AD38-EF512B61DA65}">
      <dsp:nvSpPr>
        <dsp:cNvPr id="0" name=""/>
        <dsp:cNvSpPr/>
      </dsp:nvSpPr>
      <dsp:spPr>
        <a:xfrm>
          <a:off x="2232740" y="1270287"/>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29F61C-91C9-418A-B4DF-3B742B5B7423}">
      <dsp:nvSpPr>
        <dsp:cNvPr id="0" name=""/>
        <dsp:cNvSpPr/>
      </dsp:nvSpPr>
      <dsp:spPr>
        <a:xfrm>
          <a:off x="2381434" y="1166437"/>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altLang="zh-CN" sz="1200" kern="1200" dirty="0" smtClean="0"/>
            <a:t>《</a:t>
          </a:r>
          <a:r>
            <a:rPr lang="zh-CN" altLang="en-US" sz="1200" kern="1200" dirty="0" smtClean="0"/>
            <a:t>安全配置检测表</a:t>
          </a:r>
          <a:r>
            <a:rPr lang="en-US" altLang="zh-CN" sz="1200" kern="1200" dirty="0" smtClean="0"/>
            <a:t>》</a:t>
          </a:r>
          <a:endParaRPr lang="zh-CN" altLang="en-US" sz="1200" kern="1200" dirty="0"/>
        </a:p>
      </dsp:txBody>
      <dsp:txXfrm>
        <a:off x="2381434" y="1166437"/>
        <a:ext cx="1975503" cy="363746"/>
      </dsp:txXfrm>
    </dsp:sp>
    <dsp:sp modelId="{D4F4FA15-7190-4B98-8B58-FABD38DA49CA}">
      <dsp:nvSpPr>
        <dsp:cNvPr id="0" name=""/>
        <dsp:cNvSpPr/>
      </dsp:nvSpPr>
      <dsp:spPr>
        <a:xfrm>
          <a:off x="2232740" y="1634033"/>
          <a:ext cx="156047" cy="156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985114-895D-45C4-95AF-82EF072C8B7A}">
      <dsp:nvSpPr>
        <dsp:cNvPr id="0" name=""/>
        <dsp:cNvSpPr/>
      </dsp:nvSpPr>
      <dsp:spPr>
        <a:xfrm>
          <a:off x="2381434" y="1530184"/>
          <a:ext cx="1975503" cy="36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l" defTabSz="533400">
            <a:lnSpc>
              <a:spcPct val="90000"/>
            </a:lnSpc>
            <a:spcBef>
              <a:spcPct val="0"/>
            </a:spcBef>
            <a:spcAft>
              <a:spcPct val="35000"/>
            </a:spcAft>
          </a:pPr>
          <a:r>
            <a:rPr lang="en-US" altLang="zh-CN" sz="1200" kern="1200" dirty="0" smtClean="0"/>
            <a:t>《</a:t>
          </a:r>
          <a:r>
            <a:rPr lang="zh-CN" altLang="en-US" sz="1200" kern="1200" dirty="0" smtClean="0"/>
            <a:t>安全上线指标</a:t>
          </a:r>
          <a:r>
            <a:rPr lang="en-US" altLang="zh-CN" sz="1200" kern="1200" dirty="0" smtClean="0"/>
            <a:t>》</a:t>
          </a:r>
          <a:endParaRPr lang="zh-CN" altLang="en-US" sz="1200" kern="1200" dirty="0"/>
        </a:p>
      </dsp:txBody>
      <dsp:txXfrm>
        <a:off x="2381434" y="1530184"/>
        <a:ext cx="1975503" cy="3637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3B8C0B-935A-4116-B6DB-49E887D0D895}" type="datetimeFigureOut">
              <a:rPr lang="zh-CN" altLang="en-US" smtClean="0"/>
              <a:pPr/>
              <a:t>2014/9/16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EF6AFF-548E-408F-B37B-02D1EE566E22}" type="slidenum">
              <a:rPr lang="zh-CN" altLang="en-US" smtClean="0"/>
              <a:pPr/>
              <a:t>‹#›</a:t>
            </a:fld>
            <a:endParaRPr lang="zh-CN" altLang="en-US"/>
          </a:p>
        </p:txBody>
      </p:sp>
    </p:spTree>
    <p:extLst>
      <p:ext uri="{BB962C8B-B14F-4D97-AF65-F5344CB8AC3E}">
        <p14:creationId xmlns:p14="http://schemas.microsoft.com/office/powerpoint/2010/main" val="91213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192.168.85.23/mcadmin_tymh_OnlyDIY/Manage/LogManage/UserSubscribeLog.aspx?caller=18756967203&amp;ringpackageno=8888800120080303001&amp;start=&amp;end=2012-10-30"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192.168.85.23/mcadmin_tymh_OnlyDIY/Manage/LogManage/UserSubscribeLog.aspx?caller=13805510342&amp;ringpackageno=8888800120080303001&amp;start=&amp;end=2012-10-3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2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方正大黑简体" pitchFamily="2" charset="-122"/>
                <a:ea typeface="方正大黑简体" pitchFamily="2" charset="-122"/>
              </a:defRPr>
            </a:lvl1pPr>
            <a:lvl2pPr marL="742950" indent="-285750" eaLnBrk="0" hangingPunct="0">
              <a:defRPr sz="1400">
                <a:solidFill>
                  <a:schemeClr val="tx1"/>
                </a:solidFill>
                <a:latin typeface="方正大黑简体" pitchFamily="2" charset="-122"/>
                <a:ea typeface="方正大黑简体" pitchFamily="2" charset="-122"/>
              </a:defRPr>
            </a:lvl2pPr>
            <a:lvl3pPr marL="1143000" indent="-228600" eaLnBrk="0" hangingPunct="0">
              <a:defRPr sz="1400">
                <a:solidFill>
                  <a:schemeClr val="tx1"/>
                </a:solidFill>
                <a:latin typeface="方正大黑简体" pitchFamily="2" charset="-122"/>
                <a:ea typeface="方正大黑简体" pitchFamily="2" charset="-122"/>
              </a:defRPr>
            </a:lvl3pPr>
            <a:lvl4pPr marL="1600200" indent="-228600" eaLnBrk="0" hangingPunct="0">
              <a:defRPr sz="1400">
                <a:solidFill>
                  <a:schemeClr val="tx1"/>
                </a:solidFill>
                <a:latin typeface="方正大黑简体" pitchFamily="2" charset="-122"/>
                <a:ea typeface="方正大黑简体" pitchFamily="2" charset="-122"/>
              </a:defRPr>
            </a:lvl4pPr>
            <a:lvl5pPr marL="2057400" indent="-228600" eaLnBrk="0" hangingPunct="0">
              <a:defRPr sz="1400">
                <a:solidFill>
                  <a:schemeClr val="tx1"/>
                </a:solidFill>
                <a:latin typeface="方正大黑简体" pitchFamily="2" charset="-122"/>
                <a:ea typeface="方正大黑简体" pitchFamily="2" charset="-122"/>
              </a:defRPr>
            </a:lvl5pPr>
            <a:lvl6pPr marL="2514600" indent="-228600" eaLnBrk="0" fontAlgn="base" hangingPunct="0">
              <a:spcBef>
                <a:spcPct val="0"/>
              </a:spcBef>
              <a:spcAft>
                <a:spcPct val="0"/>
              </a:spcAft>
              <a:defRPr sz="1400">
                <a:solidFill>
                  <a:schemeClr val="tx1"/>
                </a:solidFill>
                <a:latin typeface="方正大黑简体" pitchFamily="2" charset="-122"/>
                <a:ea typeface="方正大黑简体" pitchFamily="2" charset="-122"/>
              </a:defRPr>
            </a:lvl6pPr>
            <a:lvl7pPr marL="2971800" indent="-228600" eaLnBrk="0" fontAlgn="base" hangingPunct="0">
              <a:spcBef>
                <a:spcPct val="0"/>
              </a:spcBef>
              <a:spcAft>
                <a:spcPct val="0"/>
              </a:spcAft>
              <a:defRPr sz="1400">
                <a:solidFill>
                  <a:schemeClr val="tx1"/>
                </a:solidFill>
                <a:latin typeface="方正大黑简体" pitchFamily="2" charset="-122"/>
                <a:ea typeface="方正大黑简体" pitchFamily="2" charset="-122"/>
              </a:defRPr>
            </a:lvl7pPr>
            <a:lvl8pPr marL="3429000" indent="-228600" eaLnBrk="0" fontAlgn="base" hangingPunct="0">
              <a:spcBef>
                <a:spcPct val="0"/>
              </a:spcBef>
              <a:spcAft>
                <a:spcPct val="0"/>
              </a:spcAft>
              <a:defRPr sz="1400">
                <a:solidFill>
                  <a:schemeClr val="tx1"/>
                </a:solidFill>
                <a:latin typeface="方正大黑简体" pitchFamily="2" charset="-122"/>
                <a:ea typeface="方正大黑简体" pitchFamily="2" charset="-122"/>
              </a:defRPr>
            </a:lvl8pPr>
            <a:lvl9pPr marL="3886200" indent="-228600" eaLnBrk="0" fontAlgn="base" hangingPunct="0">
              <a:spcBef>
                <a:spcPct val="0"/>
              </a:spcBef>
              <a:spcAft>
                <a:spcPct val="0"/>
              </a:spcAft>
              <a:defRPr sz="1400">
                <a:solidFill>
                  <a:schemeClr val="tx1"/>
                </a:solidFill>
                <a:latin typeface="方正大黑简体" pitchFamily="2" charset="-122"/>
                <a:ea typeface="方正大黑简体" pitchFamily="2" charset="-122"/>
              </a:defRPr>
            </a:lvl9pPr>
          </a:lstStyle>
          <a:p>
            <a:pPr eaLnBrk="1" hangingPunct="1"/>
            <a:fld id="{3D0EB7DA-E1E1-4051-913F-DB84909F16AB}" type="slidenum">
              <a:rPr lang="en-US" altLang="zh-CN" sz="1200" smtClean="0">
                <a:latin typeface="Times New Roman" pitchFamily="18" charset="0"/>
              </a:rPr>
              <a:pPr eaLnBrk="1" hangingPunct="1"/>
              <a:t>1</a:t>
            </a:fld>
            <a:endParaRPr lang="en-US" altLang="zh-CN" sz="1200" smtClean="0">
              <a:latin typeface="Times New Roman" pitchFamily="18" charset="0"/>
            </a:endParaRPr>
          </a:p>
        </p:txBody>
      </p:sp>
    </p:spTree>
    <p:extLst>
      <p:ext uri="{BB962C8B-B14F-4D97-AF65-F5344CB8AC3E}">
        <p14:creationId xmlns:p14="http://schemas.microsoft.com/office/powerpoint/2010/main" val="559622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lvl="1" indent="-285750">
              <a:buFont typeface="Impact" pitchFamily="34" charset="0"/>
              <a:buChar char="–"/>
            </a:pPr>
            <a:r>
              <a:rPr lang="zh-CN" altLang="en-US" sz="1600" dirty="0" smtClean="0">
                <a:solidFill>
                  <a:srgbClr val="FF0000"/>
                </a:solidFill>
                <a:latin typeface="微软雅黑" pitchFamily="34" charset="-122"/>
                <a:ea typeface="微软雅黑" pitchFamily="34" charset="-122"/>
              </a:rPr>
              <a:t>整个数据库</a:t>
            </a:r>
            <a:r>
              <a:rPr lang="zh-CN" altLang="en-US" sz="1600" dirty="0" smtClean="0">
                <a:latin typeface="微软雅黑" pitchFamily="34" charset="-122"/>
                <a:ea typeface="微软雅黑" pitchFamily="34" charset="-122"/>
              </a:rPr>
              <a:t>的信息都能被读取或篡改</a:t>
            </a:r>
            <a:endParaRPr lang="en-US" altLang="zh-CN" sz="1600" dirty="0" smtClean="0">
              <a:latin typeface="微软雅黑" pitchFamily="34" charset="-122"/>
              <a:ea typeface="微软雅黑" pitchFamily="34" charset="-122"/>
            </a:endParaRPr>
          </a:p>
          <a:p>
            <a:pPr marL="742950" lvl="1" indent="-285750">
              <a:buFont typeface="Impact" pitchFamily="34" charset="0"/>
              <a:buChar char="–"/>
            </a:pPr>
            <a:r>
              <a:rPr lang="zh-CN" altLang="en-US" sz="1600" dirty="0" smtClean="0">
                <a:latin typeface="微软雅黑" pitchFamily="34" charset="-122"/>
                <a:ea typeface="微软雅黑" pitchFamily="34" charset="-122"/>
              </a:rPr>
              <a:t>可能获得包括</a:t>
            </a:r>
            <a:r>
              <a:rPr lang="zh-CN" altLang="en-US" sz="1600" dirty="0" smtClean="0">
                <a:solidFill>
                  <a:srgbClr val="FF0000"/>
                </a:solidFill>
                <a:latin typeface="微软雅黑" pitchFamily="34" charset="-122"/>
                <a:ea typeface="微软雅黑" pitchFamily="34" charset="-122"/>
              </a:rPr>
              <a:t>管理员</a:t>
            </a:r>
            <a:r>
              <a:rPr lang="zh-CN" altLang="en-US" sz="1600" dirty="0" smtClean="0">
                <a:latin typeface="微软雅黑" pitchFamily="34" charset="-122"/>
                <a:ea typeface="微软雅黑" pitchFamily="34" charset="-122"/>
              </a:rPr>
              <a:t>在内的高级权限</a:t>
            </a:r>
            <a:endParaRPr lang="en-US" altLang="zh-CN" sz="1600" dirty="0" smtClean="0">
              <a:latin typeface="微软雅黑" pitchFamily="34" charset="-122"/>
              <a:ea typeface="微软雅黑" pitchFamily="34" charset="-122"/>
            </a:endParaRPr>
          </a:p>
          <a:p>
            <a:pPr marL="742950" lvl="1" indent="-285750">
              <a:buFont typeface="Impact" pitchFamily="34" charset="0"/>
              <a:buChar char="–"/>
            </a:pPr>
            <a:r>
              <a:rPr lang="zh-CN" altLang="en-US" sz="1600" dirty="0" smtClean="0">
                <a:latin typeface="微软雅黑" pitchFamily="34" charset="-122"/>
                <a:ea typeface="微软雅黑" pitchFamily="34" charset="-122"/>
              </a:rPr>
              <a:t>数据库所在服务器被攻击变为傀儡主机，甚至</a:t>
            </a:r>
            <a:r>
              <a:rPr lang="zh-CN" altLang="en-US" sz="1600" dirty="0" smtClean="0">
                <a:solidFill>
                  <a:srgbClr val="FF0000"/>
                </a:solidFill>
                <a:latin typeface="微软雅黑" pitchFamily="34" charset="-122"/>
                <a:ea typeface="微软雅黑" pitchFamily="34" charset="-122"/>
              </a:rPr>
              <a:t>企业网</a:t>
            </a:r>
            <a:r>
              <a:rPr lang="zh-CN" altLang="en-US" sz="1600" dirty="0" smtClean="0">
                <a:latin typeface="微软雅黑" pitchFamily="34" charset="-122"/>
                <a:ea typeface="微软雅黑" pitchFamily="34" charset="-122"/>
              </a:rPr>
              <a:t>被入侵</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43</a:t>
            </a:fld>
            <a:endParaRPr lang="zh-CN" altLang="en-US"/>
          </a:p>
        </p:txBody>
      </p:sp>
    </p:spTree>
    <p:extLst>
      <p:ext uri="{BB962C8B-B14F-4D97-AF65-F5344CB8AC3E}">
        <p14:creationId xmlns:p14="http://schemas.microsoft.com/office/powerpoint/2010/main" val="2830497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lvl="1" indent="-285750">
              <a:buFont typeface="Impact" pitchFamily="34" charset="0"/>
              <a:buChar char="–"/>
            </a:pPr>
            <a:r>
              <a:rPr lang="zh-CN" altLang="en-US" sz="1600" dirty="0" smtClean="0">
                <a:latin typeface="微软雅黑" pitchFamily="34" charset="-122"/>
                <a:ea typeface="微软雅黑" pitchFamily="34" charset="-122"/>
              </a:rPr>
              <a:t>所有的查询语句都使用数据库提供的</a:t>
            </a:r>
            <a:r>
              <a:rPr lang="zh-CN" altLang="en-US" sz="1600" dirty="0" smtClean="0">
                <a:solidFill>
                  <a:srgbClr val="FF0000"/>
                </a:solidFill>
                <a:latin typeface="微软雅黑" pitchFamily="34" charset="-122"/>
                <a:ea typeface="微软雅黑" pitchFamily="34" charset="-122"/>
              </a:rPr>
              <a:t>参数化查询接口</a:t>
            </a:r>
            <a:r>
              <a:rPr lang="zh-CN" altLang="en-US" sz="1600" dirty="0" smtClean="0">
                <a:latin typeface="微软雅黑" pitchFamily="34" charset="-122"/>
                <a:ea typeface="微软雅黑" pitchFamily="34" charset="-122"/>
              </a:rPr>
              <a:t>，参数化的语句使用参数而不是将用户输入变量嵌入到</a:t>
            </a:r>
            <a:r>
              <a:rPr lang="en-US" altLang="zh-CN" sz="1600" dirty="0" smtClean="0">
                <a:latin typeface="微软雅黑" pitchFamily="34" charset="-122"/>
                <a:ea typeface="微软雅黑" pitchFamily="34" charset="-122"/>
              </a:rPr>
              <a:t>SQL</a:t>
            </a:r>
            <a:r>
              <a:rPr lang="zh-CN" altLang="en-US" sz="1600" dirty="0" smtClean="0">
                <a:latin typeface="微软雅黑" pitchFamily="34" charset="-122"/>
                <a:ea typeface="微软雅黑" pitchFamily="34" charset="-122"/>
              </a:rPr>
              <a:t>语句中。当前几乎所有的数据库系统都提供了参数化</a:t>
            </a:r>
            <a:r>
              <a:rPr lang="en-US" altLang="zh-CN" sz="1600" dirty="0" smtClean="0">
                <a:latin typeface="微软雅黑" pitchFamily="34" charset="-122"/>
                <a:ea typeface="微软雅黑" pitchFamily="34" charset="-122"/>
              </a:rPr>
              <a:t>SQL</a:t>
            </a:r>
            <a:r>
              <a:rPr lang="zh-CN" altLang="en-US" sz="1600" dirty="0" smtClean="0">
                <a:latin typeface="微软雅黑" pitchFamily="34" charset="-122"/>
                <a:ea typeface="微软雅黑" pitchFamily="34" charset="-122"/>
              </a:rPr>
              <a:t>语句执行接口，使用此接口可以非常有效的防止</a:t>
            </a:r>
            <a:r>
              <a:rPr lang="en-US" altLang="zh-CN" sz="1600" dirty="0" smtClean="0">
                <a:latin typeface="微软雅黑" pitchFamily="34" charset="-122"/>
                <a:ea typeface="微软雅黑" pitchFamily="34" charset="-122"/>
              </a:rPr>
              <a:t>SQL</a:t>
            </a:r>
            <a:r>
              <a:rPr lang="zh-CN" altLang="en-US" sz="1600" dirty="0" smtClean="0">
                <a:latin typeface="微软雅黑" pitchFamily="34" charset="-122"/>
                <a:ea typeface="微软雅黑" pitchFamily="34" charset="-122"/>
              </a:rPr>
              <a:t>注入攻击。</a:t>
            </a:r>
            <a:endParaRPr lang="en-US" altLang="zh-CN" sz="1600" dirty="0" smtClean="0">
              <a:latin typeface="微软雅黑" pitchFamily="34" charset="-122"/>
              <a:ea typeface="微软雅黑" pitchFamily="34" charset="-122"/>
            </a:endParaRPr>
          </a:p>
          <a:p>
            <a:pPr marL="742950" lvl="1" indent="-285750">
              <a:buFont typeface="Impact" pitchFamily="34" charset="0"/>
              <a:buChar char="–"/>
            </a:pPr>
            <a:r>
              <a:rPr lang="zh-CN" altLang="en-US" sz="1600" dirty="0" smtClean="0">
                <a:latin typeface="微软雅黑" pitchFamily="34" charset="-122"/>
                <a:ea typeface="微软雅黑" pitchFamily="34" charset="-122"/>
              </a:rPr>
              <a:t>对进入数据库的</a:t>
            </a:r>
            <a:r>
              <a:rPr lang="zh-CN" altLang="en-US" sz="1600" dirty="0" smtClean="0">
                <a:solidFill>
                  <a:srgbClr val="FF0000"/>
                </a:solidFill>
                <a:latin typeface="微软雅黑" pitchFamily="34" charset="-122"/>
                <a:ea typeface="微软雅黑" pitchFamily="34" charset="-122"/>
              </a:rPr>
              <a:t>特殊字符</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‘“\&lt;&gt;&amp;*;</a:t>
            </a:r>
            <a:r>
              <a:rPr lang="zh-CN" altLang="en-US" sz="1600" dirty="0" smtClean="0">
                <a:latin typeface="微软雅黑" pitchFamily="34" charset="-122"/>
                <a:ea typeface="微软雅黑" pitchFamily="34" charset="-122"/>
              </a:rPr>
              <a:t>等）进行转义过滤，通过反斜杠转义这些字符</a:t>
            </a:r>
            <a:endParaRPr lang="en-US" altLang="zh-CN" sz="1600" dirty="0" smtClean="0">
              <a:latin typeface="微软雅黑" pitchFamily="34" charset="-122"/>
              <a:ea typeface="微软雅黑" pitchFamily="34" charset="-122"/>
            </a:endParaRPr>
          </a:p>
          <a:p>
            <a:pPr marL="742950" lvl="1" indent="-285750">
              <a:buFont typeface="Impact" pitchFamily="34" charset="0"/>
              <a:buChar char="–"/>
            </a:pPr>
            <a:r>
              <a:rPr lang="zh-CN" altLang="en-US" sz="1600" dirty="0" smtClean="0">
                <a:latin typeface="微软雅黑" pitchFamily="34" charset="-122"/>
                <a:ea typeface="微软雅黑" pitchFamily="34" charset="-122"/>
              </a:rPr>
              <a:t>确认每种</a:t>
            </a:r>
            <a:r>
              <a:rPr lang="zh-CN" altLang="en-US" sz="1600" dirty="0" smtClean="0">
                <a:solidFill>
                  <a:srgbClr val="FF0000"/>
                </a:solidFill>
                <a:latin typeface="微软雅黑" pitchFamily="34" charset="-122"/>
                <a:ea typeface="微软雅黑" pitchFamily="34" charset="-122"/>
              </a:rPr>
              <a:t>数据的类型</a:t>
            </a:r>
            <a:r>
              <a:rPr lang="zh-CN" altLang="en-US" sz="1600" dirty="0" smtClean="0">
                <a:latin typeface="微软雅黑" pitchFamily="34" charset="-122"/>
                <a:ea typeface="微软雅黑" pitchFamily="34" charset="-122"/>
              </a:rPr>
              <a:t>，比如数字型的数据就必须是数字，数据库中的存储字段必须对应为</a:t>
            </a:r>
            <a:r>
              <a:rPr lang="en-US" altLang="zh-CN" sz="1600" dirty="0" err="1" smtClean="0">
                <a:latin typeface="微软雅黑" pitchFamily="34" charset="-122"/>
                <a:ea typeface="微软雅黑" pitchFamily="34" charset="-122"/>
              </a:rPr>
              <a:t>int</a:t>
            </a:r>
            <a:r>
              <a:rPr lang="zh-CN" altLang="en-US" sz="1600" dirty="0" smtClean="0">
                <a:latin typeface="微软雅黑" pitchFamily="34" charset="-122"/>
                <a:ea typeface="微软雅黑" pitchFamily="34" charset="-122"/>
              </a:rPr>
              <a:t>型。</a:t>
            </a:r>
            <a:endParaRPr lang="en-US" altLang="zh-CN" sz="1600" dirty="0" smtClean="0">
              <a:latin typeface="微软雅黑" pitchFamily="34" charset="-122"/>
              <a:ea typeface="微软雅黑" pitchFamily="34" charset="-122"/>
            </a:endParaRPr>
          </a:p>
          <a:p>
            <a:pPr marL="742950" lvl="1" indent="-285750">
              <a:buFont typeface="Impact" pitchFamily="34" charset="0"/>
              <a:buChar char="–"/>
            </a:pPr>
            <a:r>
              <a:rPr lang="zh-CN" altLang="en-US" sz="1600" dirty="0" smtClean="0">
                <a:solidFill>
                  <a:srgbClr val="FF0000"/>
                </a:solidFill>
                <a:latin typeface="微软雅黑" pitchFamily="34" charset="-122"/>
                <a:ea typeface="微软雅黑" pitchFamily="34" charset="-122"/>
              </a:rPr>
              <a:t>数据长度</a:t>
            </a:r>
            <a:r>
              <a:rPr lang="zh-CN" altLang="en-US" sz="1600" dirty="0" smtClean="0">
                <a:latin typeface="微软雅黑" pitchFamily="34" charset="-122"/>
                <a:ea typeface="微软雅黑" pitchFamily="34" charset="-122"/>
              </a:rPr>
              <a:t>应该严格规定，能在一定程度上防止比较长的</a:t>
            </a:r>
            <a:r>
              <a:rPr lang="en-US" altLang="zh-CN" sz="1600" dirty="0" smtClean="0">
                <a:latin typeface="微软雅黑" pitchFamily="34" charset="-122"/>
                <a:ea typeface="微软雅黑" pitchFamily="34" charset="-122"/>
              </a:rPr>
              <a:t>SQL</a:t>
            </a:r>
            <a:r>
              <a:rPr lang="zh-CN" altLang="en-US" sz="1600" dirty="0" smtClean="0">
                <a:latin typeface="微软雅黑" pitchFamily="34" charset="-122"/>
                <a:ea typeface="微软雅黑" pitchFamily="34" charset="-122"/>
              </a:rPr>
              <a:t>注入语句无法正确执行。</a:t>
            </a:r>
            <a:endParaRPr lang="en-US" altLang="zh-CN" sz="1600" dirty="0" smtClean="0">
              <a:latin typeface="微软雅黑" pitchFamily="34" charset="-122"/>
              <a:ea typeface="微软雅黑" pitchFamily="34" charset="-122"/>
            </a:endParaRPr>
          </a:p>
          <a:p>
            <a:pPr marL="742950" lvl="1" indent="-285750">
              <a:buFont typeface="Impact" pitchFamily="34" charset="0"/>
              <a:buChar char="–"/>
            </a:pPr>
            <a:r>
              <a:rPr lang="zh-CN" altLang="en-US" sz="1600" dirty="0" smtClean="0">
                <a:latin typeface="微软雅黑" pitchFamily="34" charset="-122"/>
                <a:ea typeface="微软雅黑" pitchFamily="34" charset="-122"/>
              </a:rPr>
              <a:t>网站每个数据层的</a:t>
            </a:r>
            <a:r>
              <a:rPr lang="zh-CN" altLang="en-US" sz="1600" dirty="0" smtClean="0">
                <a:solidFill>
                  <a:srgbClr val="FF0000"/>
                </a:solidFill>
                <a:latin typeface="微软雅黑" pitchFamily="34" charset="-122"/>
                <a:ea typeface="微软雅黑" pitchFamily="34" charset="-122"/>
              </a:rPr>
              <a:t>编码统一</a:t>
            </a:r>
            <a:r>
              <a:rPr lang="zh-CN" altLang="en-US" sz="1600" dirty="0" smtClean="0">
                <a:latin typeface="微软雅黑" pitchFamily="34" charset="-122"/>
                <a:ea typeface="微软雅黑" pitchFamily="34" charset="-122"/>
              </a:rPr>
              <a:t>，建议全部使用</a:t>
            </a:r>
            <a:r>
              <a:rPr lang="en-US" altLang="zh-CN" sz="1600" dirty="0" smtClean="0">
                <a:latin typeface="微软雅黑" pitchFamily="34" charset="-122"/>
                <a:ea typeface="微软雅黑" pitchFamily="34" charset="-122"/>
              </a:rPr>
              <a:t>UTF-8</a:t>
            </a:r>
            <a:r>
              <a:rPr lang="zh-CN" altLang="en-US" sz="1600" dirty="0" smtClean="0">
                <a:latin typeface="微软雅黑" pitchFamily="34" charset="-122"/>
                <a:ea typeface="微软雅黑" pitchFamily="34" charset="-122"/>
              </a:rPr>
              <a:t>编码，上下层编码不一致有可能导致一些过滤模型被绕过。</a:t>
            </a:r>
            <a:endParaRPr lang="en-US" altLang="zh-CN" sz="1600" dirty="0" smtClean="0">
              <a:latin typeface="微软雅黑" pitchFamily="34" charset="-122"/>
              <a:ea typeface="微软雅黑" pitchFamily="34" charset="-122"/>
            </a:endParaRPr>
          </a:p>
          <a:p>
            <a:pPr marL="742950" lvl="1" indent="-285750">
              <a:buFont typeface="Impact" pitchFamily="34" charset="0"/>
              <a:buChar char="–"/>
            </a:pPr>
            <a:r>
              <a:rPr lang="zh-CN" altLang="en-US" sz="1600" dirty="0" smtClean="0">
                <a:latin typeface="微软雅黑" pitchFamily="34" charset="-122"/>
                <a:ea typeface="微软雅黑" pitchFamily="34" charset="-122"/>
              </a:rPr>
              <a:t>严格限制网站用户的</a:t>
            </a:r>
            <a:r>
              <a:rPr lang="zh-CN" altLang="en-US" sz="1600" dirty="0" smtClean="0">
                <a:solidFill>
                  <a:srgbClr val="FF0000"/>
                </a:solidFill>
                <a:latin typeface="微软雅黑" pitchFamily="34" charset="-122"/>
                <a:ea typeface="微软雅黑" pitchFamily="34" charset="-122"/>
              </a:rPr>
              <a:t>数据库的操作权限</a:t>
            </a:r>
            <a:r>
              <a:rPr lang="zh-CN" altLang="en-US" sz="1600" dirty="0" smtClean="0">
                <a:latin typeface="微软雅黑" pitchFamily="34" charset="-122"/>
                <a:ea typeface="微软雅黑" pitchFamily="34" charset="-122"/>
              </a:rPr>
              <a:t>，给此用户提供仅仅能够满足其工作的权限，从而最大限度的减少注入攻击对数据库的危害。</a:t>
            </a:r>
            <a:endParaRPr lang="en-US" altLang="zh-CN" sz="1600" dirty="0" smtClean="0">
              <a:latin typeface="微软雅黑" pitchFamily="34" charset="-122"/>
              <a:ea typeface="微软雅黑" pitchFamily="34" charset="-122"/>
            </a:endParaRPr>
          </a:p>
          <a:p>
            <a:pPr marL="742950" lvl="1" indent="-285750">
              <a:buFont typeface="Impact" pitchFamily="34" charset="0"/>
              <a:buChar char="–"/>
            </a:pPr>
            <a:r>
              <a:rPr lang="zh-CN" altLang="en-US" sz="1600" dirty="0" smtClean="0">
                <a:latin typeface="微软雅黑" pitchFamily="34" charset="-122"/>
                <a:ea typeface="微软雅黑" pitchFamily="34" charset="-122"/>
              </a:rPr>
              <a:t>避免网站显示</a:t>
            </a:r>
            <a:r>
              <a:rPr lang="en-US" altLang="zh-CN" sz="1600" dirty="0" smtClean="0">
                <a:solidFill>
                  <a:srgbClr val="FF0000"/>
                </a:solidFill>
                <a:latin typeface="微软雅黑" pitchFamily="34" charset="-122"/>
                <a:ea typeface="微软雅黑" pitchFamily="34" charset="-122"/>
              </a:rPr>
              <a:t>SQL</a:t>
            </a:r>
            <a:r>
              <a:rPr lang="zh-CN" altLang="en-US" sz="1600" dirty="0" smtClean="0">
                <a:solidFill>
                  <a:srgbClr val="FF0000"/>
                </a:solidFill>
                <a:latin typeface="微软雅黑" pitchFamily="34" charset="-122"/>
                <a:ea typeface="微软雅黑" pitchFamily="34" charset="-122"/>
              </a:rPr>
              <a:t>错误信息</a:t>
            </a:r>
            <a:r>
              <a:rPr lang="zh-CN" altLang="en-US" sz="1600" dirty="0" smtClean="0">
                <a:latin typeface="微软雅黑" pitchFamily="34" charset="-122"/>
                <a:ea typeface="微软雅黑" pitchFamily="34" charset="-122"/>
              </a:rPr>
              <a:t>，比如类型错误、字段不匹配等，防止攻击者利用这些错误信息进行一些判断。</a:t>
            </a:r>
            <a:endParaRPr lang="en-US" altLang="zh-CN" sz="1600" dirty="0" smtClean="0">
              <a:latin typeface="微软雅黑" pitchFamily="34" charset="-122"/>
              <a:ea typeface="微软雅黑" pitchFamily="34" charset="-122"/>
            </a:endParaRPr>
          </a:p>
          <a:p>
            <a:pPr marL="742950" lvl="1" indent="-285750">
              <a:buFont typeface="Impact" pitchFamily="34" charset="0"/>
              <a:buChar char="–"/>
            </a:pPr>
            <a:r>
              <a:rPr lang="zh-CN" altLang="en-US" sz="1600" dirty="0" smtClean="0">
                <a:latin typeface="微软雅黑" pitchFamily="34" charset="-122"/>
                <a:ea typeface="微软雅黑" pitchFamily="34" charset="-122"/>
              </a:rPr>
              <a:t>在网站发布之前建议使用一些专业的</a:t>
            </a:r>
            <a:r>
              <a:rPr lang="en-US" altLang="zh-CN" sz="1600" dirty="0" smtClean="0">
                <a:latin typeface="微软雅黑" pitchFamily="34" charset="-122"/>
                <a:ea typeface="微软雅黑" pitchFamily="34" charset="-122"/>
              </a:rPr>
              <a:t>SQL</a:t>
            </a:r>
            <a:r>
              <a:rPr lang="zh-CN" altLang="en-US" sz="1600" dirty="0" smtClean="0">
                <a:latin typeface="微软雅黑" pitchFamily="34" charset="-122"/>
                <a:ea typeface="微软雅黑" pitchFamily="34" charset="-122"/>
              </a:rPr>
              <a:t>注入</a:t>
            </a:r>
            <a:r>
              <a:rPr lang="zh-CN" altLang="en-US" sz="1600" dirty="0" smtClean="0">
                <a:solidFill>
                  <a:srgbClr val="FF0000"/>
                </a:solidFill>
                <a:latin typeface="微软雅黑" pitchFamily="34" charset="-122"/>
                <a:ea typeface="微软雅黑" pitchFamily="34" charset="-122"/>
              </a:rPr>
              <a:t>检测工具</a:t>
            </a:r>
            <a:r>
              <a:rPr lang="zh-CN" altLang="en-US" sz="1600" dirty="0" smtClean="0">
                <a:latin typeface="微软雅黑" pitchFamily="34" charset="-122"/>
                <a:ea typeface="微软雅黑" pitchFamily="34" charset="-122"/>
              </a:rPr>
              <a:t>进行检测，及时修补这些</a:t>
            </a:r>
            <a:r>
              <a:rPr lang="en-US" altLang="zh-CN" sz="1600" dirty="0" smtClean="0">
                <a:latin typeface="微软雅黑" pitchFamily="34" charset="-122"/>
                <a:ea typeface="微软雅黑" pitchFamily="34" charset="-122"/>
              </a:rPr>
              <a:t>SQL</a:t>
            </a:r>
            <a:r>
              <a:rPr lang="zh-CN" altLang="en-US" sz="1600" dirty="0" smtClean="0">
                <a:latin typeface="微软雅黑" pitchFamily="34" charset="-122"/>
                <a:ea typeface="微软雅黑" pitchFamily="34" charset="-122"/>
              </a:rPr>
              <a:t>注入漏洞。</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44</a:t>
            </a:fld>
            <a:endParaRPr lang="zh-CN" altLang="en-US"/>
          </a:p>
        </p:txBody>
      </p:sp>
    </p:spTree>
    <p:extLst>
      <p:ext uri="{BB962C8B-B14F-4D97-AF65-F5344CB8AC3E}">
        <p14:creationId xmlns:p14="http://schemas.microsoft.com/office/powerpoint/2010/main" val="2830497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漏洞描述和类型分开，在描述处加个图</a:t>
            </a:r>
            <a:r>
              <a:rPr lang="en-US" altLang="zh-CN" dirty="0" smtClean="0"/>
              <a:t>~~~</a:t>
            </a:r>
          </a:p>
          <a:p>
            <a:r>
              <a:rPr lang="en-US" altLang="zh-CN" dirty="0" smtClean="0"/>
              <a:t>Malicious</a:t>
            </a:r>
            <a:r>
              <a:rPr lang="zh-CN" altLang="en-US" dirty="0" smtClean="0"/>
              <a:t>：恶意的</a:t>
            </a:r>
            <a:endParaRPr lang="en-US" altLang="zh-CN" dirty="0" smtClean="0"/>
          </a:p>
          <a:p>
            <a:r>
              <a:rPr lang="en-US" altLang="zh-CN" dirty="0" smtClean="0"/>
              <a:t>Arbitrary</a:t>
            </a:r>
            <a:r>
              <a:rPr lang="zh-CN" altLang="en-US" dirty="0" smtClean="0"/>
              <a:t>：任意的</a:t>
            </a:r>
            <a:endParaRPr lang="en-US" altLang="zh-CN" dirty="0" smtClean="0"/>
          </a:p>
          <a:p>
            <a:r>
              <a:rPr lang="en-US" altLang="zh-CN" dirty="0" smtClean="0"/>
              <a:t>Exploit</a:t>
            </a:r>
            <a:r>
              <a:rPr lang="zh-CN" altLang="en-US" dirty="0" smtClean="0"/>
              <a:t>：利用</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47</a:t>
            </a:fld>
            <a:endParaRPr lang="zh-CN" altLang="en-US"/>
          </a:p>
        </p:txBody>
      </p:sp>
    </p:spTree>
    <p:extLst>
      <p:ext uri="{BB962C8B-B14F-4D97-AF65-F5344CB8AC3E}">
        <p14:creationId xmlns:p14="http://schemas.microsoft.com/office/powerpoint/2010/main" val="2675053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漏洞描述和类型分开，在描述处加个图</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48</a:t>
            </a:fld>
            <a:endParaRPr lang="zh-CN" altLang="en-US"/>
          </a:p>
        </p:txBody>
      </p:sp>
    </p:spTree>
    <p:extLst>
      <p:ext uri="{BB962C8B-B14F-4D97-AF65-F5344CB8AC3E}">
        <p14:creationId xmlns:p14="http://schemas.microsoft.com/office/powerpoint/2010/main" val="2675053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找不到示例就去掉</a:t>
            </a:r>
            <a:endParaRPr lang="en-US" altLang="zh-CN" dirty="0" smtClean="0"/>
          </a:p>
          <a:p>
            <a:r>
              <a:rPr lang="en-US" altLang="zh-CN" dirty="0" smtClean="0"/>
              <a:t>http://www.cqbdygyy.com/jieshike/danxijieshi/  </a:t>
            </a:r>
            <a:r>
              <a:rPr lang="zh-CN" altLang="en-US" dirty="0" smtClean="0"/>
              <a:t>试试这个网站</a:t>
            </a:r>
          </a:p>
          <a:p>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49</a:t>
            </a:fld>
            <a:endParaRPr lang="zh-CN" altLang="en-US"/>
          </a:p>
        </p:txBody>
      </p:sp>
    </p:spTree>
    <p:extLst>
      <p:ext uri="{BB962C8B-B14F-4D97-AF65-F5344CB8AC3E}">
        <p14:creationId xmlns:p14="http://schemas.microsoft.com/office/powerpoint/2010/main" val="353206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存储型</a:t>
            </a:r>
            <a:r>
              <a:rPr lang="en-US" altLang="zh-CN" dirty="0" err="1" smtClean="0"/>
              <a:t>xss</a:t>
            </a:r>
            <a:r>
              <a:rPr lang="zh-CN" altLang="en-US" baseline="0" dirty="0" smtClean="0"/>
              <a:t> 也大量存在的</a:t>
            </a:r>
            <a:endParaRPr lang="en-US" altLang="zh-CN" baseline="0" dirty="0" smtClean="0"/>
          </a:p>
          <a:p>
            <a:r>
              <a:rPr lang="zh-CN" altLang="en-US" baseline="0" dirty="0" smtClean="0">
                <a:solidFill>
                  <a:srgbClr val="FFFF00"/>
                </a:solidFill>
              </a:rPr>
              <a:t>去掉该页</a:t>
            </a:r>
            <a:endParaRPr lang="zh-CN" altLang="en-US" dirty="0">
              <a:solidFill>
                <a:srgbClr val="FFFF00"/>
              </a:solidFill>
            </a:endParaRPr>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50</a:t>
            </a:fld>
            <a:endParaRPr lang="zh-CN" altLang="en-US"/>
          </a:p>
        </p:txBody>
      </p:sp>
    </p:spTree>
    <p:extLst>
      <p:ext uri="{BB962C8B-B14F-4D97-AF65-F5344CB8AC3E}">
        <p14:creationId xmlns:p14="http://schemas.microsoft.com/office/powerpoint/2010/main" val="253210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漏洞危害</a:t>
            </a:r>
            <a:r>
              <a:rPr lang="zh-CN" altLang="en-US" dirty="0" smtClean="0"/>
              <a:t/>
            </a:r>
            <a:br>
              <a:rPr lang="zh-CN" altLang="en-US" dirty="0" smtClean="0"/>
            </a:br>
            <a:r>
              <a:rPr lang="en-US" altLang="zh-CN" dirty="0" smtClean="0"/>
              <a:t>a) </a:t>
            </a:r>
            <a:r>
              <a:rPr lang="zh-CN" altLang="en-US" dirty="0" smtClean="0"/>
              <a:t>钓鱼欺骗：最典型的就是利用目标网站的反射型跨站脚本漏洞将目标网站重定向到钓鱼网站，或者注入钓鱼</a:t>
            </a:r>
            <a:r>
              <a:rPr lang="en-US" altLang="zh-CN" dirty="0" smtClean="0"/>
              <a:t>JavaScript</a:t>
            </a:r>
            <a:r>
              <a:rPr lang="zh-CN" altLang="en-US" dirty="0" smtClean="0"/>
              <a:t>以监控目标网站的表单输入，甚至发起基于</a:t>
            </a:r>
            <a:r>
              <a:rPr lang="en-US" altLang="zh-CN" dirty="0" smtClean="0"/>
              <a:t>DHTML</a:t>
            </a:r>
            <a:r>
              <a:rPr lang="zh-CN" altLang="en-US" dirty="0" smtClean="0"/>
              <a:t>更高级的钓鱼攻击方式。  </a:t>
            </a:r>
            <a:r>
              <a:rPr lang="en-US" altLang="zh-CN" sz="1200" b="0" i="0" kern="1200" dirty="0" smtClean="0">
                <a:solidFill>
                  <a:schemeClr val="tx1"/>
                </a:solidFill>
                <a:effectLst/>
                <a:latin typeface="+mn-lt"/>
                <a:ea typeface="+mn-ea"/>
                <a:cs typeface="+mn-cs"/>
              </a:rPr>
              <a:t>http://tvrnkervt.co.cc/ </a:t>
            </a:r>
            <a:r>
              <a:rPr lang="zh-CN" altLang="en-US" dirty="0" smtClean="0"/>
              <a:t/>
            </a:r>
            <a:br>
              <a:rPr lang="zh-CN" altLang="en-US" dirty="0" smtClean="0"/>
            </a:br>
            <a:r>
              <a:rPr lang="en-US" altLang="zh-CN" dirty="0" smtClean="0"/>
              <a:t>b) </a:t>
            </a:r>
            <a:r>
              <a:rPr lang="zh-CN" altLang="en-US" dirty="0" smtClean="0"/>
              <a:t>网站挂马：跨站时利用</a:t>
            </a:r>
            <a:r>
              <a:rPr lang="en-US" altLang="zh-CN" dirty="0" err="1" smtClean="0"/>
              <a:t>IFrame</a:t>
            </a:r>
            <a:r>
              <a:rPr lang="zh-CN" altLang="en-US" dirty="0" smtClean="0"/>
              <a:t>嵌入隐藏的恶意网站或者将被攻击者定向到恶意网站上，或者弹出恶意网站窗口等方式都可以进行挂马攻击。</a:t>
            </a:r>
            <a:br>
              <a:rPr lang="zh-CN" altLang="en-US" dirty="0" smtClean="0"/>
            </a:br>
            <a:r>
              <a:rPr lang="en-US" altLang="zh-CN" dirty="0" smtClean="0"/>
              <a:t>c) </a:t>
            </a:r>
            <a:r>
              <a:rPr lang="zh-CN" altLang="en-US" dirty="0" smtClean="0"/>
              <a:t>身份盗用：</a:t>
            </a:r>
            <a:r>
              <a:rPr lang="en-US" altLang="zh-CN" dirty="0" smtClean="0"/>
              <a:t>Cookie</a:t>
            </a:r>
            <a:r>
              <a:rPr lang="zh-CN" altLang="en-US" dirty="0" smtClean="0"/>
              <a:t>是用户对于特定网站的身份验证标志，</a:t>
            </a:r>
            <a:r>
              <a:rPr lang="en-US" altLang="zh-CN" dirty="0" smtClean="0"/>
              <a:t>XSS</a:t>
            </a:r>
            <a:r>
              <a:rPr lang="zh-CN" altLang="en-US" dirty="0" smtClean="0"/>
              <a:t>可以盗取到用户的</a:t>
            </a:r>
            <a:r>
              <a:rPr lang="en-US" altLang="zh-CN" dirty="0" smtClean="0"/>
              <a:t>Cookie</a:t>
            </a:r>
            <a:r>
              <a:rPr lang="zh-CN" altLang="en-US" dirty="0" smtClean="0"/>
              <a:t>，从而利用该</a:t>
            </a:r>
            <a:r>
              <a:rPr lang="en-US" altLang="zh-CN" dirty="0" smtClean="0"/>
              <a:t>Cookie</a:t>
            </a:r>
            <a:r>
              <a:rPr lang="zh-CN" altLang="en-US" dirty="0" smtClean="0"/>
              <a:t>盗取用户对该网站的操作权限。如果一个网站管理员用户</a:t>
            </a:r>
            <a:r>
              <a:rPr lang="en-US" altLang="zh-CN" dirty="0" smtClean="0"/>
              <a:t>Cookie</a:t>
            </a:r>
            <a:r>
              <a:rPr lang="zh-CN" altLang="en-US" dirty="0" smtClean="0"/>
              <a:t>被窃取，将会对网站引发巨大的危害。</a:t>
            </a:r>
            <a:br>
              <a:rPr lang="zh-CN" altLang="en-US" dirty="0" smtClean="0"/>
            </a:br>
            <a:r>
              <a:rPr lang="en-US" altLang="zh-CN" dirty="0" smtClean="0"/>
              <a:t>d) </a:t>
            </a:r>
            <a:r>
              <a:rPr lang="zh-CN" altLang="en-US" dirty="0" smtClean="0"/>
              <a:t>盗取网站用户信息：当能够窃取到用户</a:t>
            </a:r>
            <a:r>
              <a:rPr lang="en-US" altLang="zh-CN" dirty="0" smtClean="0"/>
              <a:t>Cookie</a:t>
            </a:r>
            <a:r>
              <a:rPr lang="zh-CN" altLang="en-US" dirty="0" smtClean="0"/>
              <a:t>从而获取到用户身份使，攻击者可以获取到用户对网站的操作权限，从而查看用户隐私信息。</a:t>
            </a:r>
            <a:br>
              <a:rPr lang="zh-CN" altLang="en-US" dirty="0" smtClean="0"/>
            </a:br>
            <a:r>
              <a:rPr lang="en-US" altLang="zh-CN" dirty="0" smtClean="0"/>
              <a:t>e) </a:t>
            </a:r>
            <a:r>
              <a:rPr lang="zh-CN" altLang="en-US" dirty="0" smtClean="0"/>
              <a:t>垃圾信息发送：比如在</a:t>
            </a:r>
            <a:r>
              <a:rPr lang="en-US" altLang="zh-CN" dirty="0" smtClean="0"/>
              <a:t>SNS</a:t>
            </a:r>
            <a:r>
              <a:rPr lang="zh-CN" altLang="en-US" dirty="0" smtClean="0"/>
              <a:t>社区中，利用</a:t>
            </a:r>
            <a:r>
              <a:rPr lang="en-US" altLang="zh-CN" dirty="0" smtClean="0"/>
              <a:t>XSS</a:t>
            </a:r>
            <a:r>
              <a:rPr lang="zh-CN" altLang="en-US" dirty="0" smtClean="0"/>
              <a:t>漏洞借用被攻击者的身份发送大量的垃圾信息给特定的目标群。</a:t>
            </a:r>
            <a:br>
              <a:rPr lang="zh-CN" altLang="en-US" dirty="0" smtClean="0"/>
            </a:br>
            <a:r>
              <a:rPr lang="en-US" altLang="zh-CN" dirty="0" smtClean="0"/>
              <a:t>f) </a:t>
            </a:r>
            <a:r>
              <a:rPr lang="zh-CN" altLang="en-US" dirty="0" smtClean="0"/>
              <a:t>劫持用户</a:t>
            </a:r>
            <a:r>
              <a:rPr lang="en-US" altLang="zh-CN" dirty="0" smtClean="0"/>
              <a:t>Web</a:t>
            </a:r>
            <a:r>
              <a:rPr lang="zh-CN" altLang="en-US" dirty="0" smtClean="0"/>
              <a:t>行为：一些高级的</a:t>
            </a:r>
            <a:r>
              <a:rPr lang="en-US" altLang="zh-CN" dirty="0" smtClean="0"/>
              <a:t>XSS</a:t>
            </a:r>
            <a:r>
              <a:rPr lang="zh-CN" altLang="en-US" dirty="0" smtClean="0"/>
              <a:t>攻击甚至可以劫持用户的</a:t>
            </a:r>
            <a:r>
              <a:rPr lang="en-US" altLang="zh-CN" dirty="0" smtClean="0"/>
              <a:t>Web</a:t>
            </a:r>
            <a:r>
              <a:rPr lang="zh-CN" altLang="en-US" dirty="0" smtClean="0"/>
              <a:t>行为，监视用户的浏览历史，发送与接收的数据等等。</a:t>
            </a:r>
            <a:br>
              <a:rPr lang="zh-CN" altLang="en-US" dirty="0" smtClean="0"/>
            </a:br>
            <a:r>
              <a:rPr lang="en-US" altLang="zh-CN" dirty="0" smtClean="0"/>
              <a:t>g) XSS</a:t>
            </a:r>
            <a:r>
              <a:rPr lang="zh-CN" altLang="en-US" dirty="0" smtClean="0"/>
              <a:t>蠕虫：</a:t>
            </a:r>
            <a:r>
              <a:rPr lang="en-US" altLang="zh-CN" dirty="0" smtClean="0"/>
              <a:t>XSS </a:t>
            </a:r>
            <a:r>
              <a:rPr lang="zh-CN" altLang="en-US" dirty="0" smtClean="0"/>
              <a:t>蠕虫可以用来打广告、刷流量、挂马、恶作剧、破坏网上数据、实施</a:t>
            </a:r>
            <a:r>
              <a:rPr lang="en-US" altLang="zh-CN" dirty="0" err="1" smtClean="0"/>
              <a:t>DDoS</a:t>
            </a:r>
            <a:r>
              <a:rPr lang="zh-CN" altLang="en-US" dirty="0" smtClean="0"/>
              <a:t>攻击等。</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51</a:t>
            </a:fld>
            <a:endParaRPr lang="zh-CN" altLang="en-US"/>
          </a:p>
        </p:txBody>
      </p:sp>
    </p:spTree>
    <p:extLst>
      <p:ext uri="{BB962C8B-B14F-4D97-AF65-F5344CB8AC3E}">
        <p14:creationId xmlns:p14="http://schemas.microsoft.com/office/powerpoint/2010/main" val="1469242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itchFamily="2" charset="2"/>
              <a:buChar char="l"/>
            </a:pPr>
            <a:r>
              <a:rPr lang="zh-CN" altLang="en-US" dirty="0" smtClean="0"/>
              <a:t>对所有输入数据进行严格检查和过滤（字符串，</a:t>
            </a:r>
            <a:r>
              <a:rPr lang="en-US" altLang="zh-CN" dirty="0" smtClean="0">
                <a:latin typeface="Cambria Math" pitchFamily="18" charset="0"/>
                <a:ea typeface="Cambria Math" pitchFamily="18" charset="0"/>
              </a:rPr>
              <a:t>script</a:t>
            </a:r>
            <a:r>
              <a:rPr lang="zh-CN" altLang="en-US" dirty="0" smtClean="0">
                <a:latin typeface="Cambria Math" pitchFamily="18" charset="0"/>
              </a:rPr>
              <a:t>、</a:t>
            </a:r>
            <a:r>
              <a:rPr lang="en-US" altLang="zh-CN" dirty="0" err="1" smtClean="0">
                <a:latin typeface="Cambria Math" pitchFamily="18" charset="0"/>
                <a:ea typeface="Cambria Math" pitchFamily="18" charset="0"/>
              </a:rPr>
              <a:t>iframe</a:t>
            </a:r>
            <a:r>
              <a:rPr lang="zh-CN" altLang="en-US" dirty="0" smtClean="0"/>
              <a:t>等富文本，</a:t>
            </a:r>
            <a:r>
              <a:rPr lang="en-US" altLang="zh-CN" dirty="0" smtClean="0">
                <a:latin typeface="Cambria Math" pitchFamily="18" charset="0"/>
                <a:ea typeface="Cambria Math" pitchFamily="18" charset="0"/>
              </a:rPr>
              <a:t>Cookie</a:t>
            </a:r>
            <a:r>
              <a:rPr lang="zh-CN" altLang="en-US" dirty="0" smtClean="0"/>
              <a:t>中变量，</a:t>
            </a:r>
            <a:r>
              <a:rPr lang="en-US" altLang="zh-CN" dirty="0" smtClean="0">
                <a:latin typeface="Cambria Math" pitchFamily="18" charset="0"/>
                <a:ea typeface="Cambria Math" pitchFamily="18" charset="0"/>
              </a:rPr>
              <a:t>Header</a:t>
            </a:r>
            <a:r>
              <a:rPr lang="zh-CN" altLang="en-US" dirty="0" smtClean="0"/>
              <a:t>变量等）</a:t>
            </a:r>
            <a:endParaRPr lang="en-US" altLang="zh-CN" dirty="0" smtClean="0"/>
          </a:p>
          <a:p>
            <a:pPr marL="285750" indent="-285750">
              <a:buFont typeface="Wingdings" pitchFamily="2" charset="2"/>
              <a:buChar char="l"/>
            </a:pPr>
            <a:r>
              <a:rPr lang="zh-CN" altLang="en-US" dirty="0" smtClean="0"/>
              <a:t>不仅要验证数据的类型，还要验证其格式、长度、范围和内容。</a:t>
            </a:r>
            <a:endParaRPr lang="en-US" altLang="zh-CN" dirty="0" smtClean="0"/>
          </a:p>
          <a:p>
            <a:pPr marL="285750" indent="-285750">
              <a:buFont typeface="Wingdings" pitchFamily="2" charset="2"/>
              <a:buChar char="l"/>
            </a:pPr>
            <a:r>
              <a:rPr lang="zh-CN" altLang="en-US" dirty="0" smtClean="0"/>
              <a:t>不要仅仅在客户端做数据的验证与过滤，关键的过滤步骤在服务端进行。</a:t>
            </a:r>
            <a:endParaRPr lang="en-US" altLang="zh-CN" dirty="0" smtClean="0"/>
          </a:p>
          <a:p>
            <a:pPr marL="285750" indent="-285750">
              <a:buFont typeface="Wingdings" pitchFamily="2" charset="2"/>
              <a:buChar char="l"/>
            </a:pPr>
            <a:r>
              <a:rPr lang="zh-CN" altLang="en-US" dirty="0" smtClean="0"/>
              <a:t>对输出的数据也要检查，数据库里的值有可能会在一个大网站的多处都有输出，即使在输入做了编码等操作，在各处的输出点时也要进行安全检查。</a:t>
            </a:r>
            <a:endParaRPr lang="en-US" altLang="zh-CN" dirty="0" smtClean="0"/>
          </a:p>
          <a:p>
            <a:pPr marL="285750" indent="-285750">
              <a:buFont typeface="Wingdings" pitchFamily="2" charset="2"/>
              <a:buChar char="l"/>
            </a:pPr>
            <a:r>
              <a:rPr lang="zh-CN" altLang="en-US" dirty="0" smtClean="0"/>
              <a:t>在发布应用程序之前测试所有已知的威胁</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52</a:t>
            </a:fld>
            <a:endParaRPr lang="zh-CN" altLang="en-US"/>
          </a:p>
        </p:txBody>
      </p:sp>
    </p:spTree>
    <p:extLst>
      <p:ext uri="{BB962C8B-B14F-4D97-AF65-F5344CB8AC3E}">
        <p14:creationId xmlns:p14="http://schemas.microsoft.com/office/powerpoint/2010/main" val="232159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http://www.cnblogs.com/hyddd/archive/2009/04/09/1432744.html</a:t>
            </a:r>
          </a:p>
          <a:p>
            <a:r>
              <a:rPr lang="zh-CN" altLang="en-US" dirty="0" smtClean="0"/>
              <a:t>攻击者盗用了你的身份，以你的名义发送恶意请求。</a:t>
            </a:r>
            <a:r>
              <a:rPr lang="en-US" altLang="zh-CN" dirty="0" smtClean="0"/>
              <a:t>CSRF</a:t>
            </a:r>
            <a:r>
              <a:rPr lang="zh-CN" altLang="en-US" dirty="0" smtClean="0"/>
              <a:t>能够做的事情包括：以你名义发送邮件，发消息，盗取你的账号，甚至于购买商品，虚拟货币转账</a:t>
            </a:r>
            <a:r>
              <a:rPr lang="en-US" altLang="zh-CN" dirty="0" smtClean="0"/>
              <a:t>......</a:t>
            </a:r>
            <a:r>
              <a:rPr lang="zh-CN" altLang="en-US" dirty="0" smtClean="0"/>
              <a:t>造成的问题包括：个人隐私泄露以及财产安全。</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a:t>
            </a:r>
            <a:r>
              <a:rPr lang="en-US" altLang="zh-CN" dirty="0" smtClean="0">
                <a:latin typeface="Cambria Math" pitchFamily="18" charset="0"/>
                <a:ea typeface="Cambria Math" pitchFamily="18" charset="0"/>
              </a:rPr>
              <a:t>2000</a:t>
            </a:r>
            <a:r>
              <a:rPr lang="zh-CN" altLang="en-US" dirty="0" smtClean="0"/>
              <a:t>年已经被国外的安全人员提出，但在国内，直到</a:t>
            </a:r>
            <a:r>
              <a:rPr lang="en-US" altLang="zh-CN" dirty="0" smtClean="0">
                <a:latin typeface="Cambria Math" pitchFamily="18" charset="0"/>
                <a:ea typeface="Cambria Math" pitchFamily="18" charset="0"/>
              </a:rPr>
              <a:t>06</a:t>
            </a:r>
            <a:r>
              <a:rPr lang="zh-CN" altLang="en-US" dirty="0" smtClean="0"/>
              <a:t>年才开始被关注，</a:t>
            </a:r>
            <a:r>
              <a:rPr lang="en-US" altLang="zh-CN" dirty="0" smtClean="0">
                <a:latin typeface="Cambria Math" pitchFamily="18" charset="0"/>
                <a:ea typeface="Cambria Math" pitchFamily="18" charset="0"/>
              </a:rPr>
              <a:t>08</a:t>
            </a:r>
            <a:r>
              <a:rPr lang="zh-CN" altLang="en-US" dirty="0" smtClean="0"/>
              <a:t>年，国内外的多个大型社区和交互网站分别爆出 </a:t>
            </a:r>
            <a:r>
              <a:rPr lang="en-US" altLang="zh-CN" dirty="0" smtClean="0">
                <a:latin typeface="Cambria Math" pitchFamily="18" charset="0"/>
                <a:ea typeface="Cambria Math" pitchFamily="18" charset="0"/>
              </a:rPr>
              <a:t>CSRF</a:t>
            </a:r>
            <a:r>
              <a:rPr lang="zh-CN" altLang="en-US" dirty="0" smtClean="0"/>
              <a:t>漏洞，如：</a:t>
            </a:r>
            <a:r>
              <a:rPr lang="en-US" altLang="zh-CN" dirty="0" smtClean="0">
                <a:latin typeface="Cambria Math" pitchFamily="18" charset="0"/>
                <a:ea typeface="Cambria Math" pitchFamily="18" charset="0"/>
              </a:rPr>
              <a:t>NYTimes.com</a:t>
            </a:r>
            <a:r>
              <a:rPr lang="zh-CN" altLang="en-US" dirty="0" smtClean="0"/>
              <a:t>（纽约时报）、</a:t>
            </a:r>
            <a:r>
              <a:rPr lang="en-US" altLang="zh-CN" dirty="0" err="1" smtClean="0">
                <a:latin typeface="Cambria Math" pitchFamily="18" charset="0"/>
                <a:ea typeface="Cambria Math" pitchFamily="18" charset="0"/>
              </a:rPr>
              <a:t>Metafilter</a:t>
            </a:r>
            <a:r>
              <a:rPr lang="zh-CN" altLang="en-US" dirty="0" smtClean="0"/>
              <a:t>（一个大型的</a:t>
            </a:r>
            <a:r>
              <a:rPr lang="en-US" altLang="zh-CN" dirty="0" smtClean="0">
                <a:latin typeface="Cambria Math" pitchFamily="18" charset="0"/>
                <a:ea typeface="Cambria Math" pitchFamily="18" charset="0"/>
              </a:rPr>
              <a:t>BLOG</a:t>
            </a:r>
            <a:r>
              <a:rPr lang="zh-CN" altLang="en-US" dirty="0" smtClean="0"/>
              <a:t>网站），</a:t>
            </a:r>
            <a:r>
              <a:rPr lang="en-US" altLang="zh-CN" dirty="0" smtClean="0">
                <a:latin typeface="Cambria Math" pitchFamily="18" charset="0"/>
                <a:ea typeface="Cambria Math" pitchFamily="18" charset="0"/>
              </a:rPr>
              <a:t>YouTube</a:t>
            </a:r>
            <a:r>
              <a:rPr lang="zh-CN" altLang="en-US" dirty="0" smtClean="0"/>
              <a:t>、百度</a:t>
            </a:r>
            <a:r>
              <a:rPr lang="en-US" altLang="zh-CN" dirty="0" smtClean="0">
                <a:latin typeface="Cambria Math" pitchFamily="18" charset="0"/>
                <a:ea typeface="Cambria Math" pitchFamily="18" charset="0"/>
              </a:rPr>
              <a:t>HI</a:t>
            </a:r>
            <a:r>
              <a:rPr lang="zh-CN" altLang="en-US" dirty="0" smtClean="0"/>
              <a:t>、新浪</a:t>
            </a:r>
            <a:r>
              <a:rPr lang="en-US" altLang="zh-CN" dirty="0" smtClean="0"/>
              <a:t>......</a:t>
            </a:r>
            <a:r>
              <a:rPr lang="zh-CN" altLang="en-US" dirty="0" smtClean="0"/>
              <a:t>而现 在，大型网站基本上有</a:t>
            </a:r>
            <a:r>
              <a:rPr lang="en-US" altLang="zh-CN" dirty="0" smtClean="0">
                <a:latin typeface="Cambria Math" pitchFamily="18" charset="0"/>
                <a:ea typeface="Cambria Math" pitchFamily="18" charset="0"/>
              </a:rPr>
              <a:t>CSRF</a:t>
            </a:r>
            <a:r>
              <a:rPr lang="zh-CN" altLang="en-US" dirty="0" smtClean="0"/>
              <a:t>防范，但仍有许多站点仍对此毫无防备。</a:t>
            </a:r>
            <a:endParaRPr kumimoji="0" lang="zh-CN" altLang="en-US" b="0" i="0" u="none" strike="noStrike" cap="none" normalizeH="0" baseline="0" dirty="0" smtClean="0">
              <a:ln>
                <a:noFill/>
              </a:ln>
              <a:solidFill>
                <a:schemeClr val="tx1"/>
              </a:solidFill>
              <a:effectLst/>
              <a:latin typeface="方正大黑简体" pitchFamily="2" charset="-122"/>
              <a:ea typeface="方正大黑简体" pitchFamily="2" charset="-122"/>
            </a:endParaRPr>
          </a:p>
          <a:p>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54</a:t>
            </a:fld>
            <a:endParaRPr lang="zh-CN" altLang="en-US"/>
          </a:p>
        </p:txBody>
      </p:sp>
    </p:spTree>
    <p:extLst>
      <p:ext uri="{BB962C8B-B14F-4D97-AF65-F5344CB8AC3E}">
        <p14:creationId xmlns:p14="http://schemas.microsoft.com/office/powerpoint/2010/main" val="1062956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从上图可以看出，要完成一次</a:t>
            </a:r>
            <a:r>
              <a:rPr lang="en-US" altLang="zh-CN" dirty="0" smtClean="0"/>
              <a:t>CSRF</a:t>
            </a:r>
            <a:r>
              <a:rPr lang="zh-CN" altLang="en-US" dirty="0" smtClean="0"/>
              <a:t>攻击，</a:t>
            </a:r>
            <a:r>
              <a:rPr lang="zh-CN" altLang="en-US" sz="1200" kern="1200" dirty="0" smtClean="0">
                <a:solidFill>
                  <a:schemeClr val="tx1"/>
                </a:solidFill>
                <a:effectLst/>
                <a:latin typeface="+mn-lt"/>
                <a:ea typeface="+mn-ea"/>
                <a:cs typeface="+mn-cs"/>
              </a:rPr>
              <a:t>受害者必须依次完成两个步骤</a:t>
            </a:r>
            <a:r>
              <a:rPr lang="zh-CN" altLang="en-US" dirty="0" smtClean="0"/>
              <a:t>：</a:t>
            </a:r>
          </a:p>
          <a:p>
            <a:r>
              <a:rPr lang="zh-CN" altLang="en-US" dirty="0" smtClean="0"/>
              <a:t>　　</a:t>
            </a:r>
            <a:r>
              <a:rPr lang="en-US" altLang="zh-CN" dirty="0" smtClean="0"/>
              <a:t>1.</a:t>
            </a:r>
            <a:r>
              <a:rPr lang="zh-CN" altLang="en-US" sz="1200" kern="1200" dirty="0" smtClean="0">
                <a:solidFill>
                  <a:schemeClr val="tx1"/>
                </a:solidFill>
                <a:effectLst/>
                <a:latin typeface="+mn-lt"/>
                <a:ea typeface="+mn-ea"/>
                <a:cs typeface="+mn-cs"/>
              </a:rPr>
              <a:t>登录受信任网站</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，并在本地生成</a:t>
            </a:r>
            <a:r>
              <a:rPr lang="en-US" altLang="zh-CN" sz="1200" kern="1200" dirty="0" smtClean="0">
                <a:solidFill>
                  <a:schemeClr val="tx1"/>
                </a:solidFill>
                <a:effectLst/>
                <a:latin typeface="+mn-lt"/>
                <a:ea typeface="+mn-ea"/>
                <a:cs typeface="+mn-cs"/>
              </a:rPr>
              <a:t>Cookie</a:t>
            </a:r>
            <a:r>
              <a:rPr lang="zh-CN" altLang="en-US" dirty="0" smtClean="0"/>
              <a:t>。</a:t>
            </a:r>
          </a:p>
          <a:p>
            <a:r>
              <a:rPr lang="zh-CN" altLang="en-US" dirty="0" smtClean="0"/>
              <a:t>　　</a:t>
            </a:r>
            <a:r>
              <a:rPr lang="en-US" altLang="zh-CN" dirty="0" smtClean="0"/>
              <a:t>2.</a:t>
            </a:r>
            <a:r>
              <a:rPr lang="zh-CN" altLang="en-US" sz="1200" kern="1200" dirty="0" smtClean="0">
                <a:solidFill>
                  <a:schemeClr val="tx1"/>
                </a:solidFill>
                <a:effectLst/>
                <a:latin typeface="+mn-lt"/>
                <a:ea typeface="+mn-ea"/>
                <a:cs typeface="+mn-cs"/>
              </a:rPr>
              <a:t>在不登出</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的情况下，访问危险网站</a:t>
            </a:r>
            <a:r>
              <a:rPr lang="en-US" altLang="zh-CN" sz="1200" kern="1200" dirty="0" smtClean="0">
                <a:solidFill>
                  <a:schemeClr val="tx1"/>
                </a:solidFill>
                <a:effectLst/>
                <a:latin typeface="+mn-lt"/>
                <a:ea typeface="+mn-ea"/>
                <a:cs typeface="+mn-cs"/>
              </a:rPr>
              <a:t>B</a:t>
            </a:r>
            <a:r>
              <a:rPr lang="zh-CN" altLang="en-US" dirty="0" smtClean="0"/>
              <a:t>。</a:t>
            </a:r>
          </a:p>
          <a:p>
            <a:r>
              <a:rPr lang="zh-CN" altLang="en-US" dirty="0" smtClean="0"/>
              <a:t>　　看到这里，你也许会说：“</a:t>
            </a:r>
            <a:r>
              <a:rPr lang="zh-CN" altLang="en-US" sz="1200" kern="1200" dirty="0" smtClean="0">
                <a:solidFill>
                  <a:schemeClr val="tx1"/>
                </a:solidFill>
                <a:effectLst/>
                <a:latin typeface="+mn-lt"/>
                <a:ea typeface="+mn-ea"/>
                <a:cs typeface="+mn-cs"/>
              </a:rPr>
              <a:t>如果我不满足以上两个条件中的一个，我就不会受到</a:t>
            </a:r>
            <a:r>
              <a:rPr lang="en-US" altLang="zh-CN" sz="1200" kern="1200" dirty="0" smtClean="0">
                <a:solidFill>
                  <a:schemeClr val="tx1"/>
                </a:solidFill>
                <a:effectLst/>
                <a:latin typeface="+mn-lt"/>
                <a:ea typeface="+mn-ea"/>
                <a:cs typeface="+mn-cs"/>
              </a:rPr>
              <a:t>CSRF</a:t>
            </a:r>
            <a:r>
              <a:rPr lang="zh-CN" altLang="en-US" sz="1200" kern="1200" dirty="0" smtClean="0">
                <a:solidFill>
                  <a:schemeClr val="tx1"/>
                </a:solidFill>
                <a:effectLst/>
                <a:latin typeface="+mn-lt"/>
                <a:ea typeface="+mn-ea"/>
                <a:cs typeface="+mn-cs"/>
              </a:rPr>
              <a:t>的攻击</a:t>
            </a:r>
            <a:r>
              <a:rPr lang="zh-CN" altLang="en-US" dirty="0" smtClean="0"/>
              <a:t>”。是的，确实如此，但你不能保证以下情况不会发生：</a:t>
            </a:r>
          </a:p>
          <a:p>
            <a:r>
              <a:rPr lang="zh-CN" altLang="en-US" dirty="0" smtClean="0"/>
              <a:t>　　</a:t>
            </a:r>
            <a:r>
              <a:rPr lang="en-US" altLang="zh-CN" dirty="0" smtClean="0"/>
              <a:t>1.</a:t>
            </a:r>
            <a:r>
              <a:rPr lang="zh-CN" altLang="en-US" dirty="0" smtClean="0"/>
              <a:t>你不能保证你登录了一个网站后，不再打开一个</a:t>
            </a:r>
            <a:r>
              <a:rPr lang="en-US" altLang="zh-CN" dirty="0" smtClean="0"/>
              <a:t>tab</a:t>
            </a:r>
            <a:r>
              <a:rPr lang="zh-CN" altLang="en-US" dirty="0" smtClean="0"/>
              <a:t>页面并访问另外的网站。</a:t>
            </a:r>
          </a:p>
          <a:p>
            <a:r>
              <a:rPr lang="zh-CN" altLang="en-US" dirty="0" smtClean="0"/>
              <a:t>　　</a:t>
            </a:r>
            <a:r>
              <a:rPr lang="en-US" altLang="zh-CN" dirty="0" smtClean="0"/>
              <a:t>2.</a:t>
            </a:r>
            <a:r>
              <a:rPr lang="zh-CN" altLang="en-US" dirty="0" smtClean="0"/>
              <a:t>你不能保证你关闭浏览器了后，你本地的</a:t>
            </a:r>
            <a:r>
              <a:rPr lang="en-US" altLang="zh-CN" dirty="0" smtClean="0"/>
              <a:t>Cookie</a:t>
            </a:r>
            <a:r>
              <a:rPr lang="zh-CN" altLang="en-US" dirty="0" smtClean="0"/>
              <a:t>立刻过期，你上次的会话已经结束。（事实上，关闭浏览器不能结束一个会话，但大多数人都会错误的认为关闭浏览器就等于退出登录</a:t>
            </a:r>
            <a:r>
              <a:rPr lang="en-US" altLang="zh-CN" dirty="0" smtClean="0"/>
              <a:t>/</a:t>
            </a:r>
            <a:r>
              <a:rPr lang="zh-CN" altLang="en-US" dirty="0" smtClean="0"/>
              <a:t>结束会话了</a:t>
            </a:r>
            <a:r>
              <a:rPr lang="en-US" altLang="zh-CN" dirty="0" smtClean="0"/>
              <a:t>......</a:t>
            </a:r>
            <a:r>
              <a:rPr lang="zh-CN" altLang="en-US" dirty="0" smtClean="0"/>
              <a:t>）</a:t>
            </a:r>
          </a:p>
          <a:p>
            <a:r>
              <a:rPr lang="zh-CN" altLang="en-US" dirty="0" smtClean="0"/>
              <a:t>　　</a:t>
            </a:r>
            <a:r>
              <a:rPr lang="en-US" altLang="zh-CN" dirty="0" smtClean="0"/>
              <a:t>3.</a:t>
            </a:r>
            <a:r>
              <a:rPr lang="zh-CN" altLang="en-US" dirty="0" smtClean="0"/>
              <a:t>上图中所谓的攻击网站，可能是一个存在其他漏洞的可信任的经常被人访问的网站。</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55</a:t>
            </a:fld>
            <a:endParaRPr lang="zh-CN" altLang="en-US"/>
          </a:p>
        </p:txBody>
      </p:sp>
    </p:spTree>
    <p:extLst>
      <p:ext uri="{BB962C8B-B14F-4D97-AF65-F5344CB8AC3E}">
        <p14:creationId xmlns:p14="http://schemas.microsoft.com/office/powerpoint/2010/main" val="1062956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http://drops.wooyun.org/papers/539  </a:t>
            </a:r>
            <a:r>
              <a:rPr lang="zh-CN" altLang="en-US" dirty="0" smtClean="0"/>
              <a:t>文件解析漏洞总结</a:t>
            </a:r>
            <a:endParaRPr lang="zh-CN" altLang="en-US" dirty="0"/>
          </a:p>
        </p:txBody>
      </p:sp>
      <p:sp>
        <p:nvSpPr>
          <p:cNvPr id="4" name="灯片编号占位符 3"/>
          <p:cNvSpPr>
            <a:spLocks noGrp="1"/>
          </p:cNvSpPr>
          <p:nvPr>
            <p:ph type="sldNum" sz="quarter" idx="10"/>
          </p:nvPr>
        </p:nvSpPr>
        <p:spPr/>
        <p:txBody>
          <a:bodyPr/>
          <a:lstStyle/>
          <a:p>
            <a:fld id="{3291CC66-4BA4-4D69-B879-49F9B9F414A6}" type="slidenum">
              <a:rPr lang="en-US" smtClean="0"/>
              <a:pPr/>
              <a:t>5</a:t>
            </a:fld>
            <a:endParaRPr lang="en-US"/>
          </a:p>
        </p:txBody>
      </p:sp>
    </p:spTree>
    <p:extLst>
      <p:ext uri="{BB962C8B-B14F-4D97-AF65-F5344CB8AC3E}">
        <p14:creationId xmlns:p14="http://schemas.microsoft.com/office/powerpoint/2010/main" val="1756501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演示</a:t>
            </a:r>
            <a:endParaRPr lang="en-US" altLang="zh-CN" dirty="0" smtClean="0"/>
          </a:p>
          <a:p>
            <a:endParaRPr lang="en-US" altLang="zh-CN" dirty="0" smtClean="0"/>
          </a:p>
          <a:p>
            <a:r>
              <a:rPr lang="zh-CN" altLang="en-US" dirty="0" smtClean="0"/>
              <a:t>个性化彩铃：</a:t>
            </a:r>
            <a:r>
              <a:rPr lang="en-US" altLang="zh-CN" dirty="0" smtClean="0"/>
              <a:t>http://192.168.85.74:8000/DiyWEB/  </a:t>
            </a:r>
          </a:p>
          <a:p>
            <a:pPr latinLnBrk="1"/>
            <a:r>
              <a:rPr lang="zh-CN" altLang="zh-CN" sz="1200" kern="1200" dirty="0" smtClean="0">
                <a:solidFill>
                  <a:schemeClr val="tx1"/>
                </a:solidFill>
                <a:effectLst/>
                <a:latin typeface="+mn-lt"/>
                <a:ea typeface="+mn-ea"/>
                <a:cs typeface="+mn-cs"/>
              </a:rPr>
              <a:t>未注册账户：</a:t>
            </a:r>
            <a:r>
              <a:rPr lang="en-US" altLang="zh-CN" sz="1200" u="sng" kern="1200" dirty="0" smtClean="0">
                <a:solidFill>
                  <a:schemeClr val="tx1"/>
                </a:solidFill>
                <a:effectLst/>
                <a:latin typeface="+mn-lt"/>
                <a:ea typeface="+mn-ea"/>
                <a:cs typeface="+mn-cs"/>
                <a:hlinkClick r:id="rId3"/>
              </a:rPr>
              <a:t>18756967203</a:t>
            </a:r>
            <a:endParaRPr lang="zh-CN" altLang="zh-CN" sz="1200" kern="1200" dirty="0" smtClean="0">
              <a:solidFill>
                <a:schemeClr val="tx1"/>
              </a:solidFill>
              <a:effectLst/>
              <a:latin typeface="+mn-lt"/>
              <a:ea typeface="+mn-ea"/>
              <a:cs typeface="+mn-cs"/>
            </a:endParaRPr>
          </a:p>
          <a:p>
            <a:pPr latinLnBrk="1"/>
            <a:r>
              <a:rPr lang="zh-CN" altLang="zh-CN" sz="1200" kern="1200" dirty="0" smtClean="0">
                <a:solidFill>
                  <a:schemeClr val="tx1"/>
                </a:solidFill>
                <a:effectLst/>
                <a:latin typeface="+mn-lt"/>
                <a:ea typeface="+mn-ea"/>
                <a:cs typeface="+mn-cs"/>
              </a:rPr>
              <a:t>注册账户：</a:t>
            </a:r>
            <a:r>
              <a:rPr lang="en-US" altLang="zh-CN" sz="1200" u="sng" kern="1200" dirty="0" smtClean="0">
                <a:solidFill>
                  <a:schemeClr val="tx1"/>
                </a:solidFill>
                <a:effectLst/>
                <a:latin typeface="+mn-lt"/>
                <a:ea typeface="+mn-ea"/>
                <a:cs typeface="+mn-cs"/>
                <a:hlinkClick r:id="rId4"/>
              </a:rPr>
              <a:t>13805510342</a:t>
            </a:r>
            <a:endParaRPr lang="zh-CN" altLang="zh-CN" sz="1200" kern="1200" dirty="0" smtClean="0">
              <a:solidFill>
                <a:schemeClr val="tx1"/>
              </a:solidFill>
              <a:effectLst/>
              <a:latin typeface="+mn-lt"/>
              <a:ea typeface="+mn-ea"/>
              <a:cs typeface="+mn-cs"/>
            </a:endParaRPr>
          </a:p>
          <a:p>
            <a:r>
              <a:rPr lang="zh-CN" altLang="en-US" dirty="0" smtClean="0"/>
              <a:t>删除作品</a:t>
            </a:r>
            <a:endParaRPr lang="en-US" altLang="zh-CN" dirty="0" smtClean="0"/>
          </a:p>
          <a:p>
            <a:r>
              <a:rPr lang="zh-CN" altLang="en-US" dirty="0" smtClean="0"/>
              <a:t>步骤：</a:t>
            </a:r>
            <a:r>
              <a:rPr lang="en-US" altLang="zh-CN" dirty="0" smtClean="0"/>
              <a:t>A </a:t>
            </a:r>
            <a:r>
              <a:rPr lang="zh-CN" altLang="en-US" dirty="0" smtClean="0"/>
              <a:t>获取添加彩铃的链接，看看是哪个</a:t>
            </a:r>
            <a:r>
              <a:rPr lang="en-US" altLang="zh-CN" dirty="0" smtClean="0"/>
              <a:t>WAV=》</a:t>
            </a:r>
            <a:r>
              <a:rPr lang="en-US" altLang="zh-CN" baseline="0" dirty="0" smtClean="0"/>
              <a:t>   </a:t>
            </a:r>
          </a:p>
          <a:p>
            <a:r>
              <a:rPr lang="en-US" altLang="zh-CN" baseline="0" dirty="0" smtClean="0"/>
              <a:t>B</a:t>
            </a:r>
            <a:r>
              <a:rPr lang="zh-CN" altLang="en-US" baseline="0" dirty="0" smtClean="0"/>
              <a:t>获取</a:t>
            </a:r>
            <a:r>
              <a:rPr lang="en-US" altLang="zh-CN" baseline="0" dirty="0" smtClean="0"/>
              <a:t>B</a:t>
            </a:r>
            <a:r>
              <a:rPr lang="zh-CN" altLang="en-US" baseline="0" dirty="0" smtClean="0"/>
              <a:t>删除链接请求，修改</a:t>
            </a:r>
            <a:r>
              <a:rPr lang="en-US" altLang="zh-CN" baseline="0" dirty="0" smtClean="0"/>
              <a:t>wav</a:t>
            </a:r>
            <a:r>
              <a:rPr lang="zh-CN" altLang="en-US" baseline="0" dirty="0" smtClean="0"/>
              <a:t>，传给</a:t>
            </a:r>
            <a:r>
              <a:rPr lang="en-US" altLang="zh-CN" baseline="0" dirty="0" smtClean="0"/>
              <a:t>A</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56</a:t>
            </a:fld>
            <a:endParaRPr lang="zh-CN" altLang="en-US"/>
          </a:p>
        </p:txBody>
      </p:sp>
    </p:spTree>
    <p:extLst>
      <p:ext uri="{BB962C8B-B14F-4D97-AF65-F5344CB8AC3E}">
        <p14:creationId xmlns:p14="http://schemas.microsoft.com/office/powerpoint/2010/main" val="1062956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攻击者盗用了你的身份，以你的名义发送恶意请求。</a:t>
            </a:r>
            <a:r>
              <a:rPr lang="en-US" altLang="zh-CN" dirty="0" smtClean="0"/>
              <a:t>CSRF</a:t>
            </a:r>
            <a:r>
              <a:rPr lang="zh-CN" altLang="en-US" dirty="0" smtClean="0"/>
              <a:t>能够做的事情包括：以你名义发送邮件，发消息，盗取你的账号，甚至于购买商品，虚拟货币转账</a:t>
            </a:r>
            <a:r>
              <a:rPr lang="en-US" altLang="zh-CN" dirty="0" smtClean="0"/>
              <a:t>......</a:t>
            </a:r>
            <a:r>
              <a:rPr lang="zh-CN" altLang="en-US" dirty="0" smtClean="0"/>
              <a:t>造成的问题包括：个人隐私泄露以及财产安全。</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57</a:t>
            </a:fld>
            <a:endParaRPr lang="zh-CN" altLang="en-US"/>
          </a:p>
        </p:txBody>
      </p:sp>
    </p:spTree>
    <p:extLst>
      <p:ext uri="{BB962C8B-B14F-4D97-AF65-F5344CB8AC3E}">
        <p14:creationId xmlns:p14="http://schemas.microsoft.com/office/powerpoint/2010/main" val="1062956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攻击者盗用了你的身份，以你的名义发送恶意请求。</a:t>
            </a:r>
            <a:r>
              <a:rPr lang="en-US" altLang="zh-CN" dirty="0" smtClean="0"/>
              <a:t>CSRF</a:t>
            </a:r>
            <a:r>
              <a:rPr lang="zh-CN" altLang="en-US" dirty="0" smtClean="0"/>
              <a:t>能够做的事情包括：以你名义发送邮件，发消息，盗取你的账号，甚至于购买商品，虚拟货币转账</a:t>
            </a:r>
            <a:r>
              <a:rPr lang="en-US" altLang="zh-CN" dirty="0" smtClean="0"/>
              <a:t>......</a:t>
            </a:r>
            <a:r>
              <a:rPr lang="zh-CN" altLang="en-US" dirty="0" smtClean="0"/>
              <a:t>造成的问题包括：个人隐私泄露以及财产安全。</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58</a:t>
            </a:fld>
            <a:endParaRPr lang="zh-CN" altLang="en-US"/>
          </a:p>
        </p:txBody>
      </p:sp>
    </p:spTree>
    <p:extLst>
      <p:ext uri="{BB962C8B-B14F-4D97-AF65-F5344CB8AC3E}">
        <p14:creationId xmlns:p14="http://schemas.microsoft.com/office/powerpoint/2010/main" val="1062956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http://download.taobaocdn.com/docs/ppt/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http://download.taobaocdn.com/docs/ppt/bzsd.ppt</a:t>
            </a:r>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60</a:t>
            </a:fld>
            <a:endParaRPr lang="zh-CN" altLang="en-US"/>
          </a:p>
        </p:txBody>
      </p:sp>
    </p:spTree>
    <p:extLst>
      <p:ext uri="{BB962C8B-B14F-4D97-AF65-F5344CB8AC3E}">
        <p14:creationId xmlns:p14="http://schemas.microsoft.com/office/powerpoint/2010/main" val="183392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63</a:t>
            </a:fld>
            <a:endParaRPr lang="zh-CN" altLang="en-US"/>
          </a:p>
        </p:txBody>
      </p:sp>
    </p:spTree>
    <p:extLst>
      <p:ext uri="{BB962C8B-B14F-4D97-AF65-F5344CB8AC3E}">
        <p14:creationId xmlns:p14="http://schemas.microsoft.com/office/powerpoint/2010/main" val="477288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微软雅黑" panose="020B0503020204020204" pitchFamily="34" charset="-122"/>
                <a:ea typeface="微软雅黑" panose="020B0503020204020204" pitchFamily="34" charset="-122"/>
              </a:rPr>
              <a:t>公司项目特点：</a:t>
            </a:r>
            <a:endParaRPr lang="en-US" altLang="zh-CN" sz="1200" b="1"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项目开发周期短</a:t>
            </a:r>
            <a:endParaRPr lang="en-US" altLang="zh-CN" sz="12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系统架构时未考虑安全</a:t>
            </a:r>
            <a:endParaRPr lang="en-US" altLang="zh-CN" sz="12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迭代频繁</a:t>
            </a:r>
            <a:endParaRPr lang="en-US" altLang="zh-CN" sz="12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缺乏安全设计</a:t>
            </a:r>
            <a:endParaRPr lang="en-US" altLang="zh-CN" sz="12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缺乏安全编码意识</a:t>
            </a:r>
            <a:endParaRPr lang="en-US" altLang="zh-CN" sz="12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缺乏安全扫描</a:t>
            </a:r>
            <a:endParaRPr lang="en-US" altLang="zh-CN" sz="12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老旧代码难以维护</a:t>
            </a:r>
            <a:endParaRPr lang="en-US" altLang="zh-CN" sz="12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事业部代码风格迥异</a:t>
            </a:r>
            <a:endParaRPr lang="en-US" altLang="zh-CN"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69</a:t>
            </a:fld>
            <a:endParaRPr lang="zh-CN" altLang="en-US"/>
          </a:p>
        </p:txBody>
      </p:sp>
    </p:spTree>
    <p:extLst>
      <p:ext uri="{BB962C8B-B14F-4D97-AF65-F5344CB8AC3E}">
        <p14:creationId xmlns:p14="http://schemas.microsoft.com/office/powerpoint/2010/main" val="3627232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b="1" kern="1200" dirty="0" smtClean="0">
                <a:solidFill>
                  <a:schemeClr val="tx1"/>
                </a:solidFill>
                <a:effectLst/>
                <a:latin typeface="Arial" pitchFamily="34" charset="0"/>
                <a:ea typeface="华文细黑" pitchFamily="2" charset="-122"/>
                <a:cs typeface="+mn-cs"/>
              </a:rPr>
              <a:t>具体分析：</a:t>
            </a:r>
            <a:endParaRPr lang="zh-CN" altLang="zh-CN" sz="1200" kern="1200" dirty="0" smtClean="0">
              <a:solidFill>
                <a:schemeClr val="tx1"/>
              </a:solidFill>
              <a:effectLst/>
              <a:latin typeface="Arial" pitchFamily="34" charset="0"/>
              <a:ea typeface="华文细黑" pitchFamily="2" charset="-122"/>
              <a:cs typeface="+mn-cs"/>
            </a:endParaRPr>
          </a:p>
          <a:p>
            <a:pPr lvl="0"/>
            <a:r>
              <a:rPr lang="zh-CN" altLang="zh-CN" sz="1200" kern="1200" dirty="0" smtClean="0">
                <a:solidFill>
                  <a:schemeClr val="tx1"/>
                </a:solidFill>
                <a:effectLst/>
                <a:latin typeface="Arial" pitchFamily="34" charset="0"/>
                <a:ea typeface="华文细黑" pitchFamily="2" charset="-122"/>
                <a:cs typeface="+mn-cs"/>
              </a:rPr>
              <a:t>针对当前代码安全扫描仅发现</a:t>
            </a:r>
            <a:r>
              <a:rPr lang="en-US" altLang="zh-CN" sz="1200" kern="1200" dirty="0" smtClean="0">
                <a:solidFill>
                  <a:schemeClr val="tx1"/>
                </a:solidFill>
                <a:effectLst/>
                <a:latin typeface="Arial" pitchFamily="34" charset="0"/>
                <a:ea typeface="华文细黑" pitchFamily="2" charset="-122"/>
                <a:cs typeface="+mn-cs"/>
              </a:rPr>
              <a:t>1</a:t>
            </a:r>
            <a:r>
              <a:rPr lang="zh-CN" altLang="zh-CN" sz="1200" kern="1200" dirty="0" smtClean="0">
                <a:solidFill>
                  <a:schemeClr val="tx1"/>
                </a:solidFill>
                <a:effectLst/>
                <a:latin typeface="Arial" pitchFamily="34" charset="0"/>
                <a:ea typeface="华文细黑" pitchFamily="2" charset="-122"/>
                <a:cs typeface="+mn-cs"/>
              </a:rPr>
              <a:t>处可疑</a:t>
            </a:r>
            <a:r>
              <a:rPr lang="en-US" altLang="zh-CN" sz="1200" kern="1200" dirty="0" smtClean="0">
                <a:solidFill>
                  <a:schemeClr val="tx1"/>
                </a:solidFill>
                <a:effectLst/>
                <a:latin typeface="Arial" pitchFamily="34" charset="0"/>
                <a:ea typeface="华文细黑" pitchFamily="2" charset="-122"/>
                <a:cs typeface="+mn-cs"/>
              </a:rPr>
              <a:t>SQL</a:t>
            </a:r>
            <a:r>
              <a:rPr lang="zh-CN" altLang="zh-CN" sz="1200" kern="1200" dirty="0" smtClean="0">
                <a:solidFill>
                  <a:schemeClr val="tx1"/>
                </a:solidFill>
                <a:effectLst/>
                <a:latin typeface="Arial" pitchFamily="34" charset="0"/>
                <a:ea typeface="华文细黑" pitchFamily="2" charset="-122"/>
                <a:cs typeface="+mn-cs"/>
              </a:rPr>
              <a:t>注入点，但</a:t>
            </a:r>
            <a:r>
              <a:rPr lang="en-US" altLang="zh-CN" sz="1200" kern="1200" dirty="0" smtClean="0">
                <a:solidFill>
                  <a:schemeClr val="tx1"/>
                </a:solidFill>
                <a:effectLst/>
                <a:latin typeface="Arial" pitchFamily="34" charset="0"/>
                <a:ea typeface="华文细黑" pitchFamily="2" charset="-122"/>
                <a:cs typeface="+mn-cs"/>
              </a:rPr>
              <a:t>SQL</a:t>
            </a:r>
            <a:r>
              <a:rPr lang="zh-CN" altLang="zh-CN" sz="1200" kern="1200" dirty="0" smtClean="0">
                <a:solidFill>
                  <a:schemeClr val="tx1"/>
                </a:solidFill>
                <a:effectLst/>
                <a:latin typeface="Arial" pitchFamily="34" charset="0"/>
                <a:ea typeface="华文细黑" pitchFamily="2" charset="-122"/>
                <a:cs typeface="+mn-cs"/>
              </a:rPr>
              <a:t>注入需要的数据均为系统自动获取，用户可控性较差，所以注入可能性较小</a:t>
            </a:r>
          </a:p>
          <a:p>
            <a:r>
              <a:rPr lang="zh-CN" altLang="zh-CN" sz="1200" kern="1200" dirty="0" smtClean="0">
                <a:solidFill>
                  <a:schemeClr val="tx1"/>
                </a:solidFill>
                <a:effectLst/>
                <a:latin typeface="Arial" pitchFamily="34" charset="0"/>
                <a:ea typeface="华文细黑" pitchFamily="2" charset="-122"/>
                <a:cs typeface="+mn-cs"/>
              </a:rPr>
              <a:t>针对现网环境进行木马扫描，发现大量木马文件，主要上传时间为</a:t>
            </a:r>
            <a:r>
              <a:rPr lang="en-US" altLang="zh-CN" sz="1200" kern="1200" dirty="0" smtClean="0">
                <a:solidFill>
                  <a:schemeClr val="tx1"/>
                </a:solidFill>
                <a:effectLst/>
                <a:latin typeface="Arial" pitchFamily="34" charset="0"/>
                <a:ea typeface="华文细黑" pitchFamily="2" charset="-122"/>
                <a:cs typeface="+mn-cs"/>
              </a:rPr>
              <a:t>2012</a:t>
            </a:r>
            <a:r>
              <a:rPr lang="zh-CN" altLang="zh-CN" sz="1200" kern="1200" dirty="0" smtClean="0">
                <a:solidFill>
                  <a:schemeClr val="tx1"/>
                </a:solidFill>
                <a:effectLst/>
                <a:latin typeface="Arial" pitchFamily="34" charset="0"/>
                <a:ea typeface="华文细黑" pitchFamily="2" charset="-122"/>
                <a:cs typeface="+mn-cs"/>
              </a:rPr>
              <a:t>年</a:t>
            </a:r>
            <a:r>
              <a:rPr lang="en-US" altLang="zh-CN" sz="1200" kern="1200" dirty="0" smtClean="0">
                <a:solidFill>
                  <a:schemeClr val="tx1"/>
                </a:solidFill>
                <a:effectLst/>
                <a:latin typeface="Arial" pitchFamily="34" charset="0"/>
                <a:ea typeface="华文细黑" pitchFamily="2" charset="-122"/>
                <a:cs typeface="+mn-cs"/>
              </a:rPr>
              <a:t>5</a:t>
            </a:r>
            <a:r>
              <a:rPr lang="zh-CN" altLang="zh-CN" sz="1200" kern="1200" dirty="0" smtClean="0">
                <a:solidFill>
                  <a:schemeClr val="tx1"/>
                </a:solidFill>
                <a:effectLst/>
                <a:latin typeface="Arial" pitchFamily="34" charset="0"/>
                <a:ea typeface="华文细黑" pitchFamily="2" charset="-122"/>
                <a:cs typeface="+mn-cs"/>
              </a:rPr>
              <a:t>月，与黑客新增数据的时间相同。且其中一个木马具有完整的数据库操作功能，所以有较高可能性是通过此方式进行的数据新增</a:t>
            </a:r>
            <a:endParaRPr lang="en-US" altLang="zh-CN" sz="1200" kern="1200" dirty="0" smtClean="0">
              <a:solidFill>
                <a:schemeClr val="tx1"/>
              </a:solidFill>
              <a:effectLst/>
              <a:latin typeface="Arial" pitchFamily="34" charset="0"/>
              <a:ea typeface="华文细黑" pitchFamily="2" charset="-122"/>
              <a:cs typeface="+mn-cs"/>
            </a:endParaRPr>
          </a:p>
          <a:p>
            <a:endParaRPr lang="en-US" altLang="zh-CN" sz="1200" kern="1200" dirty="0" smtClean="0">
              <a:solidFill>
                <a:schemeClr val="tx1"/>
              </a:solidFill>
              <a:effectLst/>
              <a:latin typeface="Arial" pitchFamily="34" charset="0"/>
              <a:ea typeface="华文细黑" pitchFamily="2" charset="-122"/>
              <a:cs typeface="+mn-cs"/>
            </a:endParaRPr>
          </a:p>
          <a:p>
            <a:r>
              <a:rPr lang="zh-CN" altLang="zh-CN" sz="1200" kern="1200" dirty="0" smtClean="0">
                <a:solidFill>
                  <a:schemeClr val="tx1"/>
                </a:solidFill>
                <a:effectLst/>
                <a:latin typeface="Arial" pitchFamily="34" charset="0"/>
                <a:ea typeface="华文细黑" pitchFamily="2" charset="-122"/>
                <a:cs typeface="+mn-cs"/>
              </a:rPr>
              <a:t>木马上传方式可能有</a:t>
            </a:r>
            <a:r>
              <a:rPr lang="en-US" altLang="zh-CN" sz="1200" kern="1200" dirty="0" smtClean="0">
                <a:solidFill>
                  <a:schemeClr val="tx1"/>
                </a:solidFill>
                <a:effectLst/>
                <a:latin typeface="Arial" pitchFamily="34" charset="0"/>
                <a:ea typeface="华文细黑" pitchFamily="2" charset="-122"/>
                <a:cs typeface="+mn-cs"/>
              </a:rPr>
              <a:t>2</a:t>
            </a:r>
            <a:r>
              <a:rPr lang="zh-CN" altLang="zh-CN" sz="1200" kern="1200" dirty="0" smtClean="0">
                <a:solidFill>
                  <a:schemeClr val="tx1"/>
                </a:solidFill>
                <a:effectLst/>
                <a:latin typeface="Arial" pitchFamily="34" charset="0"/>
                <a:ea typeface="华文细黑" pitchFamily="2" charset="-122"/>
                <a:cs typeface="+mn-cs"/>
              </a:rPr>
              <a:t>种，但在当前现网环境均无法重现：</a:t>
            </a:r>
          </a:p>
          <a:p>
            <a:pPr lvl="0"/>
            <a:r>
              <a:rPr lang="zh-CN" altLang="zh-CN" sz="1200" kern="1200" dirty="0" smtClean="0">
                <a:solidFill>
                  <a:schemeClr val="tx1"/>
                </a:solidFill>
                <a:effectLst/>
                <a:latin typeface="Arial" pitchFamily="34" charset="0"/>
                <a:ea typeface="华文细黑" pitchFamily="2" charset="-122"/>
                <a:cs typeface="+mn-cs"/>
              </a:rPr>
              <a:t>通过</a:t>
            </a:r>
            <a:r>
              <a:rPr lang="en-US" altLang="zh-CN" sz="1200" kern="1200" dirty="0" smtClean="0">
                <a:solidFill>
                  <a:schemeClr val="tx1"/>
                </a:solidFill>
                <a:effectLst/>
                <a:latin typeface="Arial" pitchFamily="34" charset="0"/>
                <a:ea typeface="华文细黑" pitchFamily="2" charset="-122"/>
                <a:cs typeface="+mn-cs"/>
              </a:rPr>
              <a:t>PUT</a:t>
            </a:r>
            <a:r>
              <a:rPr lang="zh-CN" altLang="zh-CN" sz="1200" kern="1200" dirty="0" smtClean="0">
                <a:solidFill>
                  <a:schemeClr val="tx1"/>
                </a:solidFill>
                <a:effectLst/>
                <a:latin typeface="Arial" pitchFamily="34" charset="0"/>
                <a:ea typeface="华文细黑" pitchFamily="2" charset="-122"/>
                <a:cs typeface="+mn-cs"/>
              </a:rPr>
              <a:t>协议上传（在普通话安徽站点以及广东站点有发现过该漏洞，运维人员近期对所有服务器进行了统一维护，关闭了</a:t>
            </a:r>
            <a:r>
              <a:rPr lang="en-US" altLang="zh-CN" sz="1200" kern="1200" dirty="0" smtClean="0">
                <a:solidFill>
                  <a:schemeClr val="tx1"/>
                </a:solidFill>
                <a:effectLst/>
                <a:latin typeface="Arial" pitchFamily="34" charset="0"/>
                <a:ea typeface="华文细黑" pitchFamily="2" charset="-122"/>
                <a:cs typeface="+mn-cs"/>
              </a:rPr>
              <a:t>PUT</a:t>
            </a:r>
            <a:r>
              <a:rPr lang="zh-CN" altLang="zh-CN" sz="1200" kern="1200" dirty="0" smtClean="0">
                <a:solidFill>
                  <a:schemeClr val="tx1"/>
                </a:solidFill>
                <a:effectLst/>
                <a:latin typeface="Arial" pitchFamily="34" charset="0"/>
                <a:ea typeface="华文细黑" pitchFamily="2" charset="-122"/>
                <a:cs typeface="+mn-cs"/>
              </a:rPr>
              <a:t>协议，所以无法判断木马文件上传时该漏洞是否存在）</a:t>
            </a:r>
          </a:p>
          <a:p>
            <a:pPr lvl="0"/>
            <a:r>
              <a:rPr lang="zh-CN" altLang="zh-CN" sz="1200" kern="1200" dirty="0" smtClean="0">
                <a:solidFill>
                  <a:schemeClr val="tx1"/>
                </a:solidFill>
                <a:effectLst/>
                <a:latin typeface="Arial" pitchFamily="34" charset="0"/>
                <a:ea typeface="华文细黑" pitchFamily="2" charset="-122"/>
                <a:cs typeface="+mn-cs"/>
              </a:rPr>
              <a:t>通过上传包含木马的压缩文件，系统会将压缩文件中内容解压缩至</a:t>
            </a:r>
            <a:r>
              <a:rPr lang="en-US" altLang="zh-CN" sz="1200" kern="1200" dirty="0" smtClean="0">
                <a:solidFill>
                  <a:schemeClr val="tx1"/>
                </a:solidFill>
                <a:effectLst/>
                <a:latin typeface="Arial" pitchFamily="34" charset="0"/>
                <a:ea typeface="华文细黑" pitchFamily="2" charset="-122"/>
                <a:cs typeface="+mn-cs"/>
              </a:rPr>
              <a:t>temp</a:t>
            </a:r>
            <a:r>
              <a:rPr lang="zh-CN" altLang="zh-CN" sz="1200" kern="1200" dirty="0" smtClean="0">
                <a:solidFill>
                  <a:schemeClr val="tx1"/>
                </a:solidFill>
                <a:effectLst/>
                <a:latin typeface="Arial" pitchFamily="34" charset="0"/>
                <a:ea typeface="华文细黑" pitchFamily="2" charset="-122"/>
                <a:cs typeface="+mn-cs"/>
              </a:rPr>
              <a:t>目录，并且处理木马文件时会异常，从而导致木马文件被保留在服务器中。（当前</a:t>
            </a:r>
            <a:r>
              <a:rPr lang="en-US" altLang="zh-CN" sz="1200" kern="1200" dirty="0" smtClean="0">
                <a:solidFill>
                  <a:schemeClr val="tx1"/>
                </a:solidFill>
                <a:effectLst/>
                <a:latin typeface="Arial" pitchFamily="34" charset="0"/>
                <a:ea typeface="华文细黑" pitchFamily="2" charset="-122"/>
                <a:cs typeface="+mn-cs"/>
              </a:rPr>
              <a:t>temp</a:t>
            </a:r>
            <a:r>
              <a:rPr lang="zh-CN" altLang="zh-CN" sz="1200" kern="1200" dirty="0" smtClean="0">
                <a:solidFill>
                  <a:schemeClr val="tx1"/>
                </a:solidFill>
                <a:effectLst/>
                <a:latin typeface="Arial" pitchFamily="34" charset="0"/>
                <a:ea typeface="华文细黑" pitchFamily="2" charset="-122"/>
                <a:cs typeface="+mn-cs"/>
              </a:rPr>
              <a:t>目录的解压缩临时文件存储功能已不存在，所以无法在当前环境重现）</a:t>
            </a:r>
          </a:p>
          <a:p>
            <a:endParaRPr lang="zh-CN" altLang="en-US" dirty="0"/>
          </a:p>
        </p:txBody>
      </p:sp>
      <p:sp>
        <p:nvSpPr>
          <p:cNvPr id="4" name="灯片编号占位符 3"/>
          <p:cNvSpPr>
            <a:spLocks noGrp="1"/>
          </p:cNvSpPr>
          <p:nvPr>
            <p:ph type="sldNum" sz="quarter" idx="10"/>
          </p:nvPr>
        </p:nvSpPr>
        <p:spPr/>
        <p:txBody>
          <a:bodyPr/>
          <a:lstStyle/>
          <a:p>
            <a:fld id="{3291CC66-4BA4-4D69-B879-49F9B9F414A6}" type="slidenum">
              <a:rPr lang="en-US" smtClean="0"/>
              <a:pPr/>
              <a:t>8</a:t>
            </a:fld>
            <a:endParaRPr lang="en-US"/>
          </a:p>
        </p:txBody>
      </p:sp>
    </p:spTree>
    <p:extLst>
      <p:ext uri="{BB962C8B-B14F-4D97-AF65-F5344CB8AC3E}">
        <p14:creationId xmlns:p14="http://schemas.microsoft.com/office/powerpoint/2010/main" val="2229413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Arial" pitchFamily="34" charset="0"/>
                <a:ea typeface="华文细黑" pitchFamily="2" charset="-122"/>
                <a:cs typeface="+mn-cs"/>
              </a:rPr>
              <a:t>本次现网服务器环境安全分析发现了很多木马程序，建议运维人员能使用安全性小组提供的木马扫描工具定期进行扫描，及时发现威胁文件（建议将扫描结果也抄送一份给安全性测试小组，便于我们协助分析）</a:t>
            </a:r>
          </a:p>
          <a:p>
            <a:pPr lvl="0"/>
            <a:r>
              <a:rPr lang="zh-CN" altLang="zh-CN" sz="1200" kern="1200" dirty="0" smtClean="0">
                <a:solidFill>
                  <a:schemeClr val="tx1"/>
                </a:solidFill>
                <a:effectLst/>
                <a:latin typeface="Arial" pitchFamily="34" charset="0"/>
                <a:ea typeface="华文细黑" pitchFamily="2" charset="-122"/>
                <a:cs typeface="+mn-cs"/>
              </a:rPr>
              <a:t>本次代码安全分析发现了</a:t>
            </a:r>
            <a:r>
              <a:rPr lang="en-US" altLang="zh-CN" sz="1200" kern="1200" dirty="0" smtClean="0">
                <a:solidFill>
                  <a:schemeClr val="tx1"/>
                </a:solidFill>
                <a:effectLst/>
                <a:latin typeface="Arial" pitchFamily="34" charset="0"/>
                <a:ea typeface="华文细黑" pitchFamily="2" charset="-122"/>
                <a:cs typeface="+mn-cs"/>
              </a:rPr>
              <a:t>1</a:t>
            </a:r>
            <a:r>
              <a:rPr lang="zh-CN" altLang="zh-CN" sz="1200" kern="1200" dirty="0" smtClean="0">
                <a:solidFill>
                  <a:schemeClr val="tx1"/>
                </a:solidFill>
                <a:effectLst/>
                <a:latin typeface="Arial" pitchFamily="34" charset="0"/>
                <a:ea typeface="华文细黑" pitchFamily="2" charset="-122"/>
                <a:cs typeface="+mn-cs"/>
              </a:rPr>
              <a:t>处</a:t>
            </a:r>
            <a:r>
              <a:rPr lang="en-US" altLang="zh-CN" sz="1200" kern="1200" dirty="0" smtClean="0">
                <a:solidFill>
                  <a:schemeClr val="tx1"/>
                </a:solidFill>
                <a:effectLst/>
                <a:latin typeface="Arial" pitchFamily="34" charset="0"/>
                <a:ea typeface="华文细黑" pitchFamily="2" charset="-122"/>
                <a:cs typeface="+mn-cs"/>
              </a:rPr>
              <a:t>SQL</a:t>
            </a:r>
            <a:r>
              <a:rPr lang="zh-CN" altLang="zh-CN" sz="1200" kern="1200" dirty="0" smtClean="0">
                <a:solidFill>
                  <a:schemeClr val="tx1"/>
                </a:solidFill>
                <a:effectLst/>
                <a:latin typeface="Arial" pitchFamily="34" charset="0"/>
                <a:ea typeface="华文细黑" pitchFamily="2" charset="-122"/>
                <a:cs typeface="+mn-cs"/>
              </a:rPr>
              <a:t>注入隐患、</a:t>
            </a:r>
            <a:r>
              <a:rPr lang="en-US" altLang="zh-CN" sz="1200" kern="1200" dirty="0" smtClean="0">
                <a:solidFill>
                  <a:schemeClr val="tx1"/>
                </a:solidFill>
                <a:effectLst/>
                <a:latin typeface="Arial" pitchFamily="34" charset="0"/>
                <a:ea typeface="华文细黑" pitchFamily="2" charset="-122"/>
                <a:cs typeface="+mn-cs"/>
              </a:rPr>
              <a:t>1</a:t>
            </a:r>
            <a:r>
              <a:rPr lang="zh-CN" altLang="zh-CN" sz="1200" kern="1200" dirty="0" smtClean="0">
                <a:solidFill>
                  <a:schemeClr val="tx1"/>
                </a:solidFill>
                <a:effectLst/>
                <a:latin typeface="Arial" pitchFamily="34" charset="0"/>
                <a:ea typeface="华文细黑" pitchFamily="2" charset="-122"/>
                <a:cs typeface="+mn-cs"/>
              </a:rPr>
              <a:t>处命令执行隐患、</a:t>
            </a:r>
            <a:r>
              <a:rPr lang="en-US" altLang="zh-CN" sz="1200" kern="1200" dirty="0" smtClean="0">
                <a:solidFill>
                  <a:schemeClr val="tx1"/>
                </a:solidFill>
                <a:effectLst/>
                <a:latin typeface="Arial" pitchFamily="34" charset="0"/>
                <a:ea typeface="华文细黑" pitchFamily="2" charset="-122"/>
                <a:cs typeface="+mn-cs"/>
              </a:rPr>
              <a:t>1</a:t>
            </a:r>
            <a:r>
              <a:rPr lang="zh-CN" altLang="zh-CN" sz="1200" kern="1200" dirty="0" smtClean="0">
                <a:solidFill>
                  <a:schemeClr val="tx1"/>
                </a:solidFill>
                <a:effectLst/>
                <a:latin typeface="Arial" pitchFamily="34" charset="0"/>
                <a:ea typeface="华文细黑" pitchFamily="2" charset="-122"/>
                <a:cs typeface="+mn-cs"/>
              </a:rPr>
              <a:t>处文件上传隐患。虽然不一定是导致本次漏洞的原因，但还是建议修复（具体问题已与项目组沟通确认）</a:t>
            </a:r>
          </a:p>
          <a:p>
            <a:pPr lvl="0"/>
            <a:r>
              <a:rPr lang="zh-CN" altLang="zh-CN" sz="1200" kern="1200" dirty="0" smtClean="0">
                <a:solidFill>
                  <a:schemeClr val="tx1"/>
                </a:solidFill>
                <a:effectLst/>
                <a:latin typeface="Arial" pitchFamily="34" charset="0"/>
                <a:ea typeface="华文细黑" pitchFamily="2" charset="-122"/>
                <a:cs typeface="+mn-cs"/>
              </a:rPr>
              <a:t>建议项目组在应用程序发布前进行安全自检（可以参考附件的《安全上线指标》）或由安全性小组进行一轮安全性测试，避免存在安全漏洞的产品被部署至现网环境。</a:t>
            </a:r>
          </a:p>
          <a:p>
            <a:endParaRPr lang="zh-CN" altLang="en-US" dirty="0"/>
          </a:p>
        </p:txBody>
      </p:sp>
      <p:sp>
        <p:nvSpPr>
          <p:cNvPr id="4" name="灯片编号占位符 3"/>
          <p:cNvSpPr>
            <a:spLocks noGrp="1"/>
          </p:cNvSpPr>
          <p:nvPr>
            <p:ph type="sldNum" sz="quarter" idx="10"/>
          </p:nvPr>
        </p:nvSpPr>
        <p:spPr/>
        <p:txBody>
          <a:bodyPr/>
          <a:lstStyle/>
          <a:p>
            <a:fld id="{3291CC66-4BA4-4D69-B879-49F9B9F414A6}" type="slidenum">
              <a:rPr lang="en-US" smtClean="0"/>
              <a:pPr/>
              <a:t>10</a:t>
            </a:fld>
            <a:endParaRPr lang="en-US"/>
          </a:p>
        </p:txBody>
      </p:sp>
    </p:spTree>
    <p:extLst>
      <p:ext uri="{BB962C8B-B14F-4D97-AF65-F5344CB8AC3E}">
        <p14:creationId xmlns:p14="http://schemas.microsoft.com/office/powerpoint/2010/main" val="3384111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91CC66-4BA4-4D69-B879-49F9B9F414A6}" type="slidenum">
              <a:rPr lang="en-US" smtClean="0"/>
              <a:pPr/>
              <a:t>11</a:t>
            </a:fld>
            <a:endParaRPr lang="en-US"/>
          </a:p>
        </p:txBody>
      </p:sp>
    </p:spTree>
    <p:extLst>
      <p:ext uri="{BB962C8B-B14F-4D97-AF65-F5344CB8AC3E}">
        <p14:creationId xmlns:p14="http://schemas.microsoft.com/office/powerpoint/2010/main" val="228095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同一个系统，功能几乎相同</a:t>
            </a:r>
            <a:endParaRPr lang="zh-CN" altLang="en-US" dirty="0"/>
          </a:p>
        </p:txBody>
      </p:sp>
      <p:sp>
        <p:nvSpPr>
          <p:cNvPr id="4" name="灯片编号占位符 3"/>
          <p:cNvSpPr>
            <a:spLocks noGrp="1"/>
          </p:cNvSpPr>
          <p:nvPr>
            <p:ph type="sldNum" sz="quarter" idx="10"/>
          </p:nvPr>
        </p:nvSpPr>
        <p:spPr/>
        <p:txBody>
          <a:bodyPr/>
          <a:lstStyle/>
          <a:p>
            <a:fld id="{3291CC66-4BA4-4D69-B879-49F9B9F414A6}" type="slidenum">
              <a:rPr lang="en-US" smtClean="0"/>
              <a:pPr/>
              <a:t>12</a:t>
            </a:fld>
            <a:endParaRPr lang="en-US"/>
          </a:p>
        </p:txBody>
      </p:sp>
    </p:spTree>
    <p:extLst>
      <p:ext uri="{BB962C8B-B14F-4D97-AF65-F5344CB8AC3E}">
        <p14:creationId xmlns:p14="http://schemas.microsoft.com/office/powerpoint/2010/main" val="4123686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微软雅黑" panose="020B0503020204020204" pitchFamily="34" charset="-122"/>
                <a:ea typeface="微软雅黑" panose="020B0503020204020204" pitchFamily="34" charset="-122"/>
              </a:rPr>
              <a:t>缺乏常见安全漏洞相关知识、不清楚防御相关漏洞攻击的手段</a:t>
            </a:r>
            <a:endParaRPr lang="en-US" altLang="zh-CN" sz="12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架构设计上未考充分虑安全需求，</a:t>
            </a:r>
            <a:r>
              <a:rPr lang="zh-CN" altLang="zh-CN" sz="1200" dirty="0" smtClean="0">
                <a:latin typeface="微软雅黑" panose="020B0503020204020204" pitchFamily="34" charset="-122"/>
                <a:ea typeface="微软雅黑" panose="020B0503020204020204" pitchFamily="34" charset="-122"/>
              </a:rPr>
              <a:t>架构采取不安全的框架、</a:t>
            </a:r>
            <a:r>
              <a:rPr lang="zh-CN" altLang="en-US" sz="1200" dirty="0" smtClean="0">
                <a:latin typeface="微软雅黑" panose="020B0503020204020204" pitchFamily="34" charset="-122"/>
                <a:ea typeface="微软雅黑" panose="020B0503020204020204" pitchFamily="34" charset="-122"/>
              </a:rPr>
              <a:t>或者不安全的</a:t>
            </a:r>
            <a:r>
              <a:rPr lang="zh-CN" altLang="zh-CN" sz="1200" dirty="0" smtClean="0">
                <a:latin typeface="微软雅黑" panose="020B0503020204020204" pitchFamily="34" charset="-122"/>
                <a:ea typeface="微软雅黑" panose="020B0503020204020204" pitchFamily="34" charset="-122"/>
              </a:rPr>
              <a:t>三方</a:t>
            </a:r>
            <a:r>
              <a:rPr lang="zh-CN" altLang="en-US" sz="1200" dirty="0" smtClean="0">
                <a:latin typeface="微软雅黑" panose="020B0503020204020204" pitchFamily="34" charset="-122"/>
                <a:ea typeface="微软雅黑" panose="020B0503020204020204" pitchFamily="34" charset="-122"/>
              </a:rPr>
              <a:t>程序，导致了产品存在安全缺陷</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缺乏基础安全配置导致安全问题</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r>
              <a:rPr lang="zh-CN" altLang="zh-CN" sz="1200" dirty="0" smtClean="0">
                <a:latin typeface="微软雅黑" panose="020B0503020204020204" pitchFamily="34" charset="-122"/>
                <a:ea typeface="微软雅黑" panose="020B0503020204020204" pitchFamily="34" charset="-122"/>
              </a:rPr>
              <a:t>开发人员安全意识</a:t>
            </a:r>
            <a:r>
              <a:rPr lang="zh-CN" altLang="en-US" sz="1200" dirty="0" smtClean="0">
                <a:latin typeface="微软雅黑" panose="020B0503020204020204" pitchFamily="34" charset="-122"/>
                <a:ea typeface="微软雅黑" panose="020B0503020204020204" pitchFamily="34" charset="-122"/>
              </a:rPr>
              <a:t>薄弱</a:t>
            </a:r>
            <a:r>
              <a:rPr lang="zh-CN" altLang="zh-CN" sz="1200" dirty="0" smtClean="0">
                <a:latin typeface="微软雅黑" panose="020B0503020204020204" pitchFamily="34" charset="-122"/>
                <a:ea typeface="微软雅黑" panose="020B0503020204020204" pitchFamily="34" charset="-122"/>
              </a:rPr>
              <a:t>，代码拷贝，组件滥用，没有安全编码规范</a:t>
            </a:r>
            <a:r>
              <a:rPr lang="zh-CN" altLang="en-US" sz="1200" dirty="0" smtClean="0">
                <a:latin typeface="微软雅黑" panose="020B0503020204020204" pitchFamily="34" charset="-122"/>
                <a:ea typeface="微软雅黑" panose="020B0503020204020204" pitchFamily="34" charset="-122"/>
              </a:rPr>
              <a:t>，导致产品存在安全隐患</a:t>
            </a:r>
            <a:endParaRPr lang="zh-CN" altLang="en-US" dirty="0"/>
          </a:p>
        </p:txBody>
      </p:sp>
      <p:sp>
        <p:nvSpPr>
          <p:cNvPr id="4" name="灯片编号占位符 3"/>
          <p:cNvSpPr>
            <a:spLocks noGrp="1"/>
          </p:cNvSpPr>
          <p:nvPr>
            <p:ph type="sldNum" sz="quarter" idx="10"/>
          </p:nvPr>
        </p:nvSpPr>
        <p:spPr/>
        <p:txBody>
          <a:bodyPr/>
          <a:lstStyle/>
          <a:p>
            <a:fld id="{3291CC66-4BA4-4D69-B879-49F9B9F414A6}" type="slidenum">
              <a:rPr lang="en-US" smtClean="0"/>
              <a:pPr/>
              <a:t>22</a:t>
            </a:fld>
            <a:endParaRPr lang="en-US"/>
          </a:p>
        </p:txBody>
      </p:sp>
    </p:spTree>
    <p:extLst>
      <p:ext uri="{BB962C8B-B14F-4D97-AF65-F5344CB8AC3E}">
        <p14:creationId xmlns:p14="http://schemas.microsoft.com/office/powerpoint/2010/main" val="3155890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41</a:t>
            </a:fld>
            <a:endParaRPr lang="zh-CN" altLang="en-US"/>
          </a:p>
        </p:txBody>
      </p:sp>
    </p:spTree>
    <p:extLst>
      <p:ext uri="{BB962C8B-B14F-4D97-AF65-F5344CB8AC3E}">
        <p14:creationId xmlns:p14="http://schemas.microsoft.com/office/powerpoint/2010/main" val="780701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后台登录绕过</a:t>
            </a:r>
            <a:r>
              <a:rPr lang="en-US" altLang="zh-CN"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http://c.changyan.com/index.php?app=changyan&amp;mod=Homepage&amp;act=view&amp;newsid=91</a:t>
            </a:r>
            <a:r>
              <a:rPr lang="en-US" altLang="zh-CN" sz="1200" kern="1200" dirty="0" smtClean="0">
                <a:solidFill>
                  <a:schemeClr val="tx1"/>
                </a:solidFill>
                <a:effectLst/>
                <a:latin typeface="+mn-lt"/>
                <a:ea typeface="+mn-ea"/>
                <a:cs typeface="+mn-cs"/>
              </a:rPr>
              <a:t>  </a:t>
            </a:r>
            <a:r>
              <a:rPr lang="zh-CN" altLang="en-US" dirty="0" smtClean="0"/>
              <a:t>（公司站点）安徽教育云演示</a:t>
            </a:r>
            <a:endParaRPr lang="en-US" altLang="zh-CN" sz="1200" b="0" i="0" kern="1200" baseline="0" dirty="0" smtClean="0">
              <a:solidFill>
                <a:schemeClr val="tx1"/>
              </a:solidFill>
              <a:effectLst/>
              <a:latin typeface="+mn-lt"/>
              <a:ea typeface="+mn-ea"/>
              <a:cs typeface="+mn-cs"/>
            </a:endParaRPr>
          </a:p>
          <a:p>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http://www.libang.com.cn/childindustry.php?id=117 </a:t>
            </a:r>
            <a:r>
              <a:rPr lang="zh-CN" altLang="en-US" sz="1200" b="0" i="0" kern="1200" baseline="0" dirty="0" smtClean="0">
                <a:solidFill>
                  <a:schemeClr val="tx1"/>
                </a:solidFill>
                <a:effectLst/>
                <a:latin typeface="+mn-lt"/>
                <a:ea typeface="+mn-ea"/>
                <a:cs typeface="+mn-cs"/>
              </a:rPr>
              <a:t>存在注入</a:t>
            </a:r>
            <a:r>
              <a:rPr lang="en-US" altLang="zh-CN" sz="1200" b="0" i="0" kern="1200" baseline="0" dirty="0" smtClean="0">
                <a:solidFill>
                  <a:schemeClr val="tx1"/>
                </a:solidFill>
                <a:effectLst/>
                <a:latin typeface="+mn-lt"/>
                <a:ea typeface="+mn-ea"/>
                <a:cs typeface="+mn-cs"/>
              </a:rPr>
              <a:t>  </a:t>
            </a:r>
            <a:r>
              <a:rPr lang="zh-CN" altLang="en-US" sz="1200" b="0" i="0" kern="1200" baseline="0" dirty="0" smtClean="0">
                <a:solidFill>
                  <a:schemeClr val="tx1"/>
                </a:solidFill>
                <a:effectLst/>
                <a:latin typeface="+mn-lt"/>
                <a:ea typeface="+mn-ea"/>
                <a:cs typeface="+mn-cs"/>
              </a:rPr>
              <a:t>啊</a:t>
            </a:r>
            <a:r>
              <a:rPr lang="en-US" altLang="zh-CN" sz="1200" b="0" i="0" kern="1200" baseline="0" dirty="0" smtClean="0">
                <a:solidFill>
                  <a:schemeClr val="tx1"/>
                </a:solidFill>
                <a:effectLst/>
                <a:latin typeface="+mn-lt"/>
                <a:ea typeface="+mn-ea"/>
                <a:cs typeface="+mn-cs"/>
              </a:rPr>
              <a:t>D</a:t>
            </a:r>
            <a:r>
              <a:rPr lang="zh-CN" altLang="en-US" sz="1200" b="0" i="0" kern="1200" baseline="0" dirty="0" smtClean="0">
                <a:solidFill>
                  <a:schemeClr val="tx1"/>
                </a:solidFill>
                <a:effectLst/>
                <a:latin typeface="+mn-lt"/>
                <a:ea typeface="+mn-ea"/>
                <a:cs typeface="+mn-cs"/>
              </a:rPr>
              <a:t>工具、</a:t>
            </a:r>
            <a:r>
              <a:rPr lang="en-US" altLang="zh-CN" sz="1200" b="0" i="0" kern="1200" baseline="0" dirty="0" err="1" smtClean="0">
                <a:solidFill>
                  <a:schemeClr val="tx1"/>
                </a:solidFill>
                <a:effectLst/>
                <a:latin typeface="+mn-lt"/>
                <a:ea typeface="+mn-ea"/>
                <a:cs typeface="+mn-cs"/>
              </a:rPr>
              <a:t>Havij</a:t>
            </a:r>
            <a:r>
              <a:rPr lang="zh-CN" altLang="en-US" sz="1200" b="0" i="0" kern="1200" baseline="0" dirty="0" smtClean="0">
                <a:solidFill>
                  <a:schemeClr val="tx1"/>
                </a:solidFill>
                <a:effectLst/>
                <a:latin typeface="+mn-lt"/>
                <a:ea typeface="+mn-ea"/>
                <a:cs typeface="+mn-cs"/>
              </a:rPr>
              <a:t>、手工</a:t>
            </a:r>
            <a:endParaRPr lang="en-US" altLang="zh-CN" sz="1200" b="0" i="0" kern="1200" baseline="0" dirty="0" smtClean="0">
              <a:solidFill>
                <a:schemeClr val="tx1"/>
              </a:solidFill>
              <a:effectLst/>
              <a:latin typeface="+mn-lt"/>
              <a:ea typeface="+mn-ea"/>
              <a:cs typeface="+mn-cs"/>
            </a:endParaRPr>
          </a:p>
          <a:p>
            <a:endParaRPr lang="en-US" altLang="zh-CN" sz="1200" b="0" i="0" kern="1200" baseline="0" dirty="0" smtClean="0">
              <a:solidFill>
                <a:schemeClr val="tx1"/>
              </a:solidFill>
              <a:effectLst/>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9EF6AFF-548E-408F-B37B-02D1EE566E22}" type="slidenum">
              <a:rPr lang="zh-CN" altLang="en-US" smtClean="0"/>
              <a:pPr/>
              <a:t>42</a:t>
            </a:fld>
            <a:endParaRPr lang="zh-CN" altLang="en-US"/>
          </a:p>
        </p:txBody>
      </p:sp>
    </p:spTree>
    <p:extLst>
      <p:ext uri="{BB962C8B-B14F-4D97-AF65-F5344CB8AC3E}">
        <p14:creationId xmlns:p14="http://schemas.microsoft.com/office/powerpoint/2010/main" val="4179971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2" descr="D:\我的文档\桌面\0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463"/>
            <a:ext cx="91678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Rectangle 2"/>
          <p:cNvSpPr>
            <a:spLocks noGrp="1" noChangeArrowheads="1"/>
          </p:cNvSpPr>
          <p:nvPr>
            <p:ph type="ctrTitle"/>
          </p:nvPr>
        </p:nvSpPr>
        <p:spPr>
          <a:xfrm>
            <a:off x="685800" y="2130425"/>
            <a:ext cx="7772400" cy="1470025"/>
          </a:xfrm>
        </p:spPr>
        <p:txBody>
          <a:bodyPr/>
          <a:lstStyle>
            <a:lvl1pPr algn="ctr">
              <a:defRPr sz="4000" b="1">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168963" name="Rectangle 3"/>
          <p:cNvSpPr>
            <a:spLocks noGrp="1" noChangeArrowheads="1"/>
          </p:cNvSpPr>
          <p:nvPr>
            <p:ph type="subTitle" idx="1"/>
          </p:nvPr>
        </p:nvSpPr>
        <p:spPr>
          <a:xfrm>
            <a:off x="1371600" y="4235460"/>
            <a:ext cx="6400800" cy="622300"/>
          </a:xfrm>
        </p:spPr>
        <p:txBody>
          <a:bodyPr/>
          <a:lstStyle>
            <a:lvl1pPr marL="0" indent="0" algn="ctr">
              <a:buFontTx/>
              <a:buNone/>
              <a:defRPr sz="2400" b="1">
                <a:latin typeface="微软雅黑" pitchFamily="34" charset="-122"/>
                <a:ea typeface="微软雅黑" pitchFamily="34" charset="-122"/>
              </a:defRPr>
            </a:lvl1pPr>
          </a:lstStyle>
          <a:p>
            <a:r>
              <a:rPr lang="zh-CN" altLang="en-US" smtClean="0"/>
              <a:t>单击此处编辑母版副标题样式</a:t>
            </a:r>
            <a:endParaRPr lang="zh-CN" altLang="en-US" dirty="0"/>
          </a:p>
        </p:txBody>
      </p:sp>
      <p:sp>
        <p:nvSpPr>
          <p:cNvPr id="5" name="Rectangle 5"/>
          <p:cNvSpPr>
            <a:spLocks noGrp="1" noChangeArrowheads="1"/>
          </p:cNvSpPr>
          <p:nvPr>
            <p:ph type="sldNum" sz="quarter" idx="10"/>
          </p:nvPr>
        </p:nvSpPr>
        <p:spPr>
          <a:xfrm>
            <a:off x="7451725" y="6381750"/>
            <a:ext cx="1728788" cy="350838"/>
          </a:xfrm>
          <a:prstGeom prst="rect">
            <a:avLst/>
          </a:prstGeom>
        </p:spPr>
        <p:txBody>
          <a:bodyPr/>
          <a:lstStyle>
            <a:lvl1pPr algn="ctr">
              <a:spcBef>
                <a:spcPct val="50000"/>
              </a:spcBef>
              <a:defRPr b="1">
                <a:solidFill>
                  <a:schemeClr val="tx1"/>
                </a:solidFill>
                <a:latin typeface="Arial" charset="0"/>
                <a:ea typeface="宋体" pitchFamily="2" charset="-122"/>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6707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130D8C4A-EC60-4115-8B50-E215D349913E}" type="datetimeFigureOut">
              <a:rPr lang="zh-CN" altLang="en-US"/>
              <a:pPr>
                <a:defRPr/>
              </a:pPr>
              <a:t>2014/9/16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A85BB10-C2E2-402F-8C1B-B95370138E42}" type="slidenum">
              <a:rPr lang="zh-CN" altLang="en-US"/>
              <a:pPr>
                <a:defRPr/>
              </a:pPr>
              <a:t>‹#›</a:t>
            </a:fld>
            <a:endParaRPr lang="zh-CN" altLang="en-US"/>
          </a:p>
        </p:txBody>
      </p:sp>
    </p:spTree>
    <p:extLst>
      <p:ext uri="{BB962C8B-B14F-4D97-AF65-F5344CB8AC3E}">
        <p14:creationId xmlns:p14="http://schemas.microsoft.com/office/powerpoint/2010/main" val="219417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F4813D2-CC4E-46C6-979B-B0EDA848F4A1}" type="datetimeFigureOut">
              <a:rPr lang="zh-CN" altLang="en-US"/>
              <a:pPr>
                <a:defRPr/>
              </a:pPr>
              <a:t>2014/9/16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B61C3D0-A12E-4FED-8A9A-FB874D1B8105}" type="slidenum">
              <a:rPr lang="zh-CN" altLang="en-US"/>
              <a:pPr>
                <a:defRPr/>
              </a:pPr>
              <a:t>‹#›</a:t>
            </a:fld>
            <a:endParaRPr lang="zh-CN" altLang="en-US"/>
          </a:p>
        </p:txBody>
      </p:sp>
    </p:spTree>
    <p:extLst>
      <p:ext uri="{BB962C8B-B14F-4D97-AF65-F5344CB8AC3E}">
        <p14:creationId xmlns:p14="http://schemas.microsoft.com/office/powerpoint/2010/main" val="807911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34B216B-89FB-48F5-BF2A-A00E59B7129E}" type="datetimeFigureOut">
              <a:rPr lang="zh-CN" altLang="en-US"/>
              <a:pPr>
                <a:defRPr/>
              </a:pPr>
              <a:t>2014/9/16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9468F0D-ED3F-4AC1-AE4E-3DB3D9131F62}" type="slidenum">
              <a:rPr lang="zh-CN" altLang="en-US"/>
              <a:pPr>
                <a:defRPr/>
              </a:pPr>
              <a:t>‹#›</a:t>
            </a:fld>
            <a:endParaRPr lang="zh-CN" altLang="en-US"/>
          </a:p>
        </p:txBody>
      </p:sp>
    </p:spTree>
    <p:extLst>
      <p:ext uri="{BB962C8B-B14F-4D97-AF65-F5344CB8AC3E}">
        <p14:creationId xmlns:p14="http://schemas.microsoft.com/office/powerpoint/2010/main" val="1091800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2BAAF28-3C94-49CD-B9C0-7B71D77F7EF8}" type="datetimeFigureOut">
              <a:rPr lang="zh-CN" altLang="en-US"/>
              <a:pPr>
                <a:defRPr/>
              </a:pPr>
              <a:t>2014/9/16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64A4490-309A-41DE-8A70-E4A7EDD12943}" type="slidenum">
              <a:rPr lang="zh-CN" altLang="en-US"/>
              <a:pPr>
                <a:defRPr/>
              </a:pPr>
              <a:t>‹#›</a:t>
            </a:fld>
            <a:endParaRPr lang="zh-CN" altLang="en-US"/>
          </a:p>
        </p:txBody>
      </p:sp>
    </p:spTree>
    <p:extLst>
      <p:ext uri="{BB962C8B-B14F-4D97-AF65-F5344CB8AC3E}">
        <p14:creationId xmlns:p14="http://schemas.microsoft.com/office/powerpoint/2010/main" val="951533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15B17DE-7F71-44EE-93AE-2487274EDA61}" type="datetimeFigureOut">
              <a:rPr lang="zh-CN" altLang="en-US"/>
              <a:pPr>
                <a:defRPr/>
              </a:pPr>
              <a:t>2014/9/16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4387E6F-BD6D-4703-88D0-F3765A21008C}" type="slidenum">
              <a:rPr lang="zh-CN" altLang="en-US"/>
              <a:pPr>
                <a:defRPr/>
              </a:pPr>
              <a:t>‹#›</a:t>
            </a:fld>
            <a:endParaRPr lang="zh-CN" altLang="en-US"/>
          </a:p>
        </p:txBody>
      </p:sp>
    </p:spTree>
    <p:extLst>
      <p:ext uri="{BB962C8B-B14F-4D97-AF65-F5344CB8AC3E}">
        <p14:creationId xmlns:p14="http://schemas.microsoft.com/office/powerpoint/2010/main" val="28425825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78495BF-D469-456E-A811-D96E8B2C9030}" type="datetimeFigureOut">
              <a:rPr lang="zh-CN" altLang="en-US"/>
              <a:pPr>
                <a:defRPr/>
              </a:pPr>
              <a:t>2014/9/16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A8D4F55-F504-423B-819C-E81A72D9FFC1}" type="slidenum">
              <a:rPr lang="zh-CN" altLang="en-US"/>
              <a:pPr>
                <a:defRPr/>
              </a:pPr>
              <a:t>‹#›</a:t>
            </a:fld>
            <a:endParaRPr lang="zh-CN" altLang="en-US"/>
          </a:p>
        </p:txBody>
      </p:sp>
    </p:spTree>
    <p:extLst>
      <p:ext uri="{BB962C8B-B14F-4D97-AF65-F5344CB8AC3E}">
        <p14:creationId xmlns:p14="http://schemas.microsoft.com/office/powerpoint/2010/main" val="2881674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7848" y="1889249"/>
            <a:ext cx="7772400" cy="1470025"/>
          </a:xfrm>
          <a:prstGeom prst="rect">
            <a:avLst/>
          </a:prstGeom>
        </p:spPr>
        <p:txBody>
          <a:body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403648" y="3645024"/>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6946372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1052736"/>
            <a:ext cx="8229600" cy="9680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67544" y="2378298"/>
            <a:ext cx="8229600" cy="383326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3976182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5576" y="3645024"/>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55576" y="2144837"/>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17777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3008" y="1095325"/>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3008" y="2420888"/>
            <a:ext cx="4038600" cy="370100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4008" y="2420888"/>
            <a:ext cx="4038600" cy="370100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2094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descr="D:\我的文档\桌面\0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我的文档\桌面\003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188640"/>
            <a:ext cx="8496300" cy="765175"/>
          </a:xfrm>
        </p:spPr>
        <p:txBody>
          <a:bodyPr/>
          <a:lstStyle>
            <a:lvl1pPr>
              <a:defRPr sz="2400" b="1">
                <a:solidFill>
                  <a:srgbClr val="C00000"/>
                </a:solidFill>
                <a:latin typeface="+mn-ea"/>
                <a:ea typeface="+mn-ea"/>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8775" y="1643050"/>
            <a:ext cx="8424863" cy="4464050"/>
          </a:xfrm>
        </p:spPr>
        <p:txBody>
          <a:bodyPr/>
          <a:lstStyle>
            <a:lvl1pPr>
              <a:defRPr sz="2000" b="1">
                <a:latin typeface="微软雅黑" pitchFamily="34" charset="-122"/>
                <a:ea typeface="方正大黑简体"/>
              </a:defRPr>
            </a:lvl1pPr>
            <a:lvl2pPr>
              <a:defRPr sz="2000" b="1">
                <a:latin typeface="微软雅黑" pitchFamily="34" charset="-122"/>
                <a:ea typeface="方正大黑简体"/>
              </a:defRPr>
            </a:lvl2pPr>
            <a:lvl3pPr>
              <a:defRPr sz="2000" b="1">
                <a:latin typeface="微软雅黑" pitchFamily="34" charset="-122"/>
                <a:ea typeface="方正大黑简体"/>
              </a:defRPr>
            </a:lvl3pPr>
            <a:lvl4pPr>
              <a:defRPr sz="2000" b="1">
                <a:latin typeface="微软雅黑" pitchFamily="34" charset="-122"/>
                <a:ea typeface="方正大黑简体"/>
              </a:defRPr>
            </a:lvl4pPr>
            <a:lvl5pPr>
              <a:defRPr sz="2000" b="1">
                <a:latin typeface="微软雅黑" pitchFamily="34" charset="-122"/>
                <a:ea typeface="方正大黑简体"/>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911286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183" y="1024707"/>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6183" y="2285182"/>
            <a:ext cx="4040188" cy="52951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6183" y="2924944"/>
            <a:ext cx="4040188" cy="327034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008" y="2285182"/>
            <a:ext cx="4041775" cy="52951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4008" y="2924944"/>
            <a:ext cx="4041775" cy="327034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241082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67544" y="1196752"/>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69259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67895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46038" y="1124743"/>
            <a:ext cx="3008313" cy="9696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63888" y="1124744"/>
            <a:ext cx="5111750" cy="5076516"/>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46038" y="2286793"/>
            <a:ext cx="3008313" cy="391446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3868614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1196751"/>
            <a:ext cx="5486400" cy="35308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25628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7544" y="1095325"/>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7544" y="2420888"/>
            <a:ext cx="8229600" cy="384502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44320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9744" y="1124744"/>
            <a:ext cx="2057400" cy="502657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7544" y="1124744"/>
            <a:ext cx="6019800" cy="502657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5905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698506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2C11BD76-E567-4A0F-849D-FFB58D29953F}" type="slidenum">
              <a:rPr lang="en-US"/>
              <a:pPr>
                <a:defRPr/>
              </a:pPr>
              <a:t>‹#›</a:t>
            </a:fld>
            <a:endParaRPr lang="en-US"/>
          </a:p>
        </p:txBody>
      </p:sp>
    </p:spTree>
    <p:extLst>
      <p:ext uri="{BB962C8B-B14F-4D97-AF65-F5344CB8AC3E}">
        <p14:creationId xmlns:p14="http://schemas.microsoft.com/office/powerpoint/2010/main" val="3059097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A549D49-5DE2-4A7D-ACD8-BCAD8521705B}" type="datetimeFigureOut">
              <a:rPr lang="zh-CN" altLang="en-US"/>
              <a:pPr>
                <a:defRPr/>
              </a:pPr>
              <a:t>2014/9/16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8CA1C5E-91D3-453A-ABAB-D172FD93A8C9}" type="slidenum">
              <a:rPr lang="zh-CN" altLang="en-US"/>
              <a:pPr>
                <a:defRPr/>
              </a:pPr>
              <a:t>‹#›</a:t>
            </a:fld>
            <a:endParaRPr lang="zh-CN" altLang="en-US"/>
          </a:p>
        </p:txBody>
      </p:sp>
    </p:spTree>
    <p:extLst>
      <p:ext uri="{BB962C8B-B14F-4D97-AF65-F5344CB8AC3E}">
        <p14:creationId xmlns:p14="http://schemas.microsoft.com/office/powerpoint/2010/main" val="330872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69BA813-861E-46AC-8FAE-AFC878FC03F0}" type="datetimeFigureOut">
              <a:rPr lang="zh-CN" altLang="en-US"/>
              <a:pPr>
                <a:defRPr/>
              </a:pPr>
              <a:t>2014/9/16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3102E7F-BCAE-44BC-8A39-93BEF3E6F0C3}" type="slidenum">
              <a:rPr lang="zh-CN" altLang="en-US"/>
              <a:pPr>
                <a:defRPr/>
              </a:pPr>
              <a:t>‹#›</a:t>
            </a:fld>
            <a:endParaRPr lang="zh-CN" altLang="en-US"/>
          </a:p>
        </p:txBody>
      </p:sp>
    </p:spTree>
    <p:extLst>
      <p:ext uri="{BB962C8B-B14F-4D97-AF65-F5344CB8AC3E}">
        <p14:creationId xmlns:p14="http://schemas.microsoft.com/office/powerpoint/2010/main" val="2133211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F8021D2-6196-400B-9139-71BFDE4E517A}" type="datetimeFigureOut">
              <a:rPr lang="zh-CN" altLang="en-US"/>
              <a:pPr>
                <a:defRPr/>
              </a:pPr>
              <a:t>2014/9/16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685110C-100D-4337-885C-9FBB5F8B8645}" type="slidenum">
              <a:rPr lang="zh-CN" altLang="en-US"/>
              <a:pPr>
                <a:defRPr/>
              </a:pPr>
              <a:t>‹#›</a:t>
            </a:fld>
            <a:endParaRPr lang="zh-CN" altLang="en-US"/>
          </a:p>
        </p:txBody>
      </p:sp>
    </p:spTree>
    <p:extLst>
      <p:ext uri="{BB962C8B-B14F-4D97-AF65-F5344CB8AC3E}">
        <p14:creationId xmlns:p14="http://schemas.microsoft.com/office/powerpoint/2010/main" val="391183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C7B8353-0E87-44C6-ADC6-0E33DBC4923C}" type="datetimeFigureOut">
              <a:rPr lang="zh-CN" altLang="en-US"/>
              <a:pPr>
                <a:defRPr/>
              </a:pPr>
              <a:t>2014/9/16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8B391F8-29EB-4AB6-BE50-F87C3143C02C}" type="slidenum">
              <a:rPr lang="zh-CN" altLang="en-US"/>
              <a:pPr>
                <a:defRPr/>
              </a:pPr>
              <a:t>‹#›</a:t>
            </a:fld>
            <a:endParaRPr lang="zh-CN" altLang="en-US"/>
          </a:p>
        </p:txBody>
      </p:sp>
    </p:spTree>
    <p:extLst>
      <p:ext uri="{BB962C8B-B14F-4D97-AF65-F5344CB8AC3E}">
        <p14:creationId xmlns:p14="http://schemas.microsoft.com/office/powerpoint/2010/main" val="2390725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66050C42-1AF0-44BD-AF64-AB2D3D38CF12}" type="datetimeFigureOut">
              <a:rPr lang="zh-CN" altLang="en-US"/>
              <a:pPr>
                <a:defRPr/>
              </a:pPr>
              <a:t>2014/9/16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5EE8121-3481-4C79-A59F-09B7D7630757}" type="slidenum">
              <a:rPr lang="zh-CN" altLang="en-US"/>
              <a:pPr>
                <a:defRPr/>
              </a:pPr>
              <a:t>‹#›</a:t>
            </a:fld>
            <a:endParaRPr lang="zh-CN" altLang="en-US"/>
          </a:p>
        </p:txBody>
      </p:sp>
    </p:spTree>
    <p:extLst>
      <p:ext uri="{BB962C8B-B14F-4D97-AF65-F5344CB8AC3E}">
        <p14:creationId xmlns:p14="http://schemas.microsoft.com/office/powerpoint/2010/main" val="37915130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5.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microsoft.com/office/2007/relationships/hdphoto" Target="../media/hdphoto1.wdp"/><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71438"/>
            <a:ext cx="8496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358775" y="1557338"/>
            <a:ext cx="8424863"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7942" name="Rectangle 6"/>
          <p:cNvSpPr>
            <a:spLocks noChangeArrowheads="1"/>
          </p:cNvSpPr>
          <p:nvPr/>
        </p:nvSpPr>
        <p:spPr bwMode="auto">
          <a:xfrm>
            <a:off x="3492500" y="6524625"/>
            <a:ext cx="1835150" cy="333375"/>
          </a:xfrm>
          <a:prstGeom prst="rect">
            <a:avLst/>
          </a:prstGeom>
          <a:noFill/>
          <a:ln w="9525">
            <a:noFill/>
            <a:miter lim="800000"/>
            <a:headEnd/>
            <a:tailEnd/>
          </a:ln>
          <a:effectLst/>
        </p:spPr>
        <p:txBody>
          <a:bodyPr/>
          <a:lstStyle/>
          <a:p>
            <a:pPr algn="ctr">
              <a:defRPr/>
            </a:pPr>
            <a:fld id="{5A288B68-9A74-4788-9E3E-D621E52EACF1}" type="slidenum">
              <a:rPr lang="en-US" altLang="zh-CN" b="1">
                <a:solidFill>
                  <a:schemeClr val="bg1"/>
                </a:solidFill>
                <a:latin typeface="Impact" pitchFamily="34" charset="0"/>
              </a:rPr>
              <a:pPr algn="ctr">
                <a:defRPr/>
              </a:pPr>
              <a:t>‹#›</a:t>
            </a:fld>
            <a:endParaRPr lang="en-US" altLang="zh-CN" b="1">
              <a:solidFill>
                <a:schemeClr val="bg1"/>
              </a:solidFill>
              <a:latin typeface="Impact" pitchFamily="34" charset="0"/>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92" r:id="rId4"/>
  </p:sldLayoutIdLst>
  <p:timing>
    <p:tnLst>
      <p:par>
        <p:cTn id="1" dur="indefinite" restart="never" nodeType="tmRoot"/>
      </p:par>
    </p:tnLst>
  </p:timing>
  <p:txStyles>
    <p:titleStyle>
      <a:lvl1pPr algn="l" rtl="0" eaLnBrk="1" fontAlgn="base" hangingPunct="1">
        <a:spcBef>
          <a:spcPct val="0"/>
        </a:spcBef>
        <a:spcAft>
          <a:spcPct val="0"/>
        </a:spcAft>
        <a:defRPr sz="3600">
          <a:solidFill>
            <a:schemeClr val="tx1"/>
          </a:solidFill>
          <a:latin typeface="+mj-lt"/>
          <a:ea typeface="+mj-ea"/>
          <a:cs typeface="+mj-cs"/>
        </a:defRPr>
      </a:lvl1pPr>
      <a:lvl2pPr algn="l" rtl="0" eaLnBrk="1" fontAlgn="base" hangingPunct="1">
        <a:spcBef>
          <a:spcPct val="0"/>
        </a:spcBef>
        <a:spcAft>
          <a:spcPct val="0"/>
        </a:spcAft>
        <a:defRPr sz="3600">
          <a:solidFill>
            <a:schemeClr val="tx1"/>
          </a:solidFill>
          <a:latin typeface="Impact" pitchFamily="34" charset="0"/>
          <a:ea typeface="方正大黑简体" pitchFamily="2" charset="-122"/>
        </a:defRPr>
      </a:lvl2pPr>
      <a:lvl3pPr algn="l" rtl="0" eaLnBrk="1" fontAlgn="base" hangingPunct="1">
        <a:spcBef>
          <a:spcPct val="0"/>
        </a:spcBef>
        <a:spcAft>
          <a:spcPct val="0"/>
        </a:spcAft>
        <a:defRPr sz="3600">
          <a:solidFill>
            <a:schemeClr val="tx1"/>
          </a:solidFill>
          <a:latin typeface="Impact" pitchFamily="34" charset="0"/>
          <a:ea typeface="方正大黑简体" pitchFamily="2" charset="-122"/>
        </a:defRPr>
      </a:lvl3pPr>
      <a:lvl4pPr algn="l" rtl="0" eaLnBrk="1" fontAlgn="base" hangingPunct="1">
        <a:spcBef>
          <a:spcPct val="0"/>
        </a:spcBef>
        <a:spcAft>
          <a:spcPct val="0"/>
        </a:spcAft>
        <a:defRPr sz="3600">
          <a:solidFill>
            <a:schemeClr val="tx1"/>
          </a:solidFill>
          <a:latin typeface="Impact" pitchFamily="34" charset="0"/>
          <a:ea typeface="方正大黑简体" pitchFamily="2" charset="-122"/>
        </a:defRPr>
      </a:lvl4pPr>
      <a:lvl5pPr algn="l" rtl="0" eaLnBrk="1" fontAlgn="base" hangingPunct="1">
        <a:spcBef>
          <a:spcPct val="0"/>
        </a:spcBef>
        <a:spcAft>
          <a:spcPct val="0"/>
        </a:spcAft>
        <a:defRPr sz="3600">
          <a:solidFill>
            <a:schemeClr val="tx1"/>
          </a:solidFill>
          <a:latin typeface="Impact" pitchFamily="34" charset="0"/>
          <a:ea typeface="方正大黑简体" pitchFamily="2" charset="-122"/>
        </a:defRPr>
      </a:lvl5pPr>
      <a:lvl6pPr marL="457200" algn="l" rtl="0" eaLnBrk="1" fontAlgn="base" hangingPunct="1">
        <a:spcBef>
          <a:spcPct val="0"/>
        </a:spcBef>
        <a:spcAft>
          <a:spcPct val="0"/>
        </a:spcAft>
        <a:defRPr sz="3600">
          <a:solidFill>
            <a:schemeClr val="tx1"/>
          </a:solidFill>
          <a:latin typeface="Impact" pitchFamily="34" charset="0"/>
          <a:ea typeface="方正大黑简体" pitchFamily="2" charset="-122"/>
        </a:defRPr>
      </a:lvl6pPr>
      <a:lvl7pPr marL="914400" algn="l" rtl="0" eaLnBrk="1" fontAlgn="base" hangingPunct="1">
        <a:spcBef>
          <a:spcPct val="0"/>
        </a:spcBef>
        <a:spcAft>
          <a:spcPct val="0"/>
        </a:spcAft>
        <a:defRPr sz="3600">
          <a:solidFill>
            <a:schemeClr val="tx1"/>
          </a:solidFill>
          <a:latin typeface="Impact" pitchFamily="34" charset="0"/>
          <a:ea typeface="方正大黑简体" pitchFamily="2" charset="-122"/>
        </a:defRPr>
      </a:lvl7pPr>
      <a:lvl8pPr marL="1371600" algn="l" rtl="0" eaLnBrk="1" fontAlgn="base" hangingPunct="1">
        <a:spcBef>
          <a:spcPct val="0"/>
        </a:spcBef>
        <a:spcAft>
          <a:spcPct val="0"/>
        </a:spcAft>
        <a:defRPr sz="3600">
          <a:solidFill>
            <a:schemeClr val="tx1"/>
          </a:solidFill>
          <a:latin typeface="Impact" pitchFamily="34" charset="0"/>
          <a:ea typeface="方正大黑简体" pitchFamily="2" charset="-122"/>
        </a:defRPr>
      </a:lvl8pPr>
      <a:lvl9pPr marL="1828800" algn="l" rtl="0" eaLnBrk="1" fontAlgn="base" hangingPunct="1">
        <a:spcBef>
          <a:spcPct val="0"/>
        </a:spcBef>
        <a:spcAft>
          <a:spcPct val="0"/>
        </a:spcAft>
        <a:defRPr sz="3600">
          <a:solidFill>
            <a:schemeClr val="tx1"/>
          </a:solidFill>
          <a:latin typeface="Impact" pitchFamily="34" charset="0"/>
          <a:ea typeface="方正大黑简体" pitchFamily="2" charset="-122"/>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1600">
          <a:solidFill>
            <a:schemeClr val="tx1"/>
          </a:solidFill>
          <a:latin typeface="+mn-lt"/>
          <a:ea typeface="+mn-ea"/>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5CF9EC0-A5FB-45E7-B145-3091CC27D341}" type="datetimeFigureOut">
              <a:rPr lang="zh-CN" altLang="en-US"/>
              <a:pPr>
                <a:defRPr/>
              </a:pPr>
              <a:t>2014/9/16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7028604-7570-4A7C-9C33-3392A63A63F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1" name="Picture 17" descr="2013年PPT模板 拷贝"/>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75" y="-3175"/>
            <a:ext cx="9151938" cy="686435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8"/>
          <p:cNvSpPr>
            <a:spLocks noGrp="1" noChangeArrowheads="1"/>
          </p:cNvSpPr>
          <p:nvPr>
            <p:ph type="title"/>
          </p:nvPr>
        </p:nvSpPr>
        <p:spPr bwMode="auto">
          <a:xfrm>
            <a:off x="1041648" y="188913"/>
            <a:ext cx="3962400" cy="719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单击此处标题样式</a:t>
            </a:r>
          </a:p>
        </p:txBody>
      </p:sp>
      <p:pic>
        <p:nvPicPr>
          <p:cNvPr id="4" name="图片 3"/>
          <p:cNvPicPr>
            <a:picLocks noChangeAspect="1"/>
          </p:cNvPicPr>
          <p:nvPr userDrawn="1"/>
        </p:nvPicPr>
        <p:blipFill>
          <a:blip r:embed="rId14" cstate="print">
            <a:duotone>
              <a:schemeClr val="accent3">
                <a:shade val="45000"/>
                <a:satMod val="135000"/>
              </a:schemeClr>
              <a:prstClr val="white"/>
            </a:duotone>
            <a:extLst>
              <a:ext uri="{BEBA8EAE-BF5A-486C-A8C5-ECC9F3942E4B}">
                <a14:imgProps xmlns:a14="http://schemas.microsoft.com/office/drawing/2010/main">
                  <a14:imgLayer r:embed="rId15">
                    <a14:imgEffect>
                      <a14:colorTemperature colorTemp="11200"/>
                    </a14:imgEffect>
                    <a14:imgEffect>
                      <a14:saturation sat="66000"/>
                    </a14:imgEffect>
                    <a14:imgEffect>
                      <a14:brightnessContrast bright="-3000" contrast="-3000"/>
                    </a14:imgEffect>
                  </a14:imgLayer>
                </a14:imgProps>
              </a:ext>
              <a:ext uri="{28A0092B-C50C-407E-A947-70E740481C1C}">
                <a14:useLocalDpi xmlns:a14="http://schemas.microsoft.com/office/drawing/2010/main" val="0"/>
              </a:ext>
            </a:extLst>
          </a:blip>
          <a:stretch>
            <a:fillRect/>
          </a:stretch>
        </p:blipFill>
        <p:spPr>
          <a:xfrm>
            <a:off x="166304" y="247474"/>
            <a:ext cx="504000" cy="504000"/>
          </a:xfrm>
          <a:prstGeom prst="rect">
            <a:avLst/>
          </a:prstGeom>
        </p:spPr>
      </p:pic>
      <p:sp>
        <p:nvSpPr>
          <p:cNvPr id="5" name="矩形 4"/>
          <p:cNvSpPr/>
          <p:nvPr userDrawn="1"/>
        </p:nvSpPr>
        <p:spPr bwMode="auto">
          <a:xfrm>
            <a:off x="-38680" y="679249"/>
            <a:ext cx="1152128" cy="288032"/>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2">
                    <a:lumMod val="40000"/>
                    <a:lumOff val="60000"/>
                  </a:schemeClr>
                </a:solidFill>
                <a:effectLst/>
                <a:latin typeface="微软雅黑" pitchFamily="34" charset="-122"/>
                <a:ea typeface="微软雅黑" pitchFamily="34" charset="-122"/>
              </a:rPr>
              <a:t>讯飞质量月</a:t>
            </a:r>
          </a:p>
        </p:txBody>
      </p:sp>
    </p:spTree>
    <p:extLst>
      <p:ext uri="{BB962C8B-B14F-4D97-AF65-F5344CB8AC3E}">
        <p14:creationId xmlns:p14="http://schemas.microsoft.com/office/powerpoint/2010/main" val="16587030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l" rtl="0" eaLnBrk="1" fontAlgn="base" hangingPunct="1">
        <a:spcBef>
          <a:spcPct val="0"/>
        </a:spcBef>
        <a:spcAft>
          <a:spcPct val="0"/>
        </a:spcAft>
        <a:defRPr sz="3200" b="1">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chemeClr val="tx2"/>
          </a:solidFill>
          <a:latin typeface="Arial" charset="0"/>
          <a:ea typeface="宋体" charset="-122"/>
        </a:defRPr>
      </a:lvl2pPr>
      <a:lvl3pPr algn="l" rtl="0" eaLnBrk="1" fontAlgn="base" hangingPunct="1">
        <a:spcBef>
          <a:spcPct val="0"/>
        </a:spcBef>
        <a:spcAft>
          <a:spcPct val="0"/>
        </a:spcAft>
        <a:defRPr sz="3200" b="1">
          <a:solidFill>
            <a:schemeClr val="tx2"/>
          </a:solidFill>
          <a:latin typeface="Arial" charset="0"/>
          <a:ea typeface="宋体" charset="-122"/>
        </a:defRPr>
      </a:lvl3pPr>
      <a:lvl4pPr algn="l" rtl="0" eaLnBrk="1" fontAlgn="base" hangingPunct="1">
        <a:spcBef>
          <a:spcPct val="0"/>
        </a:spcBef>
        <a:spcAft>
          <a:spcPct val="0"/>
        </a:spcAft>
        <a:defRPr sz="3200" b="1">
          <a:solidFill>
            <a:schemeClr val="tx2"/>
          </a:solidFill>
          <a:latin typeface="Arial" charset="0"/>
          <a:ea typeface="宋体" charset="-122"/>
        </a:defRPr>
      </a:lvl4pPr>
      <a:lvl5pPr algn="l" rtl="0" eaLnBrk="1" fontAlgn="base" hangingPunct="1">
        <a:spcBef>
          <a:spcPct val="0"/>
        </a:spcBef>
        <a:spcAft>
          <a:spcPct val="0"/>
        </a:spcAft>
        <a:defRPr sz="3200" b="1">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hyperlink" Target="http://172.16.90.19:8080/DVWA/vulnerabilities/sqli/" TargetMode="External"/><Relationship Id="rId2" Type="http://schemas.openxmlformats.org/officeDocument/2006/relationships/image" Target="../media/image38.png"/><Relationship Id="rId1" Type="http://schemas.openxmlformats.org/officeDocument/2006/relationships/slideLayout" Target="../slideLayouts/slideLayout17.xml"/><Relationship Id="rId4" Type="http://schemas.openxmlformats.org/officeDocument/2006/relationships/hyperlink" Target="http://localhost/example/sqli/Article.php?id=2&amp;type=1"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hyperlink" Target="http://www.baidu.com/" TargetMode="External"/><Relationship Id="rId2" Type="http://schemas.openxmlformats.org/officeDocument/2006/relationships/hyperlink" Target="http://in.iflytek.com/" TargetMode="External"/><Relationship Id="rId1" Type="http://schemas.openxmlformats.org/officeDocument/2006/relationships/slideLayout" Target="../slideLayouts/slideLayout17.xml"/><Relationship Id="rId4" Type="http://schemas.openxmlformats.org/officeDocument/2006/relationships/hyperlink" Target="http://172.16.90.19:8080/DVWA/index.php"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wmf"/><Relationship Id="rId7"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54.wmf"/><Relationship Id="rId5" Type="http://schemas.openxmlformats.org/officeDocument/2006/relationships/image" Target="../media/image53.png"/><Relationship Id="rId4" Type="http://schemas.openxmlformats.org/officeDocument/2006/relationships/image" Target="../media/image52.gif"/><Relationship Id="rId9"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1" Type="http://schemas.openxmlformats.org/officeDocument/2006/relationships/slideLayout" Target="../slideLayouts/slideLayout1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bwMode="auto">
          <a:xfrm>
            <a:off x="1115616" y="1655713"/>
            <a:ext cx="6911975" cy="2493367"/>
          </a:xfrm>
          <a:prstGeom prst="rect">
            <a:avLst/>
          </a:prstGeom>
          <a:noFill/>
          <a:ln w="9525">
            <a:noFill/>
            <a:miter lim="800000"/>
            <a:headEnd/>
            <a:tailEnd/>
          </a:ln>
        </p:spPr>
        <p:txBody>
          <a:bodyPr anchor="ctr"/>
          <a:lstStyle/>
          <a:p>
            <a:pPr algn="ctr">
              <a:defRPr/>
            </a:pPr>
            <a:r>
              <a:rPr lang="en-US" altLang="zh-CN" sz="4400" b="1" kern="0" dirty="0" smtClean="0">
                <a:solidFill>
                  <a:srgbClr val="FF0000"/>
                </a:solidFill>
                <a:latin typeface="黑体" pitchFamily="2" charset="-122"/>
                <a:ea typeface="黑体" pitchFamily="2" charset="-122"/>
                <a:cs typeface="+mj-cs"/>
              </a:rPr>
              <a:t>Web</a:t>
            </a:r>
            <a:r>
              <a:rPr lang="zh-CN" altLang="en-US" sz="4400" b="1" kern="0" dirty="0" smtClean="0">
                <a:solidFill>
                  <a:srgbClr val="FF0000"/>
                </a:solidFill>
                <a:latin typeface="黑体" pitchFamily="2" charset="-122"/>
                <a:ea typeface="黑体" pitchFamily="2" charset="-122"/>
                <a:cs typeface="+mj-cs"/>
              </a:rPr>
              <a:t>产品安全</a:t>
            </a:r>
            <a:endParaRPr lang="en-US" altLang="zh-CN" sz="4400" b="1" kern="0" dirty="0" smtClean="0">
              <a:solidFill>
                <a:srgbClr val="FF0000"/>
              </a:solidFill>
              <a:latin typeface="黑体" pitchFamily="2" charset="-122"/>
              <a:ea typeface="黑体" pitchFamily="2" charset="-122"/>
              <a:cs typeface="+mj-cs"/>
            </a:endParaRPr>
          </a:p>
          <a:p>
            <a:pPr algn="ctr">
              <a:defRPr/>
            </a:pPr>
            <a:r>
              <a:rPr lang="zh-CN" altLang="en-US" sz="3200" b="1" kern="0" dirty="0" smtClean="0">
                <a:solidFill>
                  <a:srgbClr val="FF0000"/>
                </a:solidFill>
                <a:latin typeface="黑体" pitchFamily="2" charset="-122"/>
                <a:ea typeface="黑体" pitchFamily="2" charset="-122"/>
                <a:cs typeface="+mj-cs"/>
              </a:rPr>
              <a:t>典型案例与测试</a:t>
            </a:r>
            <a:r>
              <a:rPr lang="zh-CN" altLang="en-US" sz="3200" b="1" kern="0" dirty="0" smtClean="0">
                <a:solidFill>
                  <a:srgbClr val="FF0000"/>
                </a:solidFill>
                <a:latin typeface="黑体" pitchFamily="2" charset="-122"/>
                <a:ea typeface="黑体" pitchFamily="2" charset="-122"/>
                <a:cs typeface="+mj-cs"/>
              </a:rPr>
              <a:t>实战分享</a:t>
            </a:r>
            <a:endParaRPr lang="en-US" altLang="zh-CN" sz="3200" b="1" kern="0" dirty="0" smtClean="0">
              <a:solidFill>
                <a:srgbClr val="FF0000"/>
              </a:solidFill>
              <a:latin typeface="黑体" pitchFamily="2" charset="-122"/>
              <a:ea typeface="黑体" pitchFamily="2" charset="-122"/>
              <a:cs typeface="+mj-cs"/>
            </a:endParaRPr>
          </a:p>
          <a:p>
            <a:pPr algn="ctr">
              <a:defRPr/>
            </a:pPr>
            <a:endParaRPr lang="en-US" altLang="zh-CN" sz="3200" b="1" kern="0" dirty="0" smtClean="0">
              <a:solidFill>
                <a:srgbClr val="FF0000"/>
              </a:solidFill>
              <a:latin typeface="黑体" pitchFamily="2" charset="-122"/>
              <a:ea typeface="黑体" pitchFamily="2" charset="-122"/>
              <a:cs typeface="+mj-cs"/>
            </a:endParaRPr>
          </a:p>
          <a:p>
            <a:pPr algn="ctr">
              <a:defRPr/>
            </a:pPr>
            <a:r>
              <a:rPr lang="zh-CN" altLang="en-US" sz="2800" b="1" kern="0" dirty="0" smtClean="0">
                <a:solidFill>
                  <a:srgbClr val="002060"/>
                </a:solidFill>
                <a:latin typeface="黑体" pitchFamily="2" charset="-122"/>
                <a:ea typeface="黑体" pitchFamily="2" charset="-122"/>
                <a:cs typeface="+mj-cs"/>
              </a:rPr>
              <a:t>测试技术部 李晓南</a:t>
            </a:r>
            <a:endParaRPr lang="zh-CN" altLang="en-US" sz="2800" b="1" kern="0" dirty="0">
              <a:solidFill>
                <a:srgbClr val="002060"/>
              </a:solidFill>
              <a:latin typeface="华文仿宋" pitchFamily="2" charset="-122"/>
              <a:ea typeface="华文仿宋" pitchFamily="2" charset="-122"/>
              <a:cs typeface="+mj-cs"/>
            </a:endParaRPr>
          </a:p>
        </p:txBody>
      </p:sp>
      <p:sp>
        <p:nvSpPr>
          <p:cNvPr id="3" name="Rectangle 6"/>
          <p:cNvSpPr>
            <a:spLocks noChangeArrowheads="1"/>
          </p:cNvSpPr>
          <p:nvPr/>
        </p:nvSpPr>
        <p:spPr bwMode="auto">
          <a:xfrm>
            <a:off x="1691680" y="4437112"/>
            <a:ext cx="5997575" cy="115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50000"/>
              </a:lnSpc>
              <a:spcBef>
                <a:spcPct val="50000"/>
              </a:spcBef>
            </a:pPr>
            <a:r>
              <a:rPr lang="zh-CN" altLang="en-US" sz="2000" b="1" dirty="0">
                <a:solidFill>
                  <a:srgbClr val="002060"/>
                </a:solidFill>
                <a:latin typeface="黑体" pitchFamily="49" charset="-122"/>
                <a:ea typeface="黑体" pitchFamily="49" charset="-122"/>
              </a:rPr>
              <a:t>安徽科大讯飞信息科技股份有限公司</a:t>
            </a:r>
            <a:br>
              <a:rPr lang="zh-CN" altLang="en-US" sz="2000" b="1" dirty="0">
                <a:solidFill>
                  <a:srgbClr val="002060"/>
                </a:solidFill>
                <a:latin typeface="黑体" pitchFamily="49" charset="-122"/>
                <a:ea typeface="黑体" pitchFamily="49" charset="-122"/>
              </a:rPr>
            </a:br>
            <a:r>
              <a:rPr lang="en-US" altLang="zh-CN" sz="2000" b="1" dirty="0" err="1">
                <a:solidFill>
                  <a:srgbClr val="002060"/>
                </a:solidFill>
                <a:latin typeface="黑体" pitchFamily="49" charset="-122"/>
                <a:ea typeface="黑体" pitchFamily="49" charset="-122"/>
              </a:rPr>
              <a:t>AnHui</a:t>
            </a:r>
            <a:r>
              <a:rPr lang="en-US" altLang="zh-CN" sz="2000" b="1" dirty="0">
                <a:solidFill>
                  <a:srgbClr val="002060"/>
                </a:solidFill>
                <a:latin typeface="黑体" pitchFamily="49" charset="-122"/>
                <a:ea typeface="黑体" pitchFamily="49" charset="-122"/>
              </a:rPr>
              <a:t> USTC </a:t>
            </a:r>
            <a:r>
              <a:rPr lang="en-US" altLang="zh-CN" sz="2000" b="1" dirty="0" err="1">
                <a:solidFill>
                  <a:srgbClr val="002060"/>
                </a:solidFill>
                <a:latin typeface="黑体" pitchFamily="49" charset="-122"/>
                <a:ea typeface="黑体" pitchFamily="49" charset="-122"/>
              </a:rPr>
              <a:t>iFlyTek</a:t>
            </a:r>
            <a:r>
              <a:rPr lang="en-US" altLang="zh-CN" sz="2000" b="1" dirty="0">
                <a:solidFill>
                  <a:srgbClr val="002060"/>
                </a:solidFill>
                <a:latin typeface="黑体" pitchFamily="49" charset="-122"/>
                <a:ea typeface="黑体" pitchFamily="49" charset="-122"/>
              </a:rPr>
              <a:t> CO., LTD. </a:t>
            </a:r>
          </a:p>
        </p:txBody>
      </p:sp>
    </p:spTree>
    <p:extLst>
      <p:ext uri="{BB962C8B-B14F-4D97-AF65-F5344CB8AC3E}">
        <p14:creationId xmlns:p14="http://schemas.microsoft.com/office/powerpoint/2010/main" val="4218906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29600" cy="3833267"/>
          </a:xfrm>
        </p:spPr>
        <p:txBody>
          <a:bodyPr/>
          <a:lstStyle/>
          <a:p>
            <a:r>
              <a:rPr lang="zh-CN" altLang="en-US" dirty="0"/>
              <a:t>运</a:t>
            </a:r>
            <a:r>
              <a:rPr lang="zh-CN" altLang="en-US" dirty="0" smtClean="0"/>
              <a:t>维人员定期对现网服务器进行木马扫描</a:t>
            </a:r>
            <a:endParaRPr lang="en-US" altLang="zh-CN" dirty="0" smtClean="0"/>
          </a:p>
          <a:p>
            <a:r>
              <a:rPr lang="zh-CN" altLang="en-US" dirty="0" smtClean="0"/>
              <a:t>开发人员对代码扫描中的安全隐患进行修复</a:t>
            </a:r>
            <a:endParaRPr lang="en-US" altLang="zh-CN" dirty="0" smtClean="0"/>
          </a:p>
          <a:p>
            <a:r>
              <a:rPr lang="zh-CN" altLang="en-US" dirty="0" smtClean="0"/>
              <a:t>项目组在应用程序发布前进行一轮安全性测试</a:t>
            </a:r>
            <a:r>
              <a:rPr lang="en-US" altLang="zh-CN" dirty="0" smtClean="0"/>
              <a:t>——</a:t>
            </a:r>
            <a:r>
              <a:rPr lang="zh-CN" altLang="en-US" dirty="0" smtClean="0"/>
              <a:t>结合</a:t>
            </a:r>
            <a:r>
              <a:rPr lang="en-US" altLang="zh-CN" dirty="0" smtClean="0"/>
              <a:t>《</a:t>
            </a:r>
            <a:r>
              <a:rPr lang="zh-CN" altLang="en-US" dirty="0" smtClean="0"/>
              <a:t>安全上线指标</a:t>
            </a:r>
            <a:r>
              <a:rPr lang="en-US" altLang="zh-CN" dirty="0" smtClean="0"/>
              <a:t>》</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10</a:t>
            </a:fld>
            <a:endParaRPr lang="en-US"/>
          </a:p>
        </p:txBody>
      </p:sp>
      <p:sp>
        <p:nvSpPr>
          <p:cNvPr id="6" name="文本框 5"/>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临时解决方案</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495217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问题描述</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dirty="0" smtClean="0"/>
              <a:t>Page </a:t>
            </a:r>
            <a:r>
              <a:rPr lang="de-DE" altLang="en-US" dirty="0" smtClean="0">
                <a:sym typeface="MS UI Gothic" pitchFamily="34" charset="-128"/>
              </a:rPr>
              <a:t></a:t>
            </a:r>
            <a:r>
              <a:rPr lang="de-DE" altLang="en-US" dirty="0" smtClean="0"/>
              <a:t> </a:t>
            </a:r>
            <a:fld id="{839B0049-D32B-41E3-8959-8D37D2968AAA}" type="slidenum">
              <a:rPr lang="zh-CN" altLang="en-US" smtClean="0"/>
              <a:pPr/>
              <a:t>11</a:t>
            </a:fld>
            <a:endParaRPr lang="en-US" dirty="0"/>
          </a:p>
        </p:txBody>
      </p:sp>
      <p:pic>
        <p:nvPicPr>
          <p:cNvPr id="5" name="内容占位符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 y="1088687"/>
            <a:ext cx="7269114" cy="414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3779912" y="6011996"/>
            <a:ext cx="5256584" cy="369332"/>
          </a:xfrm>
          <a:prstGeom prst="rect">
            <a:avLst/>
          </a:prstGeom>
          <a:noFill/>
        </p:spPr>
        <p:txBody>
          <a:bodyPr wrap="square" rtlCol="0">
            <a:spAutoFit/>
          </a:bodyPr>
          <a:lstStyle/>
          <a:p>
            <a:pPr algn="r"/>
            <a:r>
              <a:rPr lang="zh-CN" altLang="en-US" b="1" dirty="0" smtClean="0">
                <a:solidFill>
                  <a:srgbClr val="FF0000"/>
                </a:solidFill>
              </a:rPr>
              <a:t>该来的还是来了</a:t>
            </a:r>
            <a:r>
              <a:rPr lang="en-US" altLang="zh-CN" b="1" dirty="0" smtClean="0">
                <a:solidFill>
                  <a:srgbClr val="FF0000"/>
                </a:solidFill>
              </a:rPr>
              <a:t>-</a:t>
            </a:r>
            <a:r>
              <a:rPr lang="zh-CN" altLang="en-US" b="1" dirty="0" smtClean="0">
                <a:solidFill>
                  <a:srgbClr val="FF0000"/>
                </a:solidFill>
              </a:rPr>
              <a:t>陕西普通话站点又出问题了</a:t>
            </a:r>
            <a:endParaRPr lang="zh-CN" altLang="en-US" b="1" dirty="0">
              <a:solidFill>
                <a:srgbClr val="FF0000"/>
              </a:solidFill>
            </a:endParaRPr>
          </a:p>
        </p:txBody>
      </p:sp>
      <p:sp>
        <p:nvSpPr>
          <p:cNvPr id="8" name="内容占位符 2"/>
          <p:cNvSpPr>
            <a:spLocks noGrp="1"/>
          </p:cNvSpPr>
          <p:nvPr>
            <p:ph idx="1"/>
          </p:nvPr>
        </p:nvSpPr>
        <p:spPr>
          <a:xfrm>
            <a:off x="5183560" y="3908446"/>
            <a:ext cx="3960440" cy="1404773"/>
          </a:xfrm>
        </p:spPr>
        <p:txBody>
          <a:bodyPr/>
          <a:lstStyle/>
          <a:p>
            <a:pPr marL="0" indent="0">
              <a:buNone/>
            </a:pPr>
            <a:r>
              <a:rPr lang="zh-CN" altLang="en-US" dirty="0"/>
              <a:t>类似</a:t>
            </a:r>
            <a:r>
              <a:rPr lang="zh-CN" altLang="en-US" dirty="0" smtClean="0"/>
              <a:t>系统</a:t>
            </a:r>
            <a:endParaRPr lang="en-US" altLang="zh-CN" dirty="0" smtClean="0"/>
          </a:p>
          <a:p>
            <a:pPr marL="0" indent="0">
              <a:buNone/>
            </a:pPr>
            <a:r>
              <a:rPr lang="zh-CN" altLang="en-US" dirty="0" smtClean="0"/>
              <a:t>类似问题</a:t>
            </a:r>
            <a:endParaRPr lang="en-US" altLang="zh-CN" dirty="0" smtClean="0"/>
          </a:p>
          <a:p>
            <a:pPr marL="0" indent="0">
              <a:buNone/>
            </a:pPr>
            <a:r>
              <a:rPr lang="zh-CN" altLang="en-US" dirty="0" smtClean="0"/>
              <a:t>但这次</a:t>
            </a:r>
            <a:r>
              <a:rPr lang="zh-CN" altLang="en-US" dirty="0" smtClean="0">
                <a:solidFill>
                  <a:srgbClr val="FF0000"/>
                </a:solidFill>
              </a:rPr>
              <a:t>没有木马</a:t>
            </a:r>
            <a:endParaRPr lang="zh-CN" altLang="en-US" dirty="0">
              <a:solidFill>
                <a:srgbClr val="FF0000"/>
              </a:solidFill>
            </a:endParaRPr>
          </a:p>
        </p:txBody>
      </p:sp>
      <p:sp>
        <p:nvSpPr>
          <p:cNvPr id="9" name="文本框 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问题描述</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9492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p:cTn id="18"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 calcmode="lin" valueType="num">
                                      <p:cBhvr>
                                        <p:cTn id="25"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 calcmode="lin" valueType="num">
                                      <p:cBhvr>
                                        <p:cTn id="32"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12</a:t>
            </a:fld>
            <a:endParaRPr lang="en-US"/>
          </a:p>
        </p:txBody>
      </p:sp>
      <p:sp>
        <p:nvSpPr>
          <p:cNvPr id="7" name="文本框 6"/>
          <p:cNvSpPr txBox="1"/>
          <p:nvPr/>
        </p:nvSpPr>
        <p:spPr>
          <a:xfrm>
            <a:off x="3779912" y="6011996"/>
            <a:ext cx="5256584" cy="369332"/>
          </a:xfrm>
          <a:prstGeom prst="rect">
            <a:avLst/>
          </a:prstGeom>
          <a:noFill/>
        </p:spPr>
        <p:txBody>
          <a:bodyPr wrap="square" rtlCol="0">
            <a:spAutoFit/>
          </a:bodyPr>
          <a:lstStyle/>
          <a:p>
            <a:pPr algn="r"/>
            <a:r>
              <a:rPr lang="zh-CN" altLang="en-US" b="1" dirty="0" smtClean="0">
                <a:solidFill>
                  <a:srgbClr val="FF0000"/>
                </a:solidFill>
              </a:rPr>
              <a:t>前车之鉴</a:t>
            </a:r>
            <a:r>
              <a:rPr lang="en-US" altLang="zh-CN" b="1" dirty="0" smtClean="0">
                <a:solidFill>
                  <a:srgbClr val="FF0000"/>
                </a:solidFill>
              </a:rPr>
              <a:t>——</a:t>
            </a:r>
            <a:r>
              <a:rPr lang="zh-CN" altLang="en-US" b="1" dirty="0" smtClean="0">
                <a:solidFill>
                  <a:srgbClr val="FF0000"/>
                </a:solidFill>
              </a:rPr>
              <a:t>源头一定要堵上</a:t>
            </a:r>
            <a:endParaRPr lang="en-US" altLang="zh-CN" b="1" dirty="0" smtClean="0">
              <a:solidFill>
                <a:srgbClr val="FF0000"/>
              </a:solidFill>
            </a:endParaRPr>
          </a:p>
        </p:txBody>
      </p:sp>
      <p:sp>
        <p:nvSpPr>
          <p:cNvPr id="8" name="内容占位符 7"/>
          <p:cNvSpPr>
            <a:spLocks noGrp="1"/>
          </p:cNvSpPr>
          <p:nvPr>
            <p:ph idx="1"/>
          </p:nvPr>
        </p:nvSpPr>
        <p:spPr>
          <a:xfrm>
            <a:off x="30760" y="2767116"/>
            <a:ext cx="5327824" cy="2427040"/>
          </a:xfrm>
        </p:spPr>
        <p:txBody>
          <a:bodyPr/>
          <a:lstStyle/>
          <a:p>
            <a:r>
              <a:rPr lang="zh-CN" altLang="en-US" sz="2000" dirty="0" smtClean="0"/>
              <a:t>源头没有堵上</a:t>
            </a:r>
            <a:endParaRPr lang="en-US" altLang="zh-CN" sz="2000" dirty="0" smtClean="0"/>
          </a:p>
          <a:p>
            <a:r>
              <a:rPr lang="zh-CN" altLang="en-US" sz="2000" dirty="0" smtClean="0"/>
              <a:t>关键点没有考虑全面</a:t>
            </a:r>
            <a:endParaRPr lang="en-US" altLang="zh-CN" sz="2000" dirty="0" smtClean="0"/>
          </a:p>
          <a:p>
            <a:r>
              <a:rPr lang="zh-CN" altLang="en-US" sz="2000" dirty="0" smtClean="0"/>
              <a:t>没有进行系统化测试</a:t>
            </a:r>
            <a:endParaRPr lang="en-US" altLang="zh-CN" sz="2000" dirty="0" smtClean="0"/>
          </a:p>
          <a:p>
            <a:endParaRPr lang="zh-CN" altLang="en-US" dirty="0"/>
          </a:p>
        </p:txBody>
      </p:sp>
      <p:pic>
        <p:nvPicPr>
          <p:cNvPr id="9" name="图片 8"/>
          <p:cNvPicPr>
            <a:picLocks noChangeAspect="1"/>
          </p:cNvPicPr>
          <p:nvPr/>
        </p:nvPicPr>
        <p:blipFill>
          <a:blip r:embed="rId3"/>
          <a:stretch>
            <a:fillRect/>
          </a:stretch>
        </p:blipFill>
        <p:spPr>
          <a:xfrm>
            <a:off x="3674606" y="932775"/>
            <a:ext cx="5352381" cy="5076190"/>
          </a:xfrm>
          <a:prstGeom prst="rect">
            <a:avLst/>
          </a:prstGeom>
        </p:spPr>
      </p:pic>
      <p:sp>
        <p:nvSpPr>
          <p:cNvPr id="10" name="右箭头 9"/>
          <p:cNvSpPr/>
          <p:nvPr/>
        </p:nvSpPr>
        <p:spPr bwMode="auto">
          <a:xfrm>
            <a:off x="2915816" y="2894806"/>
            <a:ext cx="720080" cy="89423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Arial" pitchFamily="34" charset="0"/>
              <a:ea typeface="华文细黑" pitchFamily="2" charset="-122"/>
            </a:endParaRPr>
          </a:p>
        </p:txBody>
      </p:sp>
      <p:sp>
        <p:nvSpPr>
          <p:cNvPr id="11" name="文本框 10"/>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原因分析</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34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randombar(horizont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解决方案</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13</a:t>
            </a:fld>
            <a:endParaRPr lang="en-US"/>
          </a:p>
        </p:txBody>
      </p:sp>
      <p:pic>
        <p:nvPicPr>
          <p:cNvPr id="5" name="图片 4"/>
          <p:cNvPicPr>
            <a:picLocks noChangeAspect="1"/>
          </p:cNvPicPr>
          <p:nvPr/>
        </p:nvPicPr>
        <p:blipFill>
          <a:blip r:embed="rId2"/>
          <a:stretch>
            <a:fillRect/>
          </a:stretch>
        </p:blipFill>
        <p:spPr>
          <a:xfrm>
            <a:off x="76709" y="1157645"/>
            <a:ext cx="7447619" cy="4647619"/>
          </a:xfrm>
          <a:prstGeom prst="rect">
            <a:avLst/>
          </a:prstGeom>
        </p:spPr>
      </p:pic>
      <p:pic>
        <p:nvPicPr>
          <p:cNvPr id="6" name="图片 5"/>
          <p:cNvPicPr>
            <a:picLocks noChangeAspect="1"/>
          </p:cNvPicPr>
          <p:nvPr/>
        </p:nvPicPr>
        <p:blipFill>
          <a:blip r:embed="rId3"/>
          <a:stretch>
            <a:fillRect/>
          </a:stretch>
        </p:blipFill>
        <p:spPr>
          <a:xfrm>
            <a:off x="76709" y="1195740"/>
            <a:ext cx="8180952" cy="4609524"/>
          </a:xfrm>
          <a:prstGeom prst="rect">
            <a:avLst/>
          </a:prstGeom>
        </p:spPr>
      </p:pic>
      <p:sp>
        <p:nvSpPr>
          <p:cNvPr id="7" name="文本框 6"/>
          <p:cNvSpPr txBox="1"/>
          <p:nvPr/>
        </p:nvSpPr>
        <p:spPr>
          <a:xfrm>
            <a:off x="3779912" y="6011996"/>
            <a:ext cx="5256584" cy="369332"/>
          </a:xfrm>
          <a:prstGeom prst="rect">
            <a:avLst/>
          </a:prstGeom>
          <a:noFill/>
        </p:spPr>
        <p:txBody>
          <a:bodyPr wrap="square" rtlCol="0">
            <a:spAutoFit/>
          </a:bodyPr>
          <a:lstStyle/>
          <a:p>
            <a:pPr algn="r"/>
            <a:r>
              <a:rPr lang="zh-CN" altLang="en-US" b="1" dirty="0" smtClean="0">
                <a:solidFill>
                  <a:srgbClr val="FF0000"/>
                </a:solidFill>
              </a:rPr>
              <a:t>不离不弃</a:t>
            </a:r>
            <a:r>
              <a:rPr lang="en-US" altLang="zh-CN" b="1" dirty="0" smtClean="0">
                <a:solidFill>
                  <a:srgbClr val="FF0000"/>
                </a:solidFill>
              </a:rPr>
              <a:t>——Google Hacking</a:t>
            </a:r>
            <a:endParaRPr lang="zh-CN" altLang="en-US" b="1" dirty="0">
              <a:solidFill>
                <a:srgbClr val="FF0000"/>
              </a:solidFill>
            </a:endParaRPr>
          </a:p>
        </p:txBody>
      </p:sp>
      <p:sp>
        <p:nvSpPr>
          <p:cNvPr id="8" name="文本框 7"/>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解决方案</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8849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解决方案</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14</a:t>
            </a:fld>
            <a:endParaRPr lang="en-US"/>
          </a:p>
        </p:txBody>
      </p:sp>
      <p:pic>
        <p:nvPicPr>
          <p:cNvPr id="5" name="图片 4"/>
          <p:cNvPicPr>
            <a:picLocks noChangeAspect="1"/>
          </p:cNvPicPr>
          <p:nvPr/>
        </p:nvPicPr>
        <p:blipFill>
          <a:blip r:embed="rId2"/>
          <a:stretch>
            <a:fillRect/>
          </a:stretch>
        </p:blipFill>
        <p:spPr>
          <a:xfrm>
            <a:off x="12957" y="1196752"/>
            <a:ext cx="5877745" cy="3581900"/>
          </a:xfrm>
          <a:prstGeom prst="rect">
            <a:avLst/>
          </a:prstGeom>
        </p:spPr>
      </p:pic>
      <p:pic>
        <p:nvPicPr>
          <p:cNvPr id="6" name="图片 5"/>
          <p:cNvPicPr>
            <a:picLocks noChangeAspect="1"/>
          </p:cNvPicPr>
          <p:nvPr/>
        </p:nvPicPr>
        <p:blipFill>
          <a:blip r:embed="rId3"/>
          <a:stretch>
            <a:fillRect/>
          </a:stretch>
        </p:blipFill>
        <p:spPr>
          <a:xfrm>
            <a:off x="2606224" y="1196752"/>
            <a:ext cx="6430272" cy="4582164"/>
          </a:xfrm>
          <a:prstGeom prst="rect">
            <a:avLst/>
          </a:prstGeom>
        </p:spPr>
      </p:pic>
      <p:sp>
        <p:nvSpPr>
          <p:cNvPr id="8" name="文本框 7"/>
          <p:cNvSpPr txBox="1"/>
          <p:nvPr/>
        </p:nvSpPr>
        <p:spPr>
          <a:xfrm>
            <a:off x="3779912" y="6011996"/>
            <a:ext cx="5256584" cy="369332"/>
          </a:xfrm>
          <a:prstGeom prst="rect">
            <a:avLst/>
          </a:prstGeom>
          <a:noFill/>
        </p:spPr>
        <p:txBody>
          <a:bodyPr wrap="square" rtlCol="0">
            <a:spAutoFit/>
          </a:bodyPr>
          <a:lstStyle/>
          <a:p>
            <a:pPr algn="r"/>
            <a:r>
              <a:rPr lang="zh-CN" altLang="en-US" b="1" dirty="0" smtClean="0">
                <a:solidFill>
                  <a:srgbClr val="FF0000"/>
                </a:solidFill>
              </a:rPr>
              <a:t>峰回路转</a:t>
            </a:r>
            <a:endParaRPr lang="zh-CN" altLang="en-US" b="1" dirty="0">
              <a:solidFill>
                <a:srgbClr val="FF0000"/>
              </a:solidFill>
            </a:endParaRPr>
          </a:p>
        </p:txBody>
      </p:sp>
      <p:sp>
        <p:nvSpPr>
          <p:cNvPr id="7" name="文本框 6"/>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解决方案</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408476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6" presetClass="entr" presetSubtype="2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29600" cy="3833267"/>
          </a:xfrm>
        </p:spPr>
        <p:txBody>
          <a:bodyPr/>
          <a:lstStyle/>
          <a:p>
            <a:r>
              <a:rPr lang="en-US" altLang="zh-CN" sz="1800" dirty="0"/>
              <a:t>【</a:t>
            </a:r>
            <a:r>
              <a:rPr lang="zh-CN" altLang="en-US" sz="1800" dirty="0"/>
              <a:t>安全漏洞预警</a:t>
            </a:r>
            <a:r>
              <a:rPr lang="en-US" altLang="zh-CN" sz="1800" dirty="0"/>
              <a:t>2013-11-26】</a:t>
            </a:r>
            <a:r>
              <a:rPr lang="zh-CN" altLang="en-US" sz="1800" dirty="0"/>
              <a:t>畅言教育网存在高危安全漏洞，用户可上传木马至</a:t>
            </a:r>
            <a:r>
              <a:rPr lang="zh-CN" altLang="en-US" sz="1800" dirty="0" smtClean="0"/>
              <a:t>服务器</a:t>
            </a:r>
            <a:endParaRPr lang="en-US" altLang="zh-CN" sz="1800" dirty="0" smtClean="0"/>
          </a:p>
          <a:p>
            <a:r>
              <a:rPr lang="en-US" altLang="zh-CN" sz="1800" dirty="0" smtClean="0"/>
              <a:t>【</a:t>
            </a:r>
            <a:r>
              <a:rPr lang="zh-CN" altLang="en-US" sz="1800" dirty="0"/>
              <a:t>安全漏洞预警</a:t>
            </a:r>
            <a:r>
              <a:rPr lang="en-US" altLang="zh-CN" sz="1800" dirty="0"/>
              <a:t>2013-12-23】</a:t>
            </a:r>
            <a:r>
              <a:rPr lang="zh-CN" altLang="en-US" sz="1800" dirty="0"/>
              <a:t>国家普通话水平测试信息管理系统“</a:t>
            </a:r>
            <a:r>
              <a:rPr lang="en-US" altLang="zh-CN" sz="1800" dirty="0"/>
              <a:t>gd.cltt.org”</a:t>
            </a:r>
            <a:r>
              <a:rPr lang="zh-CN" altLang="en-US" sz="1800" dirty="0"/>
              <a:t>存在任意文件上传漏洞，导致服务器可被挂</a:t>
            </a:r>
            <a:r>
              <a:rPr lang="zh-CN" altLang="en-US" sz="1800" dirty="0" smtClean="0"/>
              <a:t>马</a:t>
            </a:r>
            <a:endParaRPr lang="en-US" altLang="zh-CN" sz="1800" dirty="0" smtClean="0"/>
          </a:p>
          <a:p>
            <a:r>
              <a:rPr lang="en-US" altLang="zh-CN" sz="1800" dirty="0" smtClean="0"/>
              <a:t>【</a:t>
            </a:r>
            <a:r>
              <a:rPr lang="zh-CN" altLang="en-US" sz="1800" dirty="0"/>
              <a:t>安全漏洞预警</a:t>
            </a:r>
            <a:r>
              <a:rPr lang="en-US" altLang="zh-CN" sz="1800" dirty="0"/>
              <a:t>2014-01-02】</a:t>
            </a:r>
            <a:r>
              <a:rPr lang="zh-CN" altLang="en-US" sz="1800" dirty="0"/>
              <a:t>安徽省工商联统一会员数据库服务器可被挂马（也会影响到联商在线</a:t>
            </a:r>
            <a:r>
              <a:rPr lang="zh-CN" altLang="en-US" sz="1800" dirty="0" smtClean="0"/>
              <a:t>）</a:t>
            </a:r>
            <a:endParaRPr lang="en-US" altLang="zh-CN" sz="1800" dirty="0" smtClean="0"/>
          </a:p>
          <a:p>
            <a:r>
              <a:rPr lang="en-US" altLang="zh-CN" sz="1800" dirty="0"/>
              <a:t>【</a:t>
            </a:r>
            <a:r>
              <a:rPr lang="zh-CN" altLang="en-US" sz="1800" dirty="0"/>
              <a:t>安全漏洞预警</a:t>
            </a:r>
            <a:r>
              <a:rPr lang="en-US" altLang="zh-CN" sz="1800" dirty="0"/>
              <a:t>2014-03-24】</a:t>
            </a:r>
            <a:r>
              <a:rPr lang="zh-CN" altLang="en-US" sz="1800" dirty="0"/>
              <a:t>讯飞研究院的个性化语音社区存在上传挂马</a:t>
            </a:r>
            <a:r>
              <a:rPr lang="zh-CN" altLang="en-US" sz="1800" dirty="0" smtClean="0"/>
              <a:t>漏洞</a:t>
            </a:r>
            <a:endParaRPr lang="en-US" altLang="zh-CN" sz="1800" dirty="0" smtClean="0"/>
          </a:p>
          <a:p>
            <a:r>
              <a:rPr lang="zh-CN" altLang="en-US" sz="1800" dirty="0"/>
              <a:t>安全测试小组现网产品人工渗透结果</a:t>
            </a:r>
            <a:r>
              <a:rPr lang="en-US" altLang="zh-CN" sz="1800" dirty="0"/>
              <a:t>2014073003</a:t>
            </a:r>
            <a:r>
              <a:rPr lang="zh-CN" altLang="en-US" sz="1800" dirty="0"/>
              <a:t>：语音云官网存在文件上传漏洞，可导致服务器被</a:t>
            </a:r>
            <a:r>
              <a:rPr lang="zh-CN" altLang="en-US" sz="1800" dirty="0" smtClean="0"/>
              <a:t>控制</a:t>
            </a:r>
            <a:endParaRPr lang="en-US" altLang="zh-CN" sz="1800" dirty="0" smtClean="0"/>
          </a:p>
          <a:p>
            <a:r>
              <a:rPr lang="zh-CN" altLang="en-US" sz="1800" dirty="0"/>
              <a:t>安全测试小组现网产品人工渗透结果</a:t>
            </a:r>
            <a:r>
              <a:rPr lang="en-US" altLang="zh-CN" sz="1800" dirty="0"/>
              <a:t>2014081412</a:t>
            </a:r>
            <a:r>
              <a:rPr lang="zh-CN" altLang="en-US" sz="1800" dirty="0"/>
              <a:t>：</a:t>
            </a:r>
            <a:r>
              <a:rPr lang="en-US" altLang="zh-CN" sz="1800" dirty="0"/>
              <a:t>www.voicecloud.cn</a:t>
            </a:r>
            <a:r>
              <a:rPr lang="zh-CN" altLang="en-US" sz="1800" dirty="0"/>
              <a:t>存在另一处文件上传漏洞，可导致服务器被控制及网页被</a:t>
            </a:r>
            <a:r>
              <a:rPr lang="zh-CN" altLang="en-US" sz="1800" dirty="0" smtClean="0"/>
              <a:t>篡改</a:t>
            </a:r>
            <a:endParaRPr lang="en-US" altLang="zh-CN" sz="1800" dirty="0" smtClean="0"/>
          </a:p>
          <a:p>
            <a:endParaRPr lang="en-US" altLang="zh-CN" sz="1800"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15</a:t>
            </a:fld>
            <a:endParaRPr lang="en-US"/>
          </a:p>
        </p:txBody>
      </p:sp>
      <p:sp>
        <p:nvSpPr>
          <p:cNvPr id="5" name="文本框 4"/>
          <p:cNvSpPr txBox="1"/>
          <p:nvPr/>
        </p:nvSpPr>
        <p:spPr>
          <a:xfrm>
            <a:off x="5292080" y="5662989"/>
            <a:ext cx="3672408" cy="646331"/>
          </a:xfrm>
          <a:prstGeom prst="rect">
            <a:avLst/>
          </a:prstGeom>
          <a:noFill/>
        </p:spPr>
        <p:txBody>
          <a:bodyPr wrap="square" rtlCol="0">
            <a:spAutoFit/>
          </a:bodyPr>
          <a:lstStyle/>
          <a:p>
            <a:pPr marL="0" indent="0" algn="r">
              <a:buNone/>
            </a:pPr>
            <a:r>
              <a:rPr lang="zh-CN" altLang="en-US" b="1" dirty="0">
                <a:solidFill>
                  <a:srgbClr val="FF0000"/>
                </a:solidFill>
              </a:rPr>
              <a:t>世界很大，我的眼里都是你</a:t>
            </a:r>
            <a:endParaRPr lang="en-US" altLang="zh-CN" b="1" dirty="0">
              <a:solidFill>
                <a:srgbClr val="FF0000"/>
              </a:solidFill>
            </a:endParaRPr>
          </a:p>
          <a:p>
            <a:pPr marL="0" indent="0" algn="r">
              <a:buNone/>
            </a:pPr>
            <a:r>
              <a:rPr lang="zh-CN" altLang="en-US" b="1" dirty="0">
                <a:solidFill>
                  <a:srgbClr val="FF0000"/>
                </a:solidFill>
              </a:rPr>
              <a:t>世界很小，我的眼里只有</a:t>
            </a:r>
            <a:r>
              <a:rPr lang="zh-CN" altLang="en-US" b="1" dirty="0" smtClean="0">
                <a:solidFill>
                  <a:srgbClr val="FF0000"/>
                </a:solidFill>
              </a:rPr>
              <a:t>你</a:t>
            </a:r>
            <a:endParaRPr lang="zh-CN" altLang="en-US" b="1" dirty="0">
              <a:solidFill>
                <a:srgbClr val="FF0000"/>
              </a:solidFill>
            </a:endParaRPr>
          </a:p>
        </p:txBody>
      </p:sp>
      <p:sp>
        <p:nvSpPr>
          <p:cNvPr id="6" name="文本框 5"/>
          <p:cNvSpPr txBox="1"/>
          <p:nvPr/>
        </p:nvSpPr>
        <p:spPr>
          <a:xfrm>
            <a:off x="539552" y="226899"/>
            <a:ext cx="3312517"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现状</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2315261"/>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29600" cy="3833267"/>
          </a:xfrm>
        </p:spPr>
        <p:txBody>
          <a:bodyPr/>
          <a:lstStyle/>
          <a:p>
            <a:r>
              <a:rPr lang="zh-CN" altLang="en-US" dirty="0" smtClean="0"/>
              <a:t>站点入口一定要全部清楚</a:t>
            </a:r>
            <a:endParaRPr lang="en-US" altLang="zh-CN" dirty="0" smtClean="0"/>
          </a:p>
          <a:p>
            <a:r>
              <a:rPr lang="zh-CN" altLang="en-US" dirty="0" smtClean="0"/>
              <a:t>站点一定不要遗漏安全测试</a:t>
            </a:r>
            <a:endParaRPr lang="en-US" altLang="zh-CN" dirty="0" smtClean="0"/>
          </a:p>
          <a:p>
            <a:r>
              <a:rPr lang="zh-CN" altLang="en-US" dirty="0"/>
              <a:t>文件上传一定要严格</a:t>
            </a:r>
            <a:r>
              <a:rPr lang="zh-CN" altLang="en-US" dirty="0" smtClean="0"/>
              <a:t>控制</a:t>
            </a:r>
            <a:endParaRPr lang="en-US" altLang="zh-CN" dirty="0" smtClean="0"/>
          </a:p>
          <a:p>
            <a:pPr lvl="1">
              <a:buFont typeface="Wingdings" panose="05000000000000000000" pitchFamily="2" charset="2"/>
              <a:buChar char="Ø"/>
            </a:pPr>
            <a:r>
              <a:rPr lang="zh-CN" altLang="en-US" dirty="0"/>
              <a:t>客户端、服务端均校验上传文件的后缀</a:t>
            </a:r>
            <a:r>
              <a:rPr lang="zh-CN" altLang="en-US" dirty="0" smtClean="0"/>
              <a:t>名</a:t>
            </a:r>
            <a:endParaRPr lang="en-US" altLang="zh-CN" dirty="0" smtClean="0"/>
          </a:p>
          <a:p>
            <a:pPr lvl="1">
              <a:buFont typeface="Wingdings" panose="05000000000000000000" pitchFamily="2" charset="2"/>
              <a:buChar char="Ø"/>
            </a:pPr>
            <a:r>
              <a:rPr lang="zh-CN" altLang="en-US" dirty="0" smtClean="0"/>
              <a:t>随机重命名上传的文件</a:t>
            </a:r>
            <a:endParaRPr lang="en-US" altLang="zh-CN" dirty="0" smtClean="0"/>
          </a:p>
          <a:p>
            <a:pPr lvl="1">
              <a:buFont typeface="Wingdings" panose="05000000000000000000" pitchFamily="2" charset="2"/>
              <a:buChar char="Ø"/>
            </a:pPr>
            <a:r>
              <a:rPr lang="zh-CN" altLang="en-US" dirty="0"/>
              <a:t>上</a:t>
            </a:r>
            <a:r>
              <a:rPr lang="zh-CN" altLang="en-US" dirty="0" smtClean="0"/>
              <a:t>传目录不开启执行权限</a:t>
            </a:r>
            <a:endParaRPr lang="en-US" altLang="zh-CN" dirty="0" smtClean="0"/>
          </a:p>
          <a:p>
            <a:pPr lvl="1"/>
            <a:endParaRPr lang="en-US" altLang="zh-CN" dirty="0"/>
          </a:p>
          <a:p>
            <a:pPr marL="0" indent="0">
              <a:buNone/>
            </a:pP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16</a:t>
            </a:fld>
            <a:endParaRPr lang="en-US"/>
          </a:p>
        </p:txBody>
      </p:sp>
      <p:sp>
        <p:nvSpPr>
          <p:cNvPr id="6" name="文本框 5"/>
          <p:cNvSpPr txBox="1"/>
          <p:nvPr/>
        </p:nvSpPr>
        <p:spPr>
          <a:xfrm>
            <a:off x="539552" y="226899"/>
            <a:ext cx="3312517"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建议</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1861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475656" y="1116203"/>
            <a:ext cx="5688632" cy="5741797"/>
          </a:xfrm>
          <a:prstGeom prst="rect">
            <a:avLst/>
          </a:prstGeom>
        </p:spPr>
      </p:pic>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17</a:t>
            </a:fld>
            <a:endParaRPr lang="en-US"/>
          </a:p>
        </p:txBody>
      </p:sp>
      <p:sp>
        <p:nvSpPr>
          <p:cNvPr id="5" name="文本框 4"/>
          <p:cNvSpPr txBox="1"/>
          <p:nvPr/>
        </p:nvSpPr>
        <p:spPr>
          <a:xfrm>
            <a:off x="5580112" y="5939988"/>
            <a:ext cx="3168352" cy="369332"/>
          </a:xfrm>
          <a:prstGeom prst="rect">
            <a:avLst/>
          </a:prstGeom>
          <a:noFill/>
        </p:spPr>
        <p:txBody>
          <a:bodyPr wrap="square" rtlCol="0">
            <a:spAutoFit/>
          </a:bodyPr>
          <a:lstStyle/>
          <a:p>
            <a:pPr algn="r"/>
            <a:r>
              <a:rPr lang="zh-CN" altLang="en-US" b="1" dirty="0" smtClean="0">
                <a:solidFill>
                  <a:srgbClr val="FF0000"/>
                </a:solidFill>
              </a:rPr>
              <a:t>网站备份你有吗？</a:t>
            </a:r>
            <a:endParaRPr lang="zh-CN" altLang="en-US" b="1" dirty="0">
              <a:solidFill>
                <a:srgbClr val="FF0000"/>
              </a:solidFill>
            </a:endParaRPr>
          </a:p>
        </p:txBody>
      </p:sp>
      <p:sp>
        <p:nvSpPr>
          <p:cNvPr id="7" name="文本框 6"/>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问题描述</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68194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18</a:t>
            </a:fld>
            <a:endParaRPr lang="en-US"/>
          </a:p>
        </p:txBody>
      </p:sp>
      <p:sp>
        <p:nvSpPr>
          <p:cNvPr id="5" name="文本框 4"/>
          <p:cNvSpPr txBox="1"/>
          <p:nvPr/>
        </p:nvSpPr>
        <p:spPr>
          <a:xfrm>
            <a:off x="5580112" y="5939988"/>
            <a:ext cx="3168352" cy="369332"/>
          </a:xfrm>
          <a:prstGeom prst="rect">
            <a:avLst/>
          </a:prstGeom>
          <a:noFill/>
        </p:spPr>
        <p:txBody>
          <a:bodyPr wrap="square" rtlCol="0">
            <a:spAutoFit/>
          </a:bodyPr>
          <a:lstStyle/>
          <a:p>
            <a:pPr algn="r"/>
            <a:r>
              <a:rPr lang="zh-CN" altLang="en-US" b="1" dirty="0" smtClean="0">
                <a:solidFill>
                  <a:srgbClr val="FF0000"/>
                </a:solidFill>
              </a:rPr>
              <a:t>目录浏览你有吗？</a:t>
            </a:r>
            <a:endParaRPr lang="zh-CN" altLang="en-US" b="1" dirty="0">
              <a:solidFill>
                <a:srgbClr val="FF0000"/>
              </a:solidFill>
            </a:endParaRPr>
          </a:p>
        </p:txBody>
      </p:sp>
      <p:pic>
        <p:nvPicPr>
          <p:cNvPr id="6" name="图片 5"/>
          <p:cNvPicPr>
            <a:picLocks noChangeAspect="1"/>
          </p:cNvPicPr>
          <p:nvPr/>
        </p:nvPicPr>
        <p:blipFill>
          <a:blip r:embed="rId2"/>
          <a:stretch>
            <a:fillRect/>
          </a:stretch>
        </p:blipFill>
        <p:spPr>
          <a:xfrm>
            <a:off x="1979712" y="1331036"/>
            <a:ext cx="5472608" cy="4342510"/>
          </a:xfrm>
          <a:prstGeom prst="rect">
            <a:avLst/>
          </a:prstGeom>
        </p:spPr>
      </p:pic>
      <p:sp>
        <p:nvSpPr>
          <p:cNvPr id="7" name="文本框 6"/>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问题描述</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973"/>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19</a:t>
            </a:fld>
            <a:endParaRPr lang="en-US"/>
          </a:p>
        </p:txBody>
      </p:sp>
      <p:sp>
        <p:nvSpPr>
          <p:cNvPr id="5" name="文本框 4"/>
          <p:cNvSpPr txBox="1"/>
          <p:nvPr/>
        </p:nvSpPr>
        <p:spPr>
          <a:xfrm>
            <a:off x="2195736" y="5939988"/>
            <a:ext cx="6552728" cy="369332"/>
          </a:xfrm>
          <a:prstGeom prst="rect">
            <a:avLst/>
          </a:prstGeom>
          <a:noFill/>
        </p:spPr>
        <p:txBody>
          <a:bodyPr wrap="square" rtlCol="0">
            <a:spAutoFit/>
          </a:bodyPr>
          <a:lstStyle/>
          <a:p>
            <a:pPr algn="r"/>
            <a:r>
              <a:rPr lang="en-US" altLang="zh-CN" b="1" dirty="0">
                <a:solidFill>
                  <a:srgbClr val="FF0000"/>
                </a:solidFill>
              </a:rPr>
              <a:t>S</a:t>
            </a:r>
            <a:r>
              <a:rPr lang="en-US" altLang="zh-CN" b="1" dirty="0" smtClean="0">
                <a:solidFill>
                  <a:srgbClr val="FF0000"/>
                </a:solidFill>
              </a:rPr>
              <a:t>truts2</a:t>
            </a:r>
            <a:r>
              <a:rPr lang="zh-CN" altLang="en-US" b="1" dirty="0" smtClean="0">
                <a:solidFill>
                  <a:srgbClr val="FF0000"/>
                </a:solidFill>
              </a:rPr>
              <a:t>、</a:t>
            </a:r>
            <a:r>
              <a:rPr lang="en-US" altLang="zh-CN" b="1" dirty="0" err="1" smtClean="0">
                <a:solidFill>
                  <a:srgbClr val="FF0000"/>
                </a:solidFill>
              </a:rPr>
              <a:t>Discuz</a:t>
            </a:r>
            <a:r>
              <a:rPr lang="zh-CN" altLang="en-US" b="1" dirty="0" smtClean="0">
                <a:solidFill>
                  <a:srgbClr val="FF0000"/>
                </a:solidFill>
              </a:rPr>
              <a:t>、</a:t>
            </a:r>
            <a:r>
              <a:rPr lang="en-US" altLang="zh-CN" b="1" dirty="0" err="1" smtClean="0">
                <a:solidFill>
                  <a:srgbClr val="FF0000"/>
                </a:solidFill>
              </a:rPr>
              <a:t>Siteserver</a:t>
            </a:r>
            <a:r>
              <a:rPr lang="zh-CN" altLang="en-US" b="1" dirty="0" smtClean="0">
                <a:solidFill>
                  <a:srgbClr val="FF0000"/>
                </a:solidFill>
              </a:rPr>
              <a:t>、</a:t>
            </a:r>
            <a:r>
              <a:rPr lang="en-US" altLang="zh-CN" b="1" dirty="0" err="1" smtClean="0">
                <a:solidFill>
                  <a:srgbClr val="FF0000"/>
                </a:solidFill>
              </a:rPr>
              <a:t>ThinkSNS</a:t>
            </a:r>
            <a:r>
              <a:rPr lang="zh-CN" altLang="en-US" b="1" dirty="0" smtClean="0">
                <a:solidFill>
                  <a:srgbClr val="FF0000"/>
                </a:solidFill>
              </a:rPr>
              <a:t>。。。你有吗？</a:t>
            </a:r>
            <a:endParaRPr lang="zh-CN" altLang="en-US" b="1" dirty="0">
              <a:solidFill>
                <a:srgbClr val="FF0000"/>
              </a:solidFill>
            </a:endParaRPr>
          </a:p>
        </p:txBody>
      </p:sp>
      <p:pic>
        <p:nvPicPr>
          <p:cNvPr id="6" name="图片 5"/>
          <p:cNvPicPr>
            <a:picLocks noChangeAspect="1"/>
          </p:cNvPicPr>
          <p:nvPr/>
        </p:nvPicPr>
        <p:blipFill>
          <a:blip r:embed="rId2"/>
          <a:stretch>
            <a:fillRect/>
          </a:stretch>
        </p:blipFill>
        <p:spPr>
          <a:xfrm>
            <a:off x="965374" y="1299783"/>
            <a:ext cx="6987769" cy="4176464"/>
          </a:xfrm>
          <a:prstGeom prst="rect">
            <a:avLst/>
          </a:prstGeom>
        </p:spPr>
      </p:pic>
      <p:sp>
        <p:nvSpPr>
          <p:cNvPr id="7" name="文本框 6"/>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问题描述</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4532804"/>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481013" y="1618009"/>
            <a:ext cx="8281987" cy="4206875"/>
            <a:chOff x="261" y="1070"/>
            <a:chExt cx="5217" cy="2650"/>
          </a:xfrm>
        </p:grpSpPr>
        <p:sp>
          <p:nvSpPr>
            <p:cNvPr id="4" name="Rectangle 4"/>
            <p:cNvSpPr>
              <a:spLocks noChangeArrowheads="1"/>
            </p:cNvSpPr>
            <p:nvPr/>
          </p:nvSpPr>
          <p:spPr bwMode="auto">
            <a:xfrm>
              <a:off x="261" y="1070"/>
              <a:ext cx="5217" cy="820"/>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sp>
          <p:nvSpPr>
            <p:cNvPr id="5" name="Rectangle 5"/>
            <p:cNvSpPr>
              <a:spLocks noChangeArrowheads="1"/>
            </p:cNvSpPr>
            <p:nvPr/>
          </p:nvSpPr>
          <p:spPr bwMode="auto">
            <a:xfrm>
              <a:off x="261" y="1983"/>
              <a:ext cx="5217" cy="824"/>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sp>
          <p:nvSpPr>
            <p:cNvPr id="6" name="Rectangle 6"/>
            <p:cNvSpPr>
              <a:spLocks noChangeArrowheads="1"/>
            </p:cNvSpPr>
            <p:nvPr/>
          </p:nvSpPr>
          <p:spPr bwMode="auto">
            <a:xfrm>
              <a:off x="261" y="2896"/>
              <a:ext cx="5217" cy="824"/>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grpSp>
      <p:sp>
        <p:nvSpPr>
          <p:cNvPr id="7" name="Rectangle 7"/>
          <p:cNvSpPr>
            <a:spLocks noChangeArrowheads="1"/>
          </p:cNvSpPr>
          <p:nvPr/>
        </p:nvSpPr>
        <p:spPr bwMode="auto">
          <a:xfrm>
            <a:off x="974725" y="1692622"/>
            <a:ext cx="1681163"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8" name="Rectangle 8"/>
          <p:cNvSpPr>
            <a:spLocks noChangeArrowheads="1"/>
          </p:cNvSpPr>
          <p:nvPr/>
        </p:nvSpPr>
        <p:spPr bwMode="auto">
          <a:xfrm>
            <a:off x="968375" y="3142009"/>
            <a:ext cx="1682750"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9" name="Rectangle 9"/>
          <p:cNvSpPr>
            <a:spLocks noChangeArrowheads="1"/>
          </p:cNvSpPr>
          <p:nvPr/>
        </p:nvSpPr>
        <p:spPr bwMode="auto">
          <a:xfrm>
            <a:off x="957263" y="4585047"/>
            <a:ext cx="1682750"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10" name="Text Box 10"/>
          <p:cNvSpPr txBox="1">
            <a:spLocks noChangeArrowheads="1"/>
          </p:cNvSpPr>
          <p:nvPr/>
        </p:nvSpPr>
        <p:spPr bwMode="auto">
          <a:xfrm>
            <a:off x="1114326" y="3354858"/>
            <a:ext cx="1441450" cy="830997"/>
          </a:xfrm>
          <a:prstGeom prst="rect">
            <a:avLst/>
          </a:prstGeom>
          <a:noFill/>
          <a:ln w="19050">
            <a:noFill/>
            <a:miter lim="800000"/>
            <a:headEnd/>
            <a:tailEnd/>
          </a:ln>
          <a:effectLst>
            <a:outerShdw dist="28398" dir="3806097" algn="ctr" rotWithShape="0">
              <a:srgbClr val="003366">
                <a:alpha val="50000"/>
              </a:srgbClr>
            </a:outerShdw>
          </a:effectLst>
        </p:spPr>
        <p:txBody>
          <a:bodyPr>
            <a:spAutoFit/>
          </a:bodyPr>
          <a:lstStyle/>
          <a:p>
            <a:pPr algn="ctr" eaLnBrk="0" hangingPunct="0">
              <a:spcBef>
                <a:spcPct val="50000"/>
              </a:spcBef>
              <a:defRPr/>
            </a:pPr>
            <a:r>
              <a:rPr lang="zh-CN" altLang="en-US" sz="2400" dirty="0" smtClean="0">
                <a:solidFill>
                  <a:srgbClr val="FFFFFF"/>
                </a:solidFill>
                <a:latin typeface="HY헤드라인M" pitchFamily="18" charset="-127"/>
                <a:ea typeface="HY헤드라인M" pitchFamily="18" charset="-127"/>
              </a:rPr>
              <a:t>常见安全漏洞 </a:t>
            </a:r>
            <a:endParaRPr lang="ko-KR" altLang="en-US" sz="2400" dirty="0">
              <a:solidFill>
                <a:srgbClr val="FFFFFF"/>
              </a:solidFill>
              <a:latin typeface="HY헤드라인M" pitchFamily="18" charset="-127"/>
              <a:ea typeface="HY헤드라인M" pitchFamily="18" charset="-127"/>
            </a:endParaRPr>
          </a:p>
        </p:txBody>
      </p:sp>
      <p:sp>
        <p:nvSpPr>
          <p:cNvPr id="11" name="Text Box 11"/>
          <p:cNvSpPr txBox="1">
            <a:spLocks noChangeArrowheads="1"/>
          </p:cNvSpPr>
          <p:nvPr/>
        </p:nvSpPr>
        <p:spPr bwMode="auto">
          <a:xfrm>
            <a:off x="1040730" y="4758243"/>
            <a:ext cx="1610395" cy="830997"/>
          </a:xfrm>
          <a:prstGeom prst="rect">
            <a:avLst/>
          </a:prstGeom>
          <a:noFill/>
          <a:ln w="19050">
            <a:noFill/>
            <a:miter lim="800000"/>
            <a:headEnd/>
            <a:tailEnd/>
          </a:ln>
          <a:effectLst>
            <a:outerShdw dist="28398" dir="3806097" algn="ctr" rotWithShape="0">
              <a:srgbClr val="003366">
                <a:alpha val="50000"/>
              </a:srgbClr>
            </a:outerShdw>
          </a:effectLst>
        </p:spPr>
        <p:txBody>
          <a:bodyPr wrap="square">
            <a:spAutoFit/>
          </a:bodyPr>
          <a:lstStyle/>
          <a:p>
            <a:pPr algn="ctr" eaLnBrk="0" hangingPunct="0">
              <a:spcBef>
                <a:spcPct val="50000"/>
              </a:spcBef>
              <a:defRPr/>
            </a:pPr>
            <a:r>
              <a:rPr lang="zh-CN" altLang="en-US" sz="2400" dirty="0" smtClean="0">
                <a:solidFill>
                  <a:srgbClr val="FFFFFF"/>
                </a:solidFill>
                <a:latin typeface="HY헤드라인M" pitchFamily="18" charset="-127"/>
                <a:ea typeface="HY헤드라인M" pitchFamily="18" charset="-127"/>
              </a:rPr>
              <a:t>安全测试流程</a:t>
            </a:r>
            <a:endParaRPr lang="ko-KR" altLang="en-US" sz="2400" dirty="0">
              <a:solidFill>
                <a:srgbClr val="FFFFFF"/>
              </a:solidFill>
              <a:latin typeface="HY헤드라인M" pitchFamily="18" charset="-127"/>
              <a:ea typeface="HY헤드라인M" pitchFamily="18" charset="-127"/>
            </a:endParaRPr>
          </a:p>
        </p:txBody>
      </p:sp>
      <p:grpSp>
        <p:nvGrpSpPr>
          <p:cNvPr id="12" name="Group 12"/>
          <p:cNvGrpSpPr>
            <a:grpSpLocks/>
          </p:cNvGrpSpPr>
          <p:nvPr/>
        </p:nvGrpSpPr>
        <p:grpSpPr bwMode="auto">
          <a:xfrm>
            <a:off x="455613" y="1629122"/>
            <a:ext cx="461962" cy="4195762"/>
            <a:chOff x="245" y="1077"/>
            <a:chExt cx="291" cy="2643"/>
          </a:xfrm>
        </p:grpSpPr>
        <p:sp>
          <p:nvSpPr>
            <p:cNvPr id="13" name="Rectangle 13"/>
            <p:cNvSpPr>
              <a:spLocks noChangeArrowheads="1"/>
            </p:cNvSpPr>
            <p:nvPr/>
          </p:nvSpPr>
          <p:spPr bwMode="auto">
            <a:xfrm>
              <a:off x="270" y="1077"/>
              <a:ext cx="260"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4" name="Rectangle 14"/>
            <p:cNvSpPr>
              <a:spLocks noChangeArrowheads="1"/>
            </p:cNvSpPr>
            <p:nvPr/>
          </p:nvSpPr>
          <p:spPr bwMode="auto">
            <a:xfrm>
              <a:off x="273" y="1991"/>
              <a:ext cx="259"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5" name="Rectangle 15"/>
            <p:cNvSpPr>
              <a:spLocks noChangeArrowheads="1"/>
            </p:cNvSpPr>
            <p:nvPr/>
          </p:nvSpPr>
          <p:spPr bwMode="auto">
            <a:xfrm>
              <a:off x="266" y="2906"/>
              <a:ext cx="259"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6" name="Text Box 16"/>
            <p:cNvSpPr txBox="1">
              <a:spLocks noChangeArrowheads="1"/>
            </p:cNvSpPr>
            <p:nvPr/>
          </p:nvSpPr>
          <p:spPr bwMode="auto">
            <a:xfrm>
              <a:off x="249" y="1310"/>
              <a:ext cx="287" cy="365"/>
            </a:xfrm>
            <a:prstGeom prst="rect">
              <a:avLst/>
            </a:prstGeom>
            <a:noFill/>
            <a:ln w="19050">
              <a:noFill/>
              <a:miter lim="800000"/>
              <a:headEnd/>
              <a:tailEnd/>
            </a:ln>
          </p:spPr>
          <p:txBody>
            <a:bodyPr wrap="none">
              <a:spAutoFit/>
            </a:bodyPr>
            <a:lstStyle/>
            <a:p>
              <a:pPr latinLnBrk="1"/>
              <a:r>
                <a:rPr kumimoji="1" lang="en-US" altLang="ko-KR" sz="3200">
                  <a:solidFill>
                    <a:srgbClr val="ADEAFF"/>
                  </a:solidFill>
                  <a:latin typeface="Arial Black" pitchFamily="34" charset="0"/>
                  <a:ea typeface="Batang" pitchFamily="18" charset="-127"/>
                </a:rPr>
                <a:t>1</a:t>
              </a:r>
            </a:p>
          </p:txBody>
        </p:sp>
        <p:sp>
          <p:nvSpPr>
            <p:cNvPr id="17" name="Text Box 17"/>
            <p:cNvSpPr txBox="1">
              <a:spLocks noChangeArrowheads="1"/>
            </p:cNvSpPr>
            <p:nvPr/>
          </p:nvSpPr>
          <p:spPr bwMode="auto">
            <a:xfrm>
              <a:off x="249" y="2223"/>
              <a:ext cx="287" cy="365"/>
            </a:xfrm>
            <a:prstGeom prst="rect">
              <a:avLst/>
            </a:prstGeom>
            <a:noFill/>
            <a:ln w="19050">
              <a:noFill/>
              <a:miter lim="800000"/>
              <a:headEnd/>
              <a:tailEnd/>
            </a:ln>
          </p:spPr>
          <p:txBody>
            <a:bodyPr wrap="none">
              <a:spAutoFit/>
            </a:bodyPr>
            <a:lstStyle/>
            <a:p>
              <a:pPr latinLnBrk="1"/>
              <a:r>
                <a:rPr kumimoji="1" lang="en-US" altLang="ko-KR" sz="3200">
                  <a:solidFill>
                    <a:srgbClr val="ADEAFF"/>
                  </a:solidFill>
                  <a:latin typeface="Arial Black" pitchFamily="34" charset="0"/>
                  <a:ea typeface="Batang" pitchFamily="18" charset="-127"/>
                </a:rPr>
                <a:t>2</a:t>
              </a:r>
            </a:p>
          </p:txBody>
        </p:sp>
        <p:sp>
          <p:nvSpPr>
            <p:cNvPr id="18" name="Text Box 18"/>
            <p:cNvSpPr txBox="1">
              <a:spLocks noChangeArrowheads="1"/>
            </p:cNvSpPr>
            <p:nvPr/>
          </p:nvSpPr>
          <p:spPr bwMode="auto">
            <a:xfrm>
              <a:off x="245" y="3154"/>
              <a:ext cx="287" cy="365"/>
            </a:xfrm>
            <a:prstGeom prst="rect">
              <a:avLst/>
            </a:prstGeom>
            <a:noFill/>
            <a:ln w="19050">
              <a:noFill/>
              <a:miter lim="800000"/>
              <a:headEnd/>
              <a:tailEnd/>
            </a:ln>
          </p:spPr>
          <p:txBody>
            <a:bodyPr wrap="none">
              <a:spAutoFit/>
            </a:bodyPr>
            <a:lstStyle/>
            <a:p>
              <a:pPr latinLnBrk="1"/>
              <a:r>
                <a:rPr kumimoji="1" lang="en-US" altLang="ko-KR" sz="3200">
                  <a:solidFill>
                    <a:srgbClr val="ADEAFF"/>
                  </a:solidFill>
                  <a:latin typeface="Arial Black" pitchFamily="34" charset="0"/>
                  <a:ea typeface="Batang" pitchFamily="18" charset="-127"/>
                </a:rPr>
                <a:t>3</a:t>
              </a:r>
            </a:p>
          </p:txBody>
        </p:sp>
      </p:grpSp>
      <p:sp>
        <p:nvSpPr>
          <p:cNvPr id="19" name="Text Box 19"/>
          <p:cNvSpPr txBox="1">
            <a:spLocks noChangeArrowheads="1"/>
          </p:cNvSpPr>
          <p:nvPr/>
        </p:nvSpPr>
        <p:spPr bwMode="auto">
          <a:xfrm>
            <a:off x="1040730" y="1988840"/>
            <a:ext cx="1443038" cy="461665"/>
          </a:xfrm>
          <a:prstGeom prst="rect">
            <a:avLst/>
          </a:prstGeom>
          <a:noFill/>
          <a:ln w="19050">
            <a:noFill/>
            <a:miter lim="800000"/>
            <a:headEnd/>
            <a:tailEnd/>
          </a:ln>
          <a:effectLst>
            <a:outerShdw dist="28398" dir="3806097" algn="ctr" rotWithShape="0">
              <a:srgbClr val="003366">
                <a:alpha val="50000"/>
              </a:srgbClr>
            </a:outerShdw>
          </a:effectLst>
        </p:spPr>
        <p:txBody>
          <a:bodyPr>
            <a:spAutoFit/>
          </a:bodyPr>
          <a:lstStyle/>
          <a:p>
            <a:pPr algn="ctr" eaLnBrk="0" hangingPunct="0">
              <a:spcBef>
                <a:spcPct val="50000"/>
              </a:spcBef>
              <a:defRPr/>
            </a:pPr>
            <a:r>
              <a:rPr lang="zh-CN" altLang="en-US" sz="2400" dirty="0" smtClean="0">
                <a:solidFill>
                  <a:srgbClr val="FFFFFF"/>
                </a:solidFill>
                <a:latin typeface="HY헤드라인M" pitchFamily="18" charset="-127"/>
                <a:ea typeface="HY헤드라인M" pitchFamily="18" charset="-127"/>
              </a:rPr>
              <a:t>典型案例</a:t>
            </a:r>
            <a:endParaRPr lang="ko-KR" altLang="en-US" sz="2400" dirty="0">
              <a:solidFill>
                <a:srgbClr val="FFFFFF"/>
              </a:solidFill>
              <a:latin typeface="HY헤드라인M" pitchFamily="18" charset="-127"/>
              <a:ea typeface="HY헤드라인M" pitchFamily="18" charset="-127"/>
            </a:endParaRPr>
          </a:p>
        </p:txBody>
      </p:sp>
      <p:grpSp>
        <p:nvGrpSpPr>
          <p:cNvPr id="20" name="Group 20"/>
          <p:cNvGrpSpPr>
            <a:grpSpLocks/>
          </p:cNvGrpSpPr>
          <p:nvPr/>
        </p:nvGrpSpPr>
        <p:grpSpPr bwMode="auto">
          <a:xfrm>
            <a:off x="2736851" y="1937097"/>
            <a:ext cx="5867400" cy="3571876"/>
            <a:chOff x="1682" y="1271"/>
            <a:chExt cx="3696" cy="2250"/>
          </a:xfrm>
        </p:grpSpPr>
        <p:sp>
          <p:nvSpPr>
            <p:cNvPr id="21" name="Rectangle 21"/>
            <p:cNvSpPr>
              <a:spLocks noChangeArrowheads="1"/>
            </p:cNvSpPr>
            <p:nvPr/>
          </p:nvSpPr>
          <p:spPr bwMode="auto">
            <a:xfrm>
              <a:off x="1685" y="1271"/>
              <a:ext cx="3600" cy="454"/>
            </a:xfrm>
            <a:prstGeom prst="rect">
              <a:avLst/>
            </a:prstGeom>
            <a:noFill/>
            <a:ln w="9525">
              <a:noFill/>
              <a:miter lim="800000"/>
              <a:headEnd/>
              <a:tailEnd/>
            </a:ln>
          </p:spPr>
          <p:txBody>
            <a:bodyPr wrap="none" anchor="ctr"/>
            <a:lstStyle/>
            <a:p>
              <a:pPr latinLnBrk="1">
                <a:buFont typeface="Wingdings" pitchFamily="2" charset="2"/>
                <a:buChar char="l"/>
              </a:pPr>
              <a:r>
                <a:rPr kumimoji="1" lang="zh-CN" altLang="en-US" dirty="0" smtClean="0">
                  <a:solidFill>
                    <a:srgbClr val="003366"/>
                  </a:solidFill>
                  <a:latin typeface="HY견고딕"/>
                  <a:ea typeface="HY견고딕"/>
                  <a:cs typeface="HY견고딕"/>
                </a:rPr>
                <a:t> </a:t>
              </a:r>
              <a:r>
                <a:rPr kumimoji="1" lang="zh-CN" altLang="en-US" dirty="0" smtClean="0">
                  <a:solidFill>
                    <a:srgbClr val="003366"/>
                  </a:solidFill>
                  <a:latin typeface="HY견고딕"/>
                  <a:ea typeface="HY견고딕"/>
                  <a:cs typeface="HY견고딕"/>
                </a:rPr>
                <a:t>头疼的非法文件上传</a:t>
              </a:r>
              <a:endParaRPr kumimoji="1" lang="en-US" altLang="zh-CN" dirty="0" smtClean="0">
                <a:solidFill>
                  <a:srgbClr val="003366"/>
                </a:solidFill>
                <a:latin typeface="HY견고딕"/>
                <a:ea typeface="HY견고딕"/>
                <a:cs typeface="HY견고딕"/>
              </a:endParaRPr>
            </a:p>
            <a:p>
              <a:pPr latinLnBrk="1">
                <a:buFont typeface="Wingdings" pitchFamily="2" charset="2"/>
                <a:buChar char="l"/>
              </a:pPr>
              <a:r>
                <a:rPr kumimoji="1" lang="en-US" altLang="zh-CN" dirty="0">
                  <a:solidFill>
                    <a:srgbClr val="003366"/>
                  </a:solidFill>
                  <a:latin typeface="HY견고딕"/>
                  <a:ea typeface="HY견고딕"/>
                  <a:cs typeface="HY견고딕"/>
                </a:rPr>
                <a:t> </a:t>
              </a:r>
              <a:r>
                <a:rPr kumimoji="1" lang="zh-CN" altLang="en-US" dirty="0" smtClean="0">
                  <a:solidFill>
                    <a:srgbClr val="003366"/>
                  </a:solidFill>
                  <a:latin typeface="HY견고딕"/>
                  <a:ea typeface="HY견고딕"/>
                  <a:cs typeface="HY견고딕"/>
                </a:rPr>
                <a:t>泛滥的服务配置错误</a:t>
              </a:r>
              <a:endParaRPr kumimoji="1" lang="en-US" altLang="zh-CN" dirty="0" smtClean="0">
                <a:solidFill>
                  <a:srgbClr val="003366"/>
                </a:solidFill>
                <a:latin typeface="HY견고딕"/>
                <a:ea typeface="HY견고딕"/>
                <a:cs typeface="HY견고딕"/>
              </a:endParaRPr>
            </a:p>
            <a:p>
              <a:pPr latinLnBrk="1">
                <a:buFont typeface="Wingdings" pitchFamily="2" charset="2"/>
                <a:buChar char="l"/>
              </a:pPr>
              <a:r>
                <a:rPr kumimoji="1" lang="en-US" altLang="zh-CN" dirty="0" smtClean="0">
                  <a:solidFill>
                    <a:srgbClr val="003366"/>
                  </a:solidFill>
                  <a:latin typeface="HY견고딕"/>
                  <a:ea typeface="HY견고딕"/>
                  <a:cs typeface="HY견고딕"/>
                </a:rPr>
                <a:t> SDL&amp;</a:t>
              </a:r>
              <a:r>
                <a:rPr kumimoji="1" lang="zh-CN" altLang="en-US" dirty="0" smtClean="0">
                  <a:solidFill>
                    <a:srgbClr val="003366"/>
                  </a:solidFill>
                  <a:latin typeface="HY견고딕"/>
                  <a:ea typeface="HY견고딕"/>
                  <a:cs typeface="HY견고딕"/>
                </a:rPr>
                <a:t>成功案例</a:t>
              </a:r>
              <a:endParaRPr kumimoji="1" lang="en-US" altLang="zh-CN" dirty="0" smtClean="0">
                <a:solidFill>
                  <a:srgbClr val="003366"/>
                </a:solidFill>
                <a:latin typeface="HY견고딕"/>
                <a:ea typeface="HY견고딕"/>
                <a:cs typeface="HY견고딕"/>
              </a:endParaRPr>
            </a:p>
          </p:txBody>
        </p:sp>
        <p:sp>
          <p:nvSpPr>
            <p:cNvPr id="22" name="Rectangle 22"/>
            <p:cNvSpPr>
              <a:spLocks noChangeArrowheads="1"/>
            </p:cNvSpPr>
            <p:nvPr/>
          </p:nvSpPr>
          <p:spPr bwMode="auto">
            <a:xfrm>
              <a:off x="1691" y="2165"/>
              <a:ext cx="3600" cy="499"/>
            </a:xfrm>
            <a:prstGeom prst="rect">
              <a:avLst/>
            </a:prstGeom>
            <a:noFill/>
            <a:ln w="9525">
              <a:noFill/>
              <a:miter lim="800000"/>
              <a:headEnd/>
              <a:tailEnd/>
            </a:ln>
          </p:spPr>
          <p:txBody>
            <a:bodyPr wrap="none" anchor="ctr"/>
            <a:lstStyle/>
            <a:p>
              <a:pPr latinLnBrk="1">
                <a:buFont typeface="Wingdings" pitchFamily="2" charset="2"/>
                <a:buChar char="l"/>
              </a:pPr>
              <a:r>
                <a:rPr kumimoji="1" lang="ko-KR" altLang="en-US" dirty="0">
                  <a:solidFill>
                    <a:srgbClr val="003366"/>
                  </a:solidFill>
                  <a:latin typeface="HY견고딕"/>
                  <a:ea typeface="HY견고딕"/>
                  <a:cs typeface="HY견고딕"/>
                </a:rPr>
                <a:t> </a:t>
              </a:r>
              <a:r>
                <a:rPr kumimoji="1" lang="zh-CN" altLang="en-US" dirty="0" smtClean="0">
                  <a:solidFill>
                    <a:srgbClr val="003366"/>
                  </a:solidFill>
                  <a:latin typeface="HY견고딕"/>
                  <a:ea typeface="HY견고딕"/>
                  <a:cs typeface="HY견고딕"/>
                </a:rPr>
                <a:t>五种安全漏洞知识介绍</a:t>
              </a:r>
              <a:endParaRPr kumimoji="1" lang="ko-KR" altLang="en-US" dirty="0">
                <a:solidFill>
                  <a:srgbClr val="003366"/>
                </a:solidFill>
                <a:latin typeface="HY견고딕"/>
                <a:ea typeface="HY견고딕"/>
                <a:cs typeface="HY견고딕"/>
              </a:endParaRPr>
            </a:p>
          </p:txBody>
        </p:sp>
        <p:sp>
          <p:nvSpPr>
            <p:cNvPr id="23" name="Rectangle 23"/>
            <p:cNvSpPr>
              <a:spLocks noChangeArrowheads="1"/>
            </p:cNvSpPr>
            <p:nvPr/>
          </p:nvSpPr>
          <p:spPr bwMode="auto">
            <a:xfrm>
              <a:off x="1682" y="3113"/>
              <a:ext cx="3696" cy="408"/>
            </a:xfrm>
            <a:prstGeom prst="rect">
              <a:avLst/>
            </a:prstGeom>
            <a:noFill/>
            <a:ln w="9525">
              <a:noFill/>
              <a:miter lim="800000"/>
              <a:headEnd/>
              <a:tailEnd/>
            </a:ln>
          </p:spPr>
          <p:txBody>
            <a:bodyPr wrap="none" anchor="ctr"/>
            <a:lstStyle/>
            <a:p>
              <a:pPr latinLnBrk="1">
                <a:buFont typeface="Wingdings" pitchFamily="2" charset="2"/>
                <a:buChar char="l"/>
              </a:pPr>
              <a:r>
                <a:rPr kumimoji="1" lang="ko-KR" altLang="en-US" dirty="0">
                  <a:solidFill>
                    <a:srgbClr val="003366"/>
                  </a:solidFill>
                  <a:latin typeface="HY견고딕"/>
                  <a:ea typeface="HY견고딕"/>
                  <a:cs typeface="HY견고딕"/>
                </a:rPr>
                <a:t> </a:t>
              </a:r>
              <a:r>
                <a:rPr kumimoji="1" lang="zh-CN" altLang="en-US" dirty="0" smtClean="0">
                  <a:solidFill>
                    <a:srgbClr val="003366"/>
                  </a:solidFill>
                  <a:latin typeface="HY견고딕"/>
                  <a:ea typeface="HY견고딕"/>
                  <a:cs typeface="HY견고딕"/>
                </a:rPr>
                <a:t>现有安全测试流程介绍</a:t>
              </a:r>
              <a:endParaRPr kumimoji="1" lang="en-US" altLang="ko-KR" dirty="0">
                <a:solidFill>
                  <a:srgbClr val="003366"/>
                </a:solidFill>
                <a:latin typeface="HY견고딕"/>
                <a:ea typeface="HY견고딕"/>
                <a:cs typeface="HY견고딕"/>
              </a:endParaRPr>
            </a:p>
          </p:txBody>
        </p:sp>
        <p:sp>
          <p:nvSpPr>
            <p:cNvPr id="24" name="Rectangle 24"/>
            <p:cNvSpPr>
              <a:spLocks noChangeArrowheads="1"/>
            </p:cNvSpPr>
            <p:nvPr/>
          </p:nvSpPr>
          <p:spPr bwMode="auto">
            <a:xfrm>
              <a:off x="1691" y="2396"/>
              <a:ext cx="3600" cy="454"/>
            </a:xfrm>
            <a:prstGeom prst="rect">
              <a:avLst/>
            </a:prstGeom>
            <a:noFill/>
            <a:ln w="9525">
              <a:noFill/>
              <a:miter lim="800000"/>
              <a:headEnd/>
              <a:tailEnd/>
            </a:ln>
          </p:spPr>
          <p:txBody>
            <a:bodyPr wrap="none" anchor="ctr"/>
            <a:lstStyle/>
            <a:p>
              <a:pPr latinLnBrk="1"/>
              <a:endParaRPr kumimoji="1" lang="ko-KR" altLang="en-US" dirty="0">
                <a:solidFill>
                  <a:srgbClr val="003366"/>
                </a:solidFill>
                <a:latin typeface="HY견고딕"/>
                <a:ea typeface="HY견고딕"/>
                <a:cs typeface="HY견고딕"/>
              </a:endParaRPr>
            </a:p>
          </p:txBody>
        </p:sp>
      </p:grpSp>
      <p:sp>
        <p:nvSpPr>
          <p:cNvPr id="26" name="文本框 25"/>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主要内容</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849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53"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par>
                          <p:cTn id="37" fill="hold">
                            <p:stCondLst>
                              <p:cond delay="1500"/>
                            </p:stCondLst>
                            <p:childTnLst>
                              <p:par>
                                <p:cTn id="38" presetID="17" presetClass="entr" presetSubtype="8"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1000" fill="hold"/>
                                        <p:tgtEl>
                                          <p:spTgt spid="3"/>
                                        </p:tgtEl>
                                        <p:attrNameLst>
                                          <p:attrName>ppt_x</p:attrName>
                                        </p:attrNameLst>
                                      </p:cBhvr>
                                      <p:tavLst>
                                        <p:tav tm="0">
                                          <p:val>
                                            <p:strVal val="#ppt_x-#ppt_w/2"/>
                                          </p:val>
                                        </p:tav>
                                        <p:tav tm="100000">
                                          <p:val>
                                            <p:strVal val="#ppt_x"/>
                                          </p:val>
                                        </p:tav>
                                      </p:tavLst>
                                    </p:anim>
                                    <p:anim calcmode="lin" valueType="num">
                                      <p:cBhvr>
                                        <p:cTn id="41" dur="1000" fill="hold"/>
                                        <p:tgtEl>
                                          <p:spTgt spid="3"/>
                                        </p:tgtEl>
                                        <p:attrNameLst>
                                          <p:attrName>ppt_y</p:attrName>
                                        </p:attrNameLst>
                                      </p:cBhvr>
                                      <p:tavLst>
                                        <p:tav tm="0">
                                          <p:val>
                                            <p:strVal val="#ppt_y"/>
                                          </p:val>
                                        </p:tav>
                                        <p:tav tm="100000">
                                          <p:val>
                                            <p:strVal val="#ppt_y"/>
                                          </p:val>
                                        </p:tav>
                                      </p:tavLst>
                                    </p:anim>
                                    <p:anim calcmode="lin" valueType="num">
                                      <p:cBhvr>
                                        <p:cTn id="42" dur="1000" fill="hold"/>
                                        <p:tgtEl>
                                          <p:spTgt spid="3"/>
                                        </p:tgtEl>
                                        <p:attrNameLst>
                                          <p:attrName>ppt_w</p:attrName>
                                        </p:attrNameLst>
                                      </p:cBhvr>
                                      <p:tavLst>
                                        <p:tav tm="0">
                                          <p:val>
                                            <p:fltVal val="0"/>
                                          </p:val>
                                        </p:tav>
                                        <p:tav tm="100000">
                                          <p:val>
                                            <p:strVal val="#ppt_w"/>
                                          </p:val>
                                        </p:tav>
                                      </p:tavLst>
                                    </p:anim>
                                    <p:anim calcmode="lin" valueType="num">
                                      <p:cBhvr>
                                        <p:cTn id="43" dur="1000" fill="hold"/>
                                        <p:tgtEl>
                                          <p:spTgt spid="3"/>
                                        </p:tgtEl>
                                        <p:attrNameLst>
                                          <p:attrName>ppt_h</p:attrName>
                                        </p:attrNameLst>
                                      </p:cBhvr>
                                      <p:tavLst>
                                        <p:tav tm="0">
                                          <p:val>
                                            <p:strVal val="#ppt_h"/>
                                          </p:val>
                                        </p:tav>
                                        <p:tav tm="100000">
                                          <p:val>
                                            <p:strVal val="#ppt_h"/>
                                          </p:val>
                                        </p:tav>
                                      </p:tavLst>
                                    </p:anim>
                                  </p:childTnLst>
                                </p:cTn>
                              </p:par>
                            </p:childTnLst>
                          </p:cTn>
                        </p:par>
                        <p:par>
                          <p:cTn id="44" fill="hold">
                            <p:stCondLst>
                              <p:cond delay="2500"/>
                            </p:stCondLst>
                            <p:childTnLst>
                              <p:par>
                                <p:cTn id="45" presetID="17" presetClass="entr" presetSubtype="1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24744"/>
            <a:ext cx="8229600" cy="3833267"/>
          </a:xfrm>
        </p:spPr>
        <p:txBody>
          <a:bodyPr/>
          <a:lstStyle/>
          <a:p>
            <a:r>
              <a:rPr lang="zh-CN" altLang="en-US" sz="1400" dirty="0"/>
              <a:t>安全测试小组现网产品人工渗透结果</a:t>
            </a:r>
            <a:r>
              <a:rPr lang="en-US" altLang="zh-CN" sz="1400" dirty="0"/>
              <a:t>2014072301</a:t>
            </a:r>
            <a:r>
              <a:rPr lang="zh-CN" altLang="en-US" sz="1400" dirty="0"/>
              <a:t>：讯飞官网存在服务器任意文件下载</a:t>
            </a:r>
            <a:r>
              <a:rPr lang="zh-CN" altLang="en-US" sz="1400" dirty="0" smtClean="0"/>
              <a:t>漏洞</a:t>
            </a:r>
            <a:endParaRPr lang="en-US" altLang="zh-CN" sz="1400" dirty="0" smtClean="0"/>
          </a:p>
          <a:p>
            <a:r>
              <a:rPr lang="zh-CN" altLang="en-US" sz="1400" dirty="0"/>
              <a:t>安全测试小组现网产品人工渗透结果</a:t>
            </a:r>
            <a:r>
              <a:rPr lang="en-US" altLang="zh-CN" sz="1400" dirty="0"/>
              <a:t>2014080606</a:t>
            </a:r>
            <a:r>
              <a:rPr lang="zh-CN" altLang="en-US" sz="1400" dirty="0"/>
              <a:t>：教育评价系统网站备份文件可</a:t>
            </a:r>
            <a:r>
              <a:rPr lang="zh-CN" altLang="en-US" sz="1400" dirty="0" smtClean="0"/>
              <a:t>下载</a:t>
            </a:r>
            <a:endParaRPr lang="en-US" altLang="zh-CN" sz="1400" dirty="0" smtClean="0"/>
          </a:p>
          <a:p>
            <a:r>
              <a:rPr lang="zh-CN" altLang="en-US" sz="1400" dirty="0"/>
              <a:t>安全测试小组现网产品人工渗透结果</a:t>
            </a:r>
            <a:r>
              <a:rPr lang="en-US" altLang="zh-CN" sz="1400" dirty="0"/>
              <a:t>2014081108</a:t>
            </a:r>
            <a:r>
              <a:rPr lang="zh-CN" altLang="en-US" sz="1400" dirty="0"/>
              <a:t>：教育评价系统网站存在目录浏览</a:t>
            </a:r>
            <a:r>
              <a:rPr lang="zh-CN" altLang="en-US" sz="1400" dirty="0" smtClean="0"/>
              <a:t>漏洞</a:t>
            </a:r>
            <a:endParaRPr lang="en-US" altLang="zh-CN" sz="1400" dirty="0" smtClean="0"/>
          </a:p>
          <a:p>
            <a:r>
              <a:rPr lang="zh-CN" altLang="en-US" sz="1400" dirty="0"/>
              <a:t>安全测试小组现网产品人工渗透结果</a:t>
            </a:r>
            <a:r>
              <a:rPr lang="en-US" altLang="zh-CN" sz="1400" dirty="0"/>
              <a:t>2014081310</a:t>
            </a:r>
            <a:r>
              <a:rPr lang="zh-CN" altLang="en-US" sz="1400" dirty="0"/>
              <a:t>：语音云开放平台</a:t>
            </a:r>
            <a:r>
              <a:rPr lang="en-US" altLang="zh-CN" sz="1400" dirty="0"/>
              <a:t>Linux</a:t>
            </a:r>
            <a:r>
              <a:rPr lang="zh-CN" altLang="en-US" sz="1400" dirty="0"/>
              <a:t>系统密码文件曝露及程序物理目录</a:t>
            </a:r>
            <a:r>
              <a:rPr lang="zh-CN" altLang="en-US" sz="1400" dirty="0" smtClean="0"/>
              <a:t>曝露</a:t>
            </a:r>
            <a:endParaRPr lang="en-US" altLang="zh-CN" sz="1400" dirty="0" smtClean="0"/>
          </a:p>
          <a:p>
            <a:r>
              <a:rPr lang="zh-CN" altLang="en-US" sz="1400" dirty="0"/>
              <a:t>安全测试小组现网产品人工渗透结果</a:t>
            </a:r>
            <a:r>
              <a:rPr lang="en-US" altLang="zh-CN" sz="1400" dirty="0"/>
              <a:t>2014081411</a:t>
            </a:r>
            <a:r>
              <a:rPr lang="zh-CN" altLang="en-US" sz="1400" dirty="0"/>
              <a:t>：语音云开放平台</a:t>
            </a:r>
            <a:r>
              <a:rPr lang="en-US" altLang="zh-CN" sz="1400" dirty="0"/>
              <a:t>SSO</a:t>
            </a:r>
            <a:r>
              <a:rPr lang="zh-CN" altLang="en-US" sz="1400" dirty="0"/>
              <a:t>认证存在默认配置风险及敏感性信息</a:t>
            </a:r>
            <a:r>
              <a:rPr lang="zh-CN" altLang="en-US" sz="1400" dirty="0" smtClean="0"/>
              <a:t>曝露</a:t>
            </a:r>
            <a:endParaRPr lang="en-US" altLang="zh-CN" sz="1400" dirty="0" smtClean="0"/>
          </a:p>
          <a:p>
            <a:r>
              <a:rPr lang="zh-CN" altLang="en-US" sz="1400" dirty="0"/>
              <a:t>安全测试小组现网产品人工渗透结果</a:t>
            </a:r>
            <a:r>
              <a:rPr lang="en-US" altLang="zh-CN" sz="1400" dirty="0"/>
              <a:t>2014082014</a:t>
            </a:r>
            <a:r>
              <a:rPr lang="zh-CN" altLang="en-US" sz="1400" dirty="0"/>
              <a:t>：开心熊宝存在目录浏览漏洞导致相关</a:t>
            </a:r>
            <a:r>
              <a:rPr lang="en-US" altLang="zh-CN" sz="1400" dirty="0" err="1"/>
              <a:t>Webservice</a:t>
            </a:r>
            <a:r>
              <a:rPr lang="zh-CN" altLang="en-US" sz="1400" dirty="0" smtClean="0"/>
              <a:t>泄露</a:t>
            </a:r>
            <a:endParaRPr lang="en-US" altLang="zh-CN" sz="1400" dirty="0" smtClean="0"/>
          </a:p>
          <a:p>
            <a:r>
              <a:rPr lang="en-US" altLang="zh-CN" sz="1400" dirty="0"/>
              <a:t>【</a:t>
            </a:r>
            <a:r>
              <a:rPr lang="zh-CN" altLang="en-US" sz="1400" dirty="0"/>
              <a:t>安全漏洞预警</a:t>
            </a:r>
            <a:r>
              <a:rPr lang="en-US" altLang="zh-CN" sz="1400" dirty="0"/>
              <a:t>2013-11-18】</a:t>
            </a:r>
            <a:r>
              <a:rPr lang="zh-CN" altLang="en-US" sz="1400" dirty="0"/>
              <a:t>科大讯飞招聘官网因使用</a:t>
            </a:r>
            <a:r>
              <a:rPr lang="en-US" altLang="zh-CN" sz="1400" dirty="0" err="1"/>
              <a:t>Siteserver</a:t>
            </a:r>
            <a:r>
              <a:rPr lang="en-US" altLang="zh-CN" sz="1400" dirty="0"/>
              <a:t> CMS 3.4.3</a:t>
            </a:r>
            <a:r>
              <a:rPr lang="zh-CN" altLang="en-US" sz="1400" dirty="0"/>
              <a:t>架构，导致存在严重注入</a:t>
            </a:r>
            <a:r>
              <a:rPr lang="zh-CN" altLang="en-US" sz="1400" dirty="0" smtClean="0"/>
              <a:t>漏洞</a:t>
            </a:r>
            <a:endParaRPr lang="en-US" altLang="zh-CN" sz="1400" dirty="0" smtClean="0"/>
          </a:p>
          <a:p>
            <a:r>
              <a:rPr lang="en-US" altLang="zh-CN" sz="1400" dirty="0"/>
              <a:t>【</a:t>
            </a:r>
            <a:r>
              <a:rPr lang="zh-CN" altLang="en-US" sz="1400" dirty="0"/>
              <a:t>安全测试团队漏洞公告</a:t>
            </a:r>
            <a:r>
              <a:rPr lang="en-US" altLang="zh-CN" sz="1400" dirty="0"/>
              <a:t>】</a:t>
            </a:r>
            <a:r>
              <a:rPr lang="en-US" altLang="zh-CN" sz="1400" dirty="0" err="1"/>
              <a:t>Siteserver</a:t>
            </a:r>
            <a:r>
              <a:rPr lang="en-US" altLang="zh-CN" sz="1400" dirty="0"/>
              <a:t> CMS </a:t>
            </a:r>
            <a:r>
              <a:rPr lang="zh-CN" altLang="en-US" sz="1400" dirty="0"/>
              <a:t>中后台找回密码功能模块存在严重校验</a:t>
            </a:r>
            <a:r>
              <a:rPr lang="zh-CN" altLang="en-US" sz="1400" dirty="0" smtClean="0"/>
              <a:t>漏洞</a:t>
            </a:r>
            <a:endParaRPr lang="en-US" altLang="zh-CN" sz="1400" dirty="0" smtClean="0"/>
          </a:p>
          <a:p>
            <a:r>
              <a:rPr lang="zh-CN" altLang="en-US" sz="1400" dirty="0"/>
              <a:t>安全测试团队漏洞公告</a:t>
            </a:r>
            <a:r>
              <a:rPr lang="en-US" altLang="zh-CN" sz="1400" dirty="0"/>
              <a:t>2013-11-1</a:t>
            </a:r>
            <a:r>
              <a:rPr lang="zh-CN" altLang="en-US" sz="1400" dirty="0"/>
              <a:t>：</a:t>
            </a:r>
            <a:r>
              <a:rPr lang="en-US" altLang="zh-CN" sz="1400" dirty="0" err="1"/>
              <a:t>apache+mod_cgid+php</a:t>
            </a:r>
            <a:r>
              <a:rPr lang="zh-CN" altLang="en-US" sz="1400" dirty="0"/>
              <a:t>存在严重攻击漏洞</a:t>
            </a:r>
            <a:endParaRPr lang="en-US" altLang="zh-CN" sz="1400" dirty="0" smtClean="0"/>
          </a:p>
          <a:p>
            <a:r>
              <a:rPr lang="zh-CN" altLang="en-US" sz="1400" dirty="0"/>
              <a:t>安全测试团队漏洞公告</a:t>
            </a:r>
            <a:r>
              <a:rPr lang="en-US" altLang="zh-CN" sz="1400" dirty="0"/>
              <a:t>2013-11-18</a:t>
            </a:r>
            <a:r>
              <a:rPr lang="zh-CN" altLang="en-US" sz="1400" dirty="0"/>
              <a:t>：</a:t>
            </a:r>
            <a:r>
              <a:rPr lang="en-US" altLang="zh-CN" sz="1400" dirty="0" err="1"/>
              <a:t>Siteserver</a:t>
            </a:r>
            <a:r>
              <a:rPr lang="en-US" altLang="zh-CN" sz="1400" dirty="0"/>
              <a:t> CMS 3.6.3</a:t>
            </a:r>
            <a:r>
              <a:rPr lang="zh-CN" altLang="en-US" sz="1400" dirty="0"/>
              <a:t>以下版本存在严重注入漏洞及</a:t>
            </a:r>
            <a:r>
              <a:rPr lang="en-US" altLang="zh-CN" sz="1400" dirty="0"/>
              <a:t>XSS</a:t>
            </a:r>
            <a:r>
              <a:rPr lang="zh-CN" altLang="en-US" sz="1400" dirty="0"/>
              <a:t>类漏洞</a:t>
            </a:r>
            <a:endParaRPr lang="en-US" altLang="zh-CN" sz="1400" dirty="0"/>
          </a:p>
          <a:p>
            <a:r>
              <a:rPr lang="en-US" altLang="zh-CN" sz="1400" dirty="0"/>
              <a:t>【</a:t>
            </a:r>
            <a:r>
              <a:rPr lang="zh-CN" altLang="en-US" sz="1400" dirty="0"/>
              <a:t>安全漏洞预警</a:t>
            </a:r>
            <a:r>
              <a:rPr lang="en-US" altLang="zh-CN" sz="1400" dirty="0"/>
              <a:t>2014-03-24】</a:t>
            </a:r>
            <a:r>
              <a:rPr lang="zh-CN" altLang="en-US" sz="1400" dirty="0"/>
              <a:t>智元网站后台编辑器</a:t>
            </a:r>
            <a:r>
              <a:rPr lang="en-US" altLang="zh-CN" sz="1400" dirty="0" err="1"/>
              <a:t>eWebEditor</a:t>
            </a:r>
            <a:r>
              <a:rPr lang="zh-CN" altLang="en-US" sz="1400" dirty="0"/>
              <a:t>登录密码已经曝露，请尽快修改</a:t>
            </a:r>
            <a:endParaRPr lang="en-US" altLang="zh-CN" sz="1400" dirty="0"/>
          </a:p>
          <a:p>
            <a:r>
              <a:rPr lang="en-US" altLang="zh-CN" sz="1400" dirty="0"/>
              <a:t>【</a:t>
            </a:r>
            <a:r>
              <a:rPr lang="zh-CN" altLang="en-US" sz="1400" dirty="0"/>
              <a:t>安全漏洞预警</a:t>
            </a:r>
            <a:r>
              <a:rPr lang="en-US" altLang="zh-CN" sz="1400" dirty="0"/>
              <a:t>2014-03-24】</a:t>
            </a:r>
            <a:r>
              <a:rPr lang="zh-CN" altLang="en-US" sz="1400" dirty="0"/>
              <a:t>智能语音分析系统因使用</a:t>
            </a:r>
            <a:r>
              <a:rPr lang="en-US" altLang="zh-CN" sz="1400" dirty="0"/>
              <a:t>JBOSS</a:t>
            </a:r>
            <a:r>
              <a:rPr lang="zh-CN" altLang="en-US" sz="1400" dirty="0"/>
              <a:t>的后台，且配置不完善导致出现远程部署挂马漏洞</a:t>
            </a:r>
            <a:endParaRPr lang="en-US" altLang="zh-CN" sz="1400" dirty="0"/>
          </a:p>
          <a:p>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20</a:t>
            </a:fld>
            <a:endParaRPr lang="en-US"/>
          </a:p>
        </p:txBody>
      </p:sp>
      <p:sp>
        <p:nvSpPr>
          <p:cNvPr id="5" name="文本框 4"/>
          <p:cNvSpPr txBox="1"/>
          <p:nvPr/>
        </p:nvSpPr>
        <p:spPr>
          <a:xfrm>
            <a:off x="5580112" y="5939988"/>
            <a:ext cx="3168352" cy="369332"/>
          </a:xfrm>
          <a:prstGeom prst="rect">
            <a:avLst/>
          </a:prstGeom>
          <a:noFill/>
        </p:spPr>
        <p:txBody>
          <a:bodyPr wrap="square" rtlCol="0">
            <a:spAutoFit/>
          </a:bodyPr>
          <a:lstStyle/>
          <a:p>
            <a:pPr algn="r"/>
            <a:r>
              <a:rPr lang="zh-CN" altLang="en-US" b="1" dirty="0" smtClean="0">
                <a:solidFill>
                  <a:srgbClr val="FF0000"/>
                </a:solidFill>
              </a:rPr>
              <a:t>满满都是你！！！</a:t>
            </a:r>
            <a:endParaRPr lang="zh-CN" altLang="en-US" b="1" dirty="0">
              <a:solidFill>
                <a:srgbClr val="FF0000"/>
              </a:solidFill>
            </a:endParaRPr>
          </a:p>
        </p:txBody>
      </p:sp>
      <p:sp>
        <p:nvSpPr>
          <p:cNvPr id="7" name="文本框 6"/>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问题描述</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7462877"/>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21</a:t>
            </a:fld>
            <a:endParaRPr lang="en-US"/>
          </a:p>
        </p:txBody>
      </p:sp>
      <p:pic>
        <p:nvPicPr>
          <p:cNvPr id="6" name="图片 5"/>
          <p:cNvPicPr>
            <a:picLocks noChangeAspect="1"/>
          </p:cNvPicPr>
          <p:nvPr/>
        </p:nvPicPr>
        <p:blipFill>
          <a:blip r:embed="rId2"/>
          <a:stretch>
            <a:fillRect/>
          </a:stretch>
        </p:blipFill>
        <p:spPr>
          <a:xfrm>
            <a:off x="1329143" y="1667095"/>
            <a:ext cx="6485714" cy="3523809"/>
          </a:xfrm>
          <a:prstGeom prst="rect">
            <a:avLst/>
          </a:prstGeom>
        </p:spPr>
      </p:pic>
      <p:sp>
        <p:nvSpPr>
          <p:cNvPr id="7" name="文本框 6"/>
          <p:cNvSpPr txBox="1"/>
          <p:nvPr/>
        </p:nvSpPr>
        <p:spPr>
          <a:xfrm>
            <a:off x="5580112" y="5939988"/>
            <a:ext cx="3168352" cy="369332"/>
          </a:xfrm>
          <a:prstGeom prst="rect">
            <a:avLst/>
          </a:prstGeom>
          <a:noFill/>
        </p:spPr>
        <p:txBody>
          <a:bodyPr wrap="square" rtlCol="0">
            <a:spAutoFit/>
          </a:bodyPr>
          <a:lstStyle/>
          <a:p>
            <a:pPr algn="r"/>
            <a:r>
              <a:rPr lang="zh-CN" altLang="en-US" b="1" dirty="0">
                <a:solidFill>
                  <a:srgbClr val="FF0000"/>
                </a:solidFill>
              </a:rPr>
              <a:t>占</a:t>
            </a:r>
            <a:r>
              <a:rPr lang="zh-CN" altLang="en-US" b="1" dirty="0" smtClean="0">
                <a:solidFill>
                  <a:srgbClr val="FF0000"/>
                </a:solidFill>
              </a:rPr>
              <a:t>比</a:t>
            </a:r>
            <a:r>
              <a:rPr lang="en-US" altLang="zh-CN" b="1" dirty="0" smtClean="0">
                <a:solidFill>
                  <a:srgbClr val="FF0000"/>
                </a:solidFill>
              </a:rPr>
              <a:t>&gt;80%</a:t>
            </a:r>
            <a:endParaRPr lang="zh-CN" altLang="en-US" b="1" dirty="0">
              <a:solidFill>
                <a:srgbClr val="FF0000"/>
              </a:solidFill>
            </a:endParaRPr>
          </a:p>
        </p:txBody>
      </p:sp>
      <p:sp>
        <p:nvSpPr>
          <p:cNvPr id="8" name="文本框 7"/>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问题描述</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1261581"/>
      </p:ext>
    </p:extLst>
  </p:cSld>
  <p:clrMapOvr>
    <a:masterClrMapping/>
  </p:clrMapOvr>
  <p:transition spd="slow">
    <p:wheel spokes="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22</a:t>
            </a:fld>
            <a:endParaRPr lang="en-US"/>
          </a:p>
        </p:txBody>
      </p:sp>
      <p:sp>
        <p:nvSpPr>
          <p:cNvPr id="7" name="内容占位符 2"/>
          <p:cNvSpPr>
            <a:spLocks noGrp="1"/>
          </p:cNvSpPr>
          <p:nvPr>
            <p:ph idx="1"/>
          </p:nvPr>
        </p:nvSpPr>
        <p:spPr>
          <a:xfrm>
            <a:off x="468313" y="1268760"/>
            <a:ext cx="8207375" cy="5019328"/>
          </a:xfrm>
        </p:spPr>
        <p:txBody>
          <a:bodyPr/>
          <a:lstStyle/>
          <a:p>
            <a:r>
              <a:rPr lang="zh-CN" altLang="en-US" dirty="0" smtClean="0"/>
              <a:t>修复困难</a:t>
            </a:r>
            <a:r>
              <a:rPr lang="zh-CN" altLang="en-US" dirty="0"/>
              <a:t>吗</a:t>
            </a:r>
            <a:r>
              <a:rPr lang="zh-CN" altLang="en-US" dirty="0" smtClean="0"/>
              <a:t>？</a:t>
            </a:r>
            <a:endParaRPr lang="en-US" altLang="zh-CN" dirty="0" smtClean="0"/>
          </a:p>
          <a:p>
            <a:pPr marL="0" indent="0">
              <a:buNone/>
            </a:pPr>
            <a:endParaRPr lang="en-US" altLang="zh-CN" dirty="0" smtClean="0"/>
          </a:p>
          <a:p>
            <a:r>
              <a:rPr lang="zh-CN" altLang="en-US" sz="2800" dirty="0" smtClean="0"/>
              <a:t>开发人员安全意识薄弱，代码拷贝，组件滥用，没有安全编码规范，导致产品存在安全隐患</a:t>
            </a:r>
            <a:endParaRPr lang="en-US" altLang="zh-CN" sz="2800" dirty="0" smtClean="0"/>
          </a:p>
          <a:p>
            <a:r>
              <a:rPr lang="zh-CN" altLang="en-US" sz="2800" dirty="0" smtClean="0"/>
              <a:t>运维人员缺乏基础安全配置导致安全问题，临时版本随意上线、系统和相关组件没有定期更新，导致产品出现安全问题</a:t>
            </a:r>
            <a:endParaRPr lang="en-US" altLang="zh-CN" sz="2800" dirty="0" smtClean="0"/>
          </a:p>
          <a:p>
            <a:r>
              <a:rPr lang="zh-CN" altLang="en-US" sz="2800" dirty="0" smtClean="0"/>
              <a:t>架构设计时未充分考虑安全需求，架构采取不安全的外部</a:t>
            </a:r>
            <a:r>
              <a:rPr lang="zh-CN" altLang="en-US" sz="2800" dirty="0"/>
              <a:t>开源代码、插件、</a:t>
            </a:r>
            <a:r>
              <a:rPr lang="en-US" altLang="zh-CN" sz="2800" dirty="0"/>
              <a:t>CMS</a:t>
            </a:r>
            <a:r>
              <a:rPr lang="zh-CN" altLang="en-US" sz="2800" dirty="0"/>
              <a:t>、论坛系统</a:t>
            </a:r>
            <a:r>
              <a:rPr lang="zh-CN" altLang="en-US" sz="2800" dirty="0" smtClean="0"/>
              <a:t>等，导致了产品存在安全缺陷</a:t>
            </a:r>
            <a:endParaRPr lang="zh-CN" altLang="en-US" sz="2800" dirty="0"/>
          </a:p>
          <a:p>
            <a:endParaRPr lang="zh-CN" altLang="en-US" dirty="0"/>
          </a:p>
        </p:txBody>
      </p:sp>
      <p:sp>
        <p:nvSpPr>
          <p:cNvPr id="8" name="文本框 7"/>
          <p:cNvSpPr txBox="1"/>
          <p:nvPr/>
        </p:nvSpPr>
        <p:spPr>
          <a:xfrm>
            <a:off x="5580112" y="5939988"/>
            <a:ext cx="3168352" cy="369332"/>
          </a:xfrm>
          <a:prstGeom prst="rect">
            <a:avLst/>
          </a:prstGeom>
          <a:noFill/>
        </p:spPr>
        <p:txBody>
          <a:bodyPr wrap="square" rtlCol="0">
            <a:spAutoFit/>
          </a:bodyPr>
          <a:lstStyle/>
          <a:p>
            <a:pPr algn="r"/>
            <a:r>
              <a:rPr lang="en-US" altLang="zh-CN" b="1" dirty="0" smtClean="0">
                <a:solidFill>
                  <a:srgbClr val="FF0000"/>
                </a:solidFill>
              </a:rPr>
              <a:t>Why</a:t>
            </a:r>
            <a:r>
              <a:rPr lang="zh-CN" altLang="en-US" b="1" dirty="0" smtClean="0">
                <a:solidFill>
                  <a:srgbClr val="FF0000"/>
                </a:solidFill>
              </a:rPr>
              <a:t>？</a:t>
            </a:r>
            <a:endParaRPr lang="zh-CN" altLang="en-US" b="1" dirty="0">
              <a:solidFill>
                <a:srgbClr val="FF0000"/>
              </a:solidFill>
            </a:endParaRPr>
          </a:p>
        </p:txBody>
      </p:sp>
      <p:sp>
        <p:nvSpPr>
          <p:cNvPr id="3" name="矩形 2"/>
          <p:cNvSpPr/>
          <p:nvPr/>
        </p:nvSpPr>
        <p:spPr>
          <a:xfrm>
            <a:off x="3415511" y="1238969"/>
            <a:ext cx="4108817" cy="646331"/>
          </a:xfrm>
          <a:prstGeom prst="rect">
            <a:avLst/>
          </a:prstGeom>
          <a:noFill/>
        </p:spPr>
        <p:txBody>
          <a:bodyPr wrap="none" lIns="91440" tIns="45720" rIns="91440" bIns="45720">
            <a:spAutoFit/>
          </a:bodyPr>
          <a:lstStyle/>
          <a:p>
            <a:pPr algn="ctr"/>
            <a:r>
              <a:rPr lang="en-US" altLang="zh-CN" sz="3600" b="1" dirty="0" smtClean="0">
                <a:ln w="22225">
                  <a:solidFill>
                    <a:srgbClr val="FF0000"/>
                  </a:solidFill>
                  <a:prstDash val="solid"/>
                </a:ln>
                <a:solidFill>
                  <a:srgbClr val="FF0000"/>
                </a:solidFill>
              </a:rPr>
              <a:t>NO</a:t>
            </a:r>
            <a:r>
              <a:rPr lang="zh-CN" altLang="en-US" sz="3600" b="1" dirty="0" smtClean="0">
                <a:ln w="22225">
                  <a:solidFill>
                    <a:srgbClr val="FF0000"/>
                  </a:solidFill>
                  <a:prstDash val="solid"/>
                </a:ln>
                <a:solidFill>
                  <a:srgbClr val="FF0000"/>
                </a:solidFill>
              </a:rPr>
              <a:t>，其实你</a:t>
            </a:r>
            <a:r>
              <a:rPr lang="zh-CN" altLang="en-US" sz="3600" b="1" dirty="0">
                <a:ln w="22225">
                  <a:solidFill>
                    <a:srgbClr val="FF0000"/>
                  </a:solidFill>
                  <a:prstDash val="solid"/>
                </a:ln>
                <a:solidFill>
                  <a:srgbClr val="FF0000"/>
                </a:solidFill>
              </a:rPr>
              <a:t>比</a:t>
            </a:r>
            <a:r>
              <a:rPr lang="zh-CN" altLang="en-US" sz="3600" b="1" dirty="0" smtClean="0">
                <a:ln w="22225">
                  <a:solidFill>
                    <a:srgbClr val="FF0000"/>
                  </a:solidFill>
                  <a:prstDash val="solid"/>
                </a:ln>
                <a:solidFill>
                  <a:srgbClr val="FF0000"/>
                </a:solidFill>
              </a:rPr>
              <a:t>我懂</a:t>
            </a:r>
            <a:endParaRPr lang="zh-CN" altLang="en-US" sz="3600" b="1" cap="none" spc="0" dirty="0">
              <a:ln w="22225">
                <a:solidFill>
                  <a:srgbClr val="FF0000"/>
                </a:solidFill>
                <a:prstDash val="solid"/>
              </a:ln>
              <a:solidFill>
                <a:srgbClr val="FF0000"/>
              </a:solidFill>
              <a:effectLst/>
            </a:endParaRPr>
          </a:p>
        </p:txBody>
      </p:sp>
      <p:sp>
        <p:nvSpPr>
          <p:cNvPr id="9" name="文本框 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原因分析</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73679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23</a:t>
            </a:fld>
            <a:endParaRPr lang="en-US"/>
          </a:p>
        </p:txBody>
      </p:sp>
      <p:sp>
        <p:nvSpPr>
          <p:cNvPr id="7" name="文本框 6"/>
          <p:cNvSpPr txBox="1"/>
          <p:nvPr/>
        </p:nvSpPr>
        <p:spPr>
          <a:xfrm>
            <a:off x="5580112" y="5939988"/>
            <a:ext cx="3168352" cy="369332"/>
          </a:xfrm>
          <a:prstGeom prst="rect">
            <a:avLst/>
          </a:prstGeom>
          <a:noFill/>
        </p:spPr>
        <p:txBody>
          <a:bodyPr wrap="square" rtlCol="0">
            <a:spAutoFit/>
          </a:bodyPr>
          <a:lstStyle/>
          <a:p>
            <a:pPr algn="r"/>
            <a:r>
              <a:rPr lang="zh-CN" altLang="en-US" b="1" dirty="0" smtClean="0">
                <a:solidFill>
                  <a:srgbClr val="FF0000"/>
                </a:solidFill>
              </a:rPr>
              <a:t>怎么办？</a:t>
            </a:r>
            <a:endParaRPr lang="zh-CN" altLang="en-US" b="1" dirty="0">
              <a:solidFill>
                <a:srgbClr val="FF0000"/>
              </a:solidFill>
            </a:endParaRPr>
          </a:p>
        </p:txBody>
      </p:sp>
      <p:sp>
        <p:nvSpPr>
          <p:cNvPr id="10" name="任意多边形 9"/>
          <p:cNvSpPr/>
          <p:nvPr/>
        </p:nvSpPr>
        <p:spPr>
          <a:xfrm>
            <a:off x="4252024" y="1397071"/>
            <a:ext cx="1310631" cy="1506472"/>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9490" tIns="330009" rIns="299491" bIns="330008" numCol="1" spcCol="1270" anchor="ctr" anchorCtr="0">
            <a:noAutofit/>
          </a:bodyPr>
          <a:lstStyle/>
          <a:p>
            <a:pPr lvl="0" algn="ctr" defTabSz="1111250">
              <a:lnSpc>
                <a:spcPct val="90000"/>
              </a:lnSpc>
              <a:spcBef>
                <a:spcPct val="0"/>
              </a:spcBef>
              <a:spcAft>
                <a:spcPct val="35000"/>
              </a:spcAft>
            </a:pPr>
            <a:r>
              <a:rPr lang="zh-CN" altLang="en-US" sz="2500" kern="1200" dirty="0" smtClean="0"/>
              <a:t>安全培训</a:t>
            </a:r>
            <a:endParaRPr lang="zh-CN" altLang="en-US" sz="2500" kern="1200" dirty="0"/>
          </a:p>
        </p:txBody>
      </p:sp>
      <p:sp>
        <p:nvSpPr>
          <p:cNvPr id="11" name="矩形 10"/>
          <p:cNvSpPr/>
          <p:nvPr/>
        </p:nvSpPr>
        <p:spPr>
          <a:xfrm>
            <a:off x="5602426" y="1698365"/>
            <a:ext cx="1681222" cy="9038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任意多边形 11"/>
          <p:cNvSpPr/>
          <p:nvPr/>
        </p:nvSpPr>
        <p:spPr>
          <a:xfrm>
            <a:off x="2836544" y="1397071"/>
            <a:ext cx="1310631" cy="1506472"/>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377950">
              <a:lnSpc>
                <a:spcPct val="90000"/>
              </a:lnSpc>
              <a:spcBef>
                <a:spcPct val="0"/>
              </a:spcBef>
              <a:spcAft>
                <a:spcPct val="35000"/>
              </a:spcAft>
            </a:pPr>
            <a:r>
              <a:rPr lang="zh-CN" altLang="en-US" sz="3100" kern="1200" dirty="0" smtClean="0"/>
              <a:t>安全配置</a:t>
            </a:r>
            <a:endParaRPr lang="zh-CN" altLang="en-US" sz="3100" kern="1200" dirty="0"/>
          </a:p>
        </p:txBody>
      </p:sp>
      <p:sp>
        <p:nvSpPr>
          <p:cNvPr id="13" name="任意多边形 12"/>
          <p:cNvSpPr/>
          <p:nvPr/>
        </p:nvSpPr>
        <p:spPr>
          <a:xfrm>
            <a:off x="2123733" y="2708921"/>
            <a:ext cx="1310631" cy="1506472"/>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9490" tIns="330009" rIns="299491" bIns="330008" numCol="1" spcCol="1270" anchor="ctr" anchorCtr="0">
            <a:noAutofit/>
          </a:bodyPr>
          <a:lstStyle/>
          <a:p>
            <a:pPr lvl="0" algn="ctr" defTabSz="1111250">
              <a:lnSpc>
                <a:spcPct val="90000"/>
              </a:lnSpc>
              <a:spcBef>
                <a:spcPct val="0"/>
              </a:spcBef>
              <a:spcAft>
                <a:spcPct val="35000"/>
              </a:spcAft>
            </a:pPr>
            <a:r>
              <a:rPr lang="zh-CN" altLang="en-US" sz="2500" kern="1200" dirty="0" smtClean="0"/>
              <a:t>安全编码</a:t>
            </a:r>
            <a:endParaRPr lang="zh-CN" altLang="en-US" sz="2500" kern="1200" dirty="0"/>
          </a:p>
        </p:txBody>
      </p:sp>
      <p:sp>
        <p:nvSpPr>
          <p:cNvPr id="14" name="矩形 13"/>
          <p:cNvSpPr/>
          <p:nvPr/>
        </p:nvSpPr>
        <p:spPr>
          <a:xfrm>
            <a:off x="1860351" y="2977058"/>
            <a:ext cx="1626989" cy="9038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任意多边形 14"/>
          <p:cNvSpPr/>
          <p:nvPr/>
        </p:nvSpPr>
        <p:spPr>
          <a:xfrm>
            <a:off x="4957053" y="2675763"/>
            <a:ext cx="1310631" cy="1506472"/>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377950">
              <a:lnSpc>
                <a:spcPct val="90000"/>
              </a:lnSpc>
              <a:spcBef>
                <a:spcPct val="0"/>
              </a:spcBef>
              <a:spcAft>
                <a:spcPct val="35000"/>
              </a:spcAft>
            </a:pPr>
            <a:r>
              <a:rPr lang="zh-CN" altLang="en-US" sz="3100" kern="1200" dirty="0" smtClean="0"/>
              <a:t>上线标准</a:t>
            </a:r>
            <a:endParaRPr lang="zh-CN" altLang="en-US" sz="3100" kern="1200" dirty="0"/>
          </a:p>
        </p:txBody>
      </p:sp>
      <p:sp>
        <p:nvSpPr>
          <p:cNvPr id="16" name="任意多边形 15"/>
          <p:cNvSpPr/>
          <p:nvPr/>
        </p:nvSpPr>
        <p:spPr>
          <a:xfrm>
            <a:off x="4252024" y="3954456"/>
            <a:ext cx="1310631" cy="1506472"/>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9490" tIns="330009" rIns="299491" bIns="330008" numCol="1" spcCol="1270" anchor="ctr" anchorCtr="0">
            <a:noAutofit/>
          </a:bodyPr>
          <a:lstStyle/>
          <a:p>
            <a:pPr lvl="0" algn="ctr" defTabSz="1111250">
              <a:lnSpc>
                <a:spcPct val="90000"/>
              </a:lnSpc>
              <a:spcBef>
                <a:spcPct val="0"/>
              </a:spcBef>
              <a:spcAft>
                <a:spcPct val="35000"/>
              </a:spcAft>
            </a:pPr>
            <a:r>
              <a:rPr lang="zh-CN" altLang="en-US" sz="2500" kern="1200" dirty="0" smtClean="0"/>
              <a:t>安全评审</a:t>
            </a:r>
            <a:endParaRPr lang="zh-CN" altLang="en-US" sz="2500" kern="1200" dirty="0"/>
          </a:p>
        </p:txBody>
      </p:sp>
      <p:sp>
        <p:nvSpPr>
          <p:cNvPr id="17" name="矩形 16"/>
          <p:cNvSpPr/>
          <p:nvPr/>
        </p:nvSpPr>
        <p:spPr>
          <a:xfrm>
            <a:off x="5602426" y="4255751"/>
            <a:ext cx="1681222" cy="9038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任意多边形 17"/>
          <p:cNvSpPr/>
          <p:nvPr/>
        </p:nvSpPr>
        <p:spPr>
          <a:xfrm>
            <a:off x="2836544" y="3954456"/>
            <a:ext cx="1310631" cy="1506472"/>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377950">
              <a:lnSpc>
                <a:spcPct val="90000"/>
              </a:lnSpc>
              <a:spcBef>
                <a:spcPct val="0"/>
              </a:spcBef>
              <a:spcAft>
                <a:spcPct val="35000"/>
              </a:spcAft>
            </a:pPr>
            <a:r>
              <a:rPr lang="zh-CN" altLang="en-US" sz="3100" kern="1200" dirty="0" smtClean="0"/>
              <a:t>安全测试</a:t>
            </a:r>
            <a:endParaRPr lang="zh-CN" altLang="en-US" sz="3100" kern="1200" dirty="0"/>
          </a:p>
        </p:txBody>
      </p:sp>
      <p:sp>
        <p:nvSpPr>
          <p:cNvPr id="19" name="文本框 1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解决方案</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6470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16"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24</a:t>
            </a:fld>
            <a:endParaRPr lang="en-US"/>
          </a:p>
        </p:txBody>
      </p:sp>
      <p:graphicFrame>
        <p:nvGraphicFramePr>
          <p:cNvPr id="5" name="图示 4"/>
          <p:cNvGraphicFramePr/>
          <p:nvPr>
            <p:extLst/>
          </p:nvPr>
        </p:nvGraphicFramePr>
        <p:xfrm>
          <a:off x="611560" y="1237356"/>
          <a:ext cx="7848872" cy="5143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解决方案</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466683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25</a:t>
            </a:fld>
            <a:endParaRPr lang="en-US"/>
          </a:p>
        </p:txBody>
      </p:sp>
      <p:pic>
        <p:nvPicPr>
          <p:cNvPr id="5" name="图片 4" descr="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68760"/>
            <a:ext cx="778668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25" y="1275239"/>
            <a:ext cx="8215313"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750238" y="1275239"/>
            <a:ext cx="7504762" cy="4638095"/>
          </a:xfrm>
          <a:prstGeom prst="rect">
            <a:avLst/>
          </a:prstGeom>
        </p:spPr>
      </p:pic>
      <p:sp>
        <p:nvSpPr>
          <p:cNvPr id="8" name="文本框 7"/>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解决方案</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204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14"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heel(1)">
                                      <p:cBhvr>
                                        <p:cTn id="2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解决方案</a:t>
            </a:r>
            <a:r>
              <a:rPr lang="en-US" altLang="zh-CN" dirty="0" smtClean="0"/>
              <a:t>-</a:t>
            </a:r>
            <a:r>
              <a:rPr lang="zh-CN" altLang="en-US" dirty="0" smtClean="0"/>
              <a:t>接口人</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26</a:t>
            </a:fld>
            <a:endParaRPr lang="en-US"/>
          </a:p>
        </p:txBody>
      </p:sp>
      <p:graphicFrame>
        <p:nvGraphicFramePr>
          <p:cNvPr id="5" name="内容占位符 4"/>
          <p:cNvGraphicFramePr>
            <a:graphicFrameLocks noGrp="1"/>
          </p:cNvGraphicFramePr>
          <p:nvPr>
            <p:ph idx="1"/>
            <p:extLst/>
          </p:nvPr>
        </p:nvGraphicFramePr>
        <p:xfrm>
          <a:off x="468313" y="1268413"/>
          <a:ext cx="8001000" cy="3937000"/>
        </p:xfrm>
        <a:graphic>
          <a:graphicData uri="http://schemas.openxmlformats.org/drawingml/2006/table">
            <a:tbl>
              <a:tblPr firstRow="1" bandRow="1">
                <a:tableStyleId>{5C22544A-7EE6-4342-B048-85BDC9FD1C3A}</a:tableStyleId>
              </a:tblPr>
              <a:tblGrid>
                <a:gridCol w="1571625"/>
                <a:gridCol w="1785937"/>
                <a:gridCol w="4643438"/>
              </a:tblGrid>
              <a:tr h="339104">
                <a:tc>
                  <a:txBody>
                    <a:bodyPr/>
                    <a:lstStyle/>
                    <a:p>
                      <a:r>
                        <a:rPr lang="zh-CN" altLang="en-US" dirty="0" smtClean="0">
                          <a:solidFill>
                            <a:schemeClr val="tx1"/>
                          </a:solidFill>
                          <a:latin typeface="微软雅黑" panose="020B0503020204020204" pitchFamily="34" charset="-122"/>
                          <a:ea typeface="微软雅黑" panose="020B0503020204020204" pitchFamily="34" charset="-122"/>
                        </a:rPr>
                        <a:t>组织</a:t>
                      </a:r>
                      <a:endParaRPr lang="zh-CN" altLang="en-US" dirty="0">
                        <a:solidFill>
                          <a:schemeClr val="tx1"/>
                        </a:solidFill>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solidFill>
                            <a:schemeClr val="tx1"/>
                          </a:solidFill>
                          <a:latin typeface="微软雅黑" panose="020B0503020204020204" pitchFamily="34" charset="-122"/>
                          <a:ea typeface="微软雅黑" panose="020B0503020204020204" pitchFamily="34" charset="-122"/>
                        </a:rPr>
                        <a:t>负责人</a:t>
                      </a:r>
                      <a:endParaRPr lang="zh-CN" altLang="en-US" dirty="0">
                        <a:solidFill>
                          <a:schemeClr val="tx1"/>
                        </a:solidFill>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solidFill>
                            <a:schemeClr val="tx1"/>
                          </a:solidFill>
                          <a:latin typeface="微软雅黑" panose="020B0503020204020204" pitchFamily="34" charset="-122"/>
                          <a:ea typeface="微软雅黑" panose="020B0503020204020204" pitchFamily="34" charset="-122"/>
                        </a:rPr>
                        <a:t>职责</a:t>
                      </a:r>
                      <a:endParaRPr lang="zh-CN" altLang="en-US" dirty="0">
                        <a:solidFill>
                          <a:schemeClr val="tx1"/>
                        </a:solidFill>
                        <a:latin typeface="微软雅黑" panose="020B0503020204020204" pitchFamily="34" charset="-122"/>
                        <a:ea typeface="微软雅黑" panose="020B0503020204020204" pitchFamily="34" charset="-122"/>
                      </a:endParaRPr>
                    </a:p>
                  </a:txBody>
                  <a:tcPr marL="91439" marR="91439"/>
                </a:tc>
              </a:tr>
              <a:tr h="370840">
                <a:tc>
                  <a:txBody>
                    <a:bodyPr/>
                    <a:lstStyle/>
                    <a:p>
                      <a:r>
                        <a:rPr lang="zh-CN" altLang="en-US" dirty="0" smtClean="0">
                          <a:latin typeface="微软雅黑" panose="020B0503020204020204" pitchFamily="34" charset="-122"/>
                          <a:ea typeface="微软雅黑" panose="020B0503020204020204" pitchFamily="34" charset="-122"/>
                        </a:rPr>
                        <a:t>架构团队</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张建华、王亚飞</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架构设计充分考虑安全需求，安全技术组人员参与安全架构设计。</a:t>
                      </a:r>
                      <a:endParaRPr lang="zh-CN" altLang="en-US" dirty="0">
                        <a:latin typeface="微软雅黑" panose="020B0503020204020204" pitchFamily="34" charset="-122"/>
                        <a:ea typeface="微软雅黑" panose="020B0503020204020204" pitchFamily="34" charset="-122"/>
                      </a:endParaRPr>
                    </a:p>
                  </a:txBody>
                  <a:tcPr marL="91439" marR="91439"/>
                </a:tc>
              </a:tr>
              <a:tr h="370840">
                <a:tc>
                  <a:txBody>
                    <a:bodyPr/>
                    <a:lstStyle/>
                    <a:p>
                      <a:r>
                        <a:rPr lang="zh-CN" altLang="en-US" dirty="0" smtClean="0">
                          <a:latin typeface="微软雅黑" panose="020B0503020204020204" pitchFamily="34" charset="-122"/>
                          <a:ea typeface="微软雅黑" panose="020B0503020204020204" pitchFamily="34" charset="-122"/>
                        </a:rPr>
                        <a:t>开发团队</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吴畏</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负责在部门内推广安全编码规范，跟进安全问题修复，保障安全问题修复率和修复时间。</a:t>
                      </a:r>
                      <a:endParaRPr lang="zh-CN" altLang="en-US" dirty="0">
                        <a:latin typeface="微软雅黑" panose="020B0503020204020204" pitchFamily="34" charset="-122"/>
                        <a:ea typeface="微软雅黑" panose="020B0503020204020204" pitchFamily="34" charset="-122"/>
                      </a:endParaRPr>
                    </a:p>
                  </a:txBody>
                  <a:tcPr marL="91439" marR="91439"/>
                </a:tc>
              </a:tr>
              <a:tr h="370840">
                <a:tc>
                  <a:txBody>
                    <a:bodyPr/>
                    <a:lstStyle/>
                    <a:p>
                      <a:r>
                        <a:rPr lang="zh-CN" altLang="en-US" dirty="0" smtClean="0">
                          <a:latin typeface="微软雅黑" panose="020B0503020204020204" pitchFamily="34" charset="-122"/>
                          <a:ea typeface="微软雅黑" panose="020B0503020204020204" pitchFamily="34" charset="-122"/>
                        </a:rPr>
                        <a:t>测试团队</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沈丹</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推广安全测试流程和测试用例，落实安全测试。</a:t>
                      </a:r>
                      <a:endParaRPr lang="zh-CN" altLang="en-US" dirty="0">
                        <a:latin typeface="微软雅黑" panose="020B0503020204020204" pitchFamily="34" charset="-122"/>
                        <a:ea typeface="微软雅黑" panose="020B0503020204020204" pitchFamily="34" charset="-122"/>
                      </a:endParaRPr>
                    </a:p>
                  </a:txBody>
                  <a:tcPr marL="91439" marR="91439"/>
                </a:tc>
              </a:tr>
              <a:tr h="370840">
                <a:tc>
                  <a:txBody>
                    <a:bodyPr/>
                    <a:lstStyle/>
                    <a:p>
                      <a:r>
                        <a:rPr lang="zh-CN" altLang="en-US" dirty="0" smtClean="0">
                          <a:latin typeface="微软雅黑" panose="020B0503020204020204" pitchFamily="34" charset="-122"/>
                          <a:ea typeface="微软雅黑" panose="020B0503020204020204" pitchFamily="34" charset="-122"/>
                        </a:rPr>
                        <a:t>运维团队</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刘永波、刘俊杰</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落实业务安全标准和业务上线安全流程。</a:t>
                      </a:r>
                      <a:endParaRPr lang="zh-CN" altLang="en-US" dirty="0">
                        <a:latin typeface="微软雅黑" panose="020B0503020204020204" pitchFamily="34" charset="-122"/>
                        <a:ea typeface="微软雅黑" panose="020B0503020204020204" pitchFamily="34" charset="-122"/>
                      </a:endParaRPr>
                    </a:p>
                  </a:txBody>
                  <a:tcPr marL="91439" marR="91439"/>
                </a:tc>
              </a:tr>
              <a:tr h="370840">
                <a:tc>
                  <a:txBody>
                    <a:bodyPr/>
                    <a:lstStyle/>
                    <a:p>
                      <a:r>
                        <a:rPr lang="zh-CN" altLang="en-US" dirty="0" smtClean="0">
                          <a:latin typeface="微软雅黑" panose="020B0503020204020204" pitchFamily="34" charset="-122"/>
                          <a:ea typeface="微软雅黑" panose="020B0503020204020204" pitchFamily="34" charset="-122"/>
                        </a:rPr>
                        <a:t>安全技术组</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曾晖</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提供全面的安全指导、核心产品安全检测、产品安全巡检。</a:t>
                      </a:r>
                      <a:endParaRPr lang="zh-CN" altLang="en-US" dirty="0">
                        <a:latin typeface="微软雅黑" panose="020B0503020204020204" pitchFamily="34" charset="-122"/>
                        <a:ea typeface="微软雅黑" panose="020B0503020204020204" pitchFamily="34" charset="-122"/>
                      </a:endParaRPr>
                    </a:p>
                  </a:txBody>
                  <a:tcPr marL="91439" marR="91439"/>
                </a:tc>
              </a:tr>
              <a:tr h="370840">
                <a:tc>
                  <a:txBody>
                    <a:bodyPr/>
                    <a:lstStyle/>
                    <a:p>
                      <a:r>
                        <a:rPr lang="zh-CN" altLang="en-US" dirty="0" smtClean="0">
                          <a:latin typeface="微软雅黑" panose="020B0503020204020204" pitchFamily="34" charset="-122"/>
                          <a:ea typeface="微软雅黑" panose="020B0503020204020204" pitchFamily="34" charset="-122"/>
                        </a:rPr>
                        <a:t>领导支持</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严峻、钟锟、郑乾明</a:t>
                      </a:r>
                      <a:endParaRPr lang="zh-CN" altLang="en-US" dirty="0">
                        <a:latin typeface="微软雅黑" panose="020B0503020204020204" pitchFamily="34" charset="-122"/>
                        <a:ea typeface="微软雅黑" panose="020B0503020204020204" pitchFamily="34" charset="-122"/>
                      </a:endParaRPr>
                    </a:p>
                  </a:txBody>
                  <a:tcPr marL="91439" marR="91439"/>
                </a:tc>
                <a:tc>
                  <a:txBody>
                    <a:bodyPr/>
                    <a:lstStyle/>
                    <a:p>
                      <a:r>
                        <a:rPr lang="zh-CN" altLang="en-US" dirty="0" smtClean="0">
                          <a:latin typeface="微软雅黑" panose="020B0503020204020204" pitchFamily="34" charset="-122"/>
                          <a:ea typeface="微软雅黑" panose="020B0503020204020204" pitchFamily="34" charset="-122"/>
                        </a:rPr>
                        <a:t>监督指导各项安全工作落实情况。</a:t>
                      </a:r>
                      <a:endParaRPr lang="zh-CN" altLang="en-US" dirty="0">
                        <a:latin typeface="微软雅黑" panose="020B0503020204020204" pitchFamily="34" charset="-122"/>
                        <a:ea typeface="微软雅黑" panose="020B0503020204020204" pitchFamily="34" charset="-122"/>
                      </a:endParaRPr>
                    </a:p>
                  </a:txBody>
                  <a:tcPr marL="91439" marR="91439"/>
                </a:tc>
              </a:tr>
            </a:tbl>
          </a:graphicData>
        </a:graphic>
      </p:graphicFrame>
      <p:sp>
        <p:nvSpPr>
          <p:cNvPr id="6" name="文本框 5"/>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解决方案</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接口人</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2539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解决方案</a:t>
            </a:r>
            <a:r>
              <a:rPr lang="en-US" altLang="zh-CN" dirty="0" smtClean="0"/>
              <a:t>-</a:t>
            </a:r>
            <a:r>
              <a:rPr lang="zh-CN" altLang="en-US" dirty="0" smtClean="0"/>
              <a:t>成功案例</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27</a:t>
            </a:fld>
            <a:endParaRPr lang="en-US"/>
          </a:p>
        </p:txBody>
      </p:sp>
      <p:graphicFrame>
        <p:nvGraphicFramePr>
          <p:cNvPr id="10" name="表格 9"/>
          <p:cNvGraphicFramePr>
            <a:graphicFrameLocks noGrp="1"/>
          </p:cNvGraphicFramePr>
          <p:nvPr>
            <p:extLst/>
          </p:nvPr>
        </p:nvGraphicFramePr>
        <p:xfrm>
          <a:off x="323528" y="1340768"/>
          <a:ext cx="4248472" cy="3337560"/>
        </p:xfrm>
        <a:graphic>
          <a:graphicData uri="http://schemas.openxmlformats.org/drawingml/2006/table">
            <a:tbl>
              <a:tblPr firstRow="1" bandRow="1">
                <a:tableStyleId>{5C22544A-7EE6-4342-B048-85BDC9FD1C3A}</a:tableStyleId>
              </a:tblPr>
              <a:tblGrid>
                <a:gridCol w="1944216"/>
                <a:gridCol w="1080120"/>
                <a:gridCol w="1224136"/>
              </a:tblGrid>
              <a:tr h="370840">
                <a:tc>
                  <a:txBody>
                    <a:bodyPr/>
                    <a:lstStyle/>
                    <a:p>
                      <a:r>
                        <a:rPr lang="zh-CN" altLang="en-US" dirty="0" smtClean="0">
                          <a:latin typeface="微软雅黑" panose="020B0503020204020204" pitchFamily="34" charset="-122"/>
                          <a:ea typeface="微软雅黑" panose="020B0503020204020204" pitchFamily="34" charset="-122"/>
                        </a:rPr>
                        <a:t>时间</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7</a:t>
                      </a:r>
                      <a:r>
                        <a:rPr lang="zh-CN" altLang="en-US" dirty="0" smtClean="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20</a:t>
                      </a:r>
                      <a:r>
                        <a:rPr lang="zh-CN" altLang="en-US" dirty="0" smtClean="0">
                          <a:latin typeface="微软雅黑" panose="020B0503020204020204" pitchFamily="34" charset="-122"/>
                          <a:ea typeface="微软雅黑" panose="020B0503020204020204" pitchFamily="34" charset="-122"/>
                        </a:rPr>
                        <a:t>日</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8</a:t>
                      </a:r>
                      <a:r>
                        <a:rPr lang="zh-CN" altLang="en-US" dirty="0" smtClean="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15</a:t>
                      </a:r>
                      <a:r>
                        <a:rPr lang="zh-CN" altLang="en-US" dirty="0" smtClean="0">
                          <a:latin typeface="微软雅黑" panose="020B0503020204020204" pitchFamily="34" charset="-122"/>
                          <a:ea typeface="微软雅黑" panose="020B0503020204020204" pitchFamily="34" charset="-122"/>
                        </a:rPr>
                        <a:t>日</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业务站点数量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173</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173</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完成扫描数量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60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173</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漏洞数量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18</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204</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已修复漏洞数量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200</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站点关闭</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项目组忽略</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巡检完成进度</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30%</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100%</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漏洞修复进度</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44%</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100%</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graphicFrame>
        <p:nvGraphicFramePr>
          <p:cNvPr id="6" name="表格 5"/>
          <p:cNvGraphicFramePr>
            <a:graphicFrameLocks noGrp="1"/>
          </p:cNvGraphicFramePr>
          <p:nvPr>
            <p:extLst/>
          </p:nvPr>
        </p:nvGraphicFramePr>
        <p:xfrm>
          <a:off x="4716016" y="1340768"/>
          <a:ext cx="4032448" cy="2966720"/>
        </p:xfrm>
        <a:graphic>
          <a:graphicData uri="http://schemas.openxmlformats.org/drawingml/2006/table">
            <a:tbl>
              <a:tblPr firstRow="1" bandRow="1">
                <a:tableStyleId>{5C22544A-7EE6-4342-B048-85BDC9FD1C3A}</a:tableStyleId>
              </a:tblPr>
              <a:tblGrid>
                <a:gridCol w="2520280"/>
                <a:gridCol w="1512168"/>
              </a:tblGrid>
              <a:tr h="370840">
                <a:tc>
                  <a:txBody>
                    <a:bodyPr/>
                    <a:lstStyle/>
                    <a:p>
                      <a:r>
                        <a:rPr lang="zh-CN" altLang="en-US" dirty="0" smtClean="0">
                          <a:latin typeface="微软雅黑" panose="020B0503020204020204" pitchFamily="34" charset="-122"/>
                          <a:ea typeface="微软雅黑" panose="020B0503020204020204" pitchFamily="34" charset="-122"/>
                        </a:rPr>
                        <a:t>人工渗透情况</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8</a:t>
                      </a:r>
                      <a:r>
                        <a:rPr lang="zh-CN" altLang="en-US" dirty="0" smtClean="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11</a:t>
                      </a:r>
                      <a:r>
                        <a:rPr lang="zh-CN" altLang="en-US" dirty="0" smtClean="0">
                          <a:latin typeface="微软雅黑" panose="020B0503020204020204" pitchFamily="34" charset="-122"/>
                          <a:ea typeface="微软雅黑" panose="020B0503020204020204" pitchFamily="34" charset="-122"/>
                        </a:rPr>
                        <a:t>日</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业务站点数量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12</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计划完成人工渗透数量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漏洞数量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已修复漏洞数量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项目组忽略</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人工渗透进度</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20%</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漏洞修复进度</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100%</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graphicFrame>
        <p:nvGraphicFramePr>
          <p:cNvPr id="7" name="表格 6"/>
          <p:cNvGraphicFramePr>
            <a:graphicFrameLocks noGrp="1"/>
          </p:cNvGraphicFramePr>
          <p:nvPr>
            <p:extLst/>
          </p:nvPr>
        </p:nvGraphicFramePr>
        <p:xfrm>
          <a:off x="4724521" y="4509120"/>
          <a:ext cx="4023943" cy="1112520"/>
        </p:xfrm>
        <a:graphic>
          <a:graphicData uri="http://schemas.openxmlformats.org/drawingml/2006/table">
            <a:tbl>
              <a:tblPr firstRow="1" bandRow="1">
                <a:tableStyleId>{5C22544A-7EE6-4342-B048-85BDC9FD1C3A}</a:tableStyleId>
              </a:tblPr>
              <a:tblGrid>
                <a:gridCol w="2511775"/>
                <a:gridCol w="1512168"/>
              </a:tblGrid>
              <a:tr h="370840">
                <a:tc>
                  <a:txBody>
                    <a:bodyPr/>
                    <a:lstStyle/>
                    <a:p>
                      <a:r>
                        <a:rPr lang="zh-CN" altLang="en-US" dirty="0" smtClean="0">
                          <a:latin typeface="微软雅黑" panose="020B0503020204020204" pitchFamily="34" charset="-122"/>
                          <a:ea typeface="微软雅黑" panose="020B0503020204020204" pitchFamily="34" charset="-122"/>
                        </a:rPr>
                        <a:t>应急响应情况</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7</a:t>
                      </a:r>
                      <a:r>
                        <a:rPr lang="zh-CN" altLang="en-US" dirty="0" smtClean="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日</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安全事件数量</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漏洞修复进度</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en-US" altLang="zh-CN" dirty="0" smtClean="0">
                          <a:latin typeface="微软雅黑" panose="020B0503020204020204" pitchFamily="34" charset="-122"/>
                          <a:ea typeface="微软雅黑" panose="020B0503020204020204" pitchFamily="34" charset="-122"/>
                        </a:rPr>
                        <a:t>100%</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
        <p:nvSpPr>
          <p:cNvPr id="8" name="文本框 7"/>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成功案例</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765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088" y="1484784"/>
            <a:ext cx="8229600" cy="3833267"/>
          </a:xfrm>
        </p:spPr>
        <p:txBody>
          <a:bodyPr/>
          <a:lstStyle/>
          <a:p>
            <a:r>
              <a:rPr lang="zh-CN" altLang="en-US" dirty="0" smtClean="0"/>
              <a:t>扩大安全巡检范围</a:t>
            </a:r>
            <a:endParaRPr lang="en-US" altLang="zh-CN" dirty="0" smtClean="0"/>
          </a:p>
          <a:p>
            <a:r>
              <a:rPr lang="zh-CN" altLang="en-US" dirty="0" smtClean="0"/>
              <a:t>加强人工渗透力度</a:t>
            </a:r>
            <a:endParaRPr lang="en-US" altLang="zh-CN" dirty="0" smtClean="0"/>
          </a:p>
          <a:p>
            <a:r>
              <a:rPr lang="zh-CN" altLang="en-US" dirty="0" smtClean="0"/>
              <a:t>完善安全测试实验室</a:t>
            </a:r>
            <a:endParaRPr lang="en-US" altLang="zh-CN" dirty="0" smtClean="0"/>
          </a:p>
          <a:p>
            <a:r>
              <a:rPr lang="zh-CN" altLang="en-US" dirty="0" smtClean="0"/>
              <a:t>补充安全测试接口人</a:t>
            </a:r>
            <a:endParaRPr lang="en-US" altLang="zh-CN" dirty="0" smtClean="0"/>
          </a:p>
          <a:p>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28</a:t>
            </a:fld>
            <a:endParaRPr lang="en-US"/>
          </a:p>
        </p:txBody>
      </p:sp>
      <p:sp>
        <p:nvSpPr>
          <p:cNvPr id="6" name="文本框 5"/>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后期计划</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6390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WordArt 5"/>
          <p:cNvSpPr>
            <a:spLocks noChangeArrowheads="1" noChangeShapeType="1"/>
          </p:cNvSpPr>
          <p:nvPr/>
        </p:nvSpPr>
        <p:spPr bwMode="auto">
          <a:xfrm>
            <a:off x="1547664" y="5085184"/>
            <a:ext cx="2465387" cy="608065"/>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2400" b="1" dirty="0" smtClean="0">
                <a:solidFill>
                  <a:schemeClr val="bg1"/>
                </a:solidFill>
                <a:latin typeface="微软雅黑" pitchFamily="34" charset="-122"/>
                <a:ea typeface="微软雅黑" pitchFamily="34" charset="-122"/>
              </a:rPr>
              <a:t>请批评指正！</a:t>
            </a:r>
            <a:endParaRPr lang="zh-CN" altLang="en-US" sz="2400" b="1" dirty="0">
              <a:solidFill>
                <a:schemeClr val="bg1"/>
              </a:solidFill>
              <a:latin typeface="微软雅黑" pitchFamily="34" charset="-122"/>
              <a:ea typeface="微软雅黑" pitchFamily="34" charset="-122"/>
            </a:endParaRPr>
          </a:p>
        </p:txBody>
      </p:sp>
      <p:sp>
        <p:nvSpPr>
          <p:cNvPr id="26630" name="WordArt 6"/>
          <p:cNvSpPr>
            <a:spLocks noChangeArrowheads="1" noChangeShapeType="1"/>
          </p:cNvSpPr>
          <p:nvPr/>
        </p:nvSpPr>
        <p:spPr bwMode="auto">
          <a:xfrm flipV="1">
            <a:off x="1547664" y="5718029"/>
            <a:ext cx="2465387" cy="518475"/>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2400" b="1" dirty="0" smtClean="0">
                <a:solidFill>
                  <a:schemeClr val="bg1">
                    <a:alpha val="17999"/>
                  </a:schemeClr>
                </a:solidFill>
                <a:latin typeface="微软雅黑" pitchFamily="34" charset="-122"/>
                <a:ea typeface="微软雅黑" pitchFamily="34" charset="-122"/>
              </a:rPr>
              <a:t>谢批评指正！</a:t>
            </a:r>
            <a:endParaRPr lang="zh-CN" altLang="en-US" sz="2400" b="1" dirty="0">
              <a:solidFill>
                <a:schemeClr val="bg1">
                  <a:alpha val="17999"/>
                </a:schemeClr>
              </a:solidFill>
              <a:latin typeface="微软雅黑" pitchFamily="34" charset="-122"/>
              <a:ea typeface="微软雅黑" pitchFamily="34" charset="-122"/>
            </a:endParaRPr>
          </a:p>
        </p:txBody>
      </p:sp>
      <p:grpSp>
        <p:nvGrpSpPr>
          <p:cNvPr id="6" name="组合 5"/>
          <p:cNvGrpSpPr/>
          <p:nvPr/>
        </p:nvGrpSpPr>
        <p:grpSpPr>
          <a:xfrm>
            <a:off x="0" y="1488372"/>
            <a:ext cx="9180000" cy="3812836"/>
            <a:chOff x="-69258" y="1488372"/>
            <a:chExt cx="9249132" cy="3812836"/>
          </a:xfrm>
        </p:grpSpPr>
        <p:sp>
          <p:nvSpPr>
            <p:cNvPr id="7" name="矩形 6"/>
            <p:cNvSpPr/>
            <p:nvPr userDrawn="1"/>
          </p:nvSpPr>
          <p:spPr bwMode="auto">
            <a:xfrm>
              <a:off x="-69258" y="1488372"/>
              <a:ext cx="9249132" cy="3812836"/>
            </a:xfrm>
            <a:prstGeom prst="rect">
              <a:avLst/>
            </a:prstGeom>
            <a:gradFill flip="none" rotWithShape="1">
              <a:gsLst>
                <a:gs pos="0">
                  <a:schemeClr val="bg1">
                    <a:lumMod val="65000"/>
                  </a:schemeClr>
                </a:gs>
                <a:gs pos="50000">
                  <a:schemeClr val="bg1">
                    <a:lumMod val="85000"/>
                  </a:schemeClr>
                </a:gs>
                <a:gs pos="100000">
                  <a:schemeClr val="bg1">
                    <a:lumMod val="65000"/>
                  </a:scheme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Arial" pitchFamily="34" charset="0"/>
                <a:ea typeface="华文细黑" pitchFamily="2" charset="-122"/>
              </a:endParaRPr>
            </a:p>
          </p:txBody>
        </p:sp>
        <p:sp>
          <p:nvSpPr>
            <p:cNvPr id="8" name="矩形 7"/>
            <p:cNvSpPr/>
            <p:nvPr userDrawn="1"/>
          </p:nvSpPr>
          <p:spPr bwMode="auto">
            <a:xfrm>
              <a:off x="-69258" y="1630594"/>
              <a:ext cx="9249132" cy="3528392"/>
            </a:xfrm>
            <a:prstGeom prst="rect">
              <a:avLst/>
            </a:prstGeom>
            <a:gradFill flip="none" rotWithShape="1">
              <a:gsLst>
                <a:gs pos="0">
                  <a:schemeClr val="accent1">
                    <a:lumMod val="75000"/>
                  </a:schemeClr>
                </a:gs>
                <a:gs pos="50000">
                  <a:schemeClr val="accent6">
                    <a:lumMod val="60000"/>
                    <a:lumOff val="40000"/>
                  </a:schemeClr>
                </a:gs>
                <a:gs pos="100000">
                  <a:schemeClr val="accent1">
                    <a:lumMod val="75000"/>
                  </a:schemeClr>
                </a:gs>
              </a:gsLst>
              <a:lin ang="10800000" scaled="1"/>
              <a:tileRect/>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Arial" pitchFamily="34" charset="0"/>
                <a:ea typeface="华文细黑" pitchFamily="2" charset="-122"/>
              </a:endParaRPr>
            </a:p>
          </p:txBody>
        </p:sp>
      </p:gr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23921" flipH="1">
            <a:off x="496297" y="1985750"/>
            <a:ext cx="3845742" cy="4234934"/>
          </a:xfrm>
          <a:prstGeom prst="rect">
            <a:avLst/>
          </a:prstGeom>
        </p:spPr>
      </p:pic>
      <p:grpSp>
        <p:nvGrpSpPr>
          <p:cNvPr id="10" name="Group 4"/>
          <p:cNvGrpSpPr>
            <a:grpSpLocks/>
          </p:cNvGrpSpPr>
          <p:nvPr/>
        </p:nvGrpSpPr>
        <p:grpSpPr bwMode="auto">
          <a:xfrm>
            <a:off x="4788024" y="2763395"/>
            <a:ext cx="2465387" cy="1151320"/>
            <a:chOff x="0" y="0"/>
            <a:chExt cx="1293" cy="604"/>
          </a:xfrm>
        </p:grpSpPr>
        <p:sp>
          <p:nvSpPr>
            <p:cNvPr id="11" name="WordArt 5"/>
            <p:cNvSpPr>
              <a:spLocks noChangeArrowheads="1" noChangeShapeType="1"/>
            </p:cNvSpPr>
            <p:nvPr/>
          </p:nvSpPr>
          <p:spPr bwMode="auto">
            <a:xfrm>
              <a:off x="0" y="0"/>
              <a:ext cx="1293" cy="319"/>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2400" b="1" dirty="0">
                  <a:solidFill>
                    <a:schemeClr val="bg1"/>
                  </a:solidFill>
                  <a:latin typeface="微软雅黑" pitchFamily="34" charset="-122"/>
                  <a:ea typeface="微软雅黑" pitchFamily="34" charset="-122"/>
                </a:rPr>
                <a:t>谢谢聆听  欢迎交流！</a:t>
              </a:r>
            </a:p>
          </p:txBody>
        </p:sp>
        <p:sp>
          <p:nvSpPr>
            <p:cNvPr id="12" name="WordArt 6"/>
            <p:cNvSpPr>
              <a:spLocks noChangeArrowheads="1" noChangeShapeType="1"/>
            </p:cNvSpPr>
            <p:nvPr/>
          </p:nvSpPr>
          <p:spPr bwMode="auto">
            <a:xfrm flipV="1">
              <a:off x="0" y="332"/>
              <a:ext cx="1293" cy="27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2400" b="1" dirty="0" smtClean="0">
                  <a:solidFill>
                    <a:schemeClr val="bg1">
                      <a:alpha val="17999"/>
                    </a:schemeClr>
                  </a:solidFill>
                  <a:latin typeface="微软雅黑" pitchFamily="34" charset="-122"/>
                  <a:ea typeface="微软雅黑" pitchFamily="34" charset="-122"/>
                </a:rPr>
                <a:t>谢谢聆听 欢迎交流！</a:t>
              </a:r>
              <a:endParaRPr lang="zh-CN" altLang="en-US" sz="2400" b="1" dirty="0">
                <a:solidFill>
                  <a:schemeClr val="bg1">
                    <a:alpha val="17999"/>
                  </a:schemeClr>
                </a:solidFill>
                <a:latin typeface="微软雅黑" pitchFamily="34" charset="-122"/>
                <a:ea typeface="微软雅黑" pitchFamily="34" charset="-122"/>
              </a:endParaRPr>
            </a:p>
          </p:txBody>
        </p:sp>
      </p:grpSp>
      <p:sp>
        <p:nvSpPr>
          <p:cNvPr id="15" name="文本框 14"/>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交流时间</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2818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81013" y="1618009"/>
            <a:ext cx="8281987" cy="4206875"/>
            <a:chOff x="261" y="1070"/>
            <a:chExt cx="5217" cy="2650"/>
          </a:xfrm>
        </p:grpSpPr>
        <p:sp>
          <p:nvSpPr>
            <p:cNvPr id="4" name="Rectangle 4"/>
            <p:cNvSpPr>
              <a:spLocks noChangeArrowheads="1"/>
            </p:cNvSpPr>
            <p:nvPr/>
          </p:nvSpPr>
          <p:spPr bwMode="auto">
            <a:xfrm>
              <a:off x="261" y="1070"/>
              <a:ext cx="5217" cy="820"/>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sp>
          <p:nvSpPr>
            <p:cNvPr id="5" name="Rectangle 5"/>
            <p:cNvSpPr>
              <a:spLocks noChangeArrowheads="1"/>
            </p:cNvSpPr>
            <p:nvPr/>
          </p:nvSpPr>
          <p:spPr bwMode="auto">
            <a:xfrm>
              <a:off x="261" y="1983"/>
              <a:ext cx="5217" cy="824"/>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sp>
          <p:nvSpPr>
            <p:cNvPr id="6" name="Rectangle 6"/>
            <p:cNvSpPr>
              <a:spLocks noChangeArrowheads="1"/>
            </p:cNvSpPr>
            <p:nvPr/>
          </p:nvSpPr>
          <p:spPr bwMode="auto">
            <a:xfrm>
              <a:off x="261" y="2896"/>
              <a:ext cx="5217" cy="824"/>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grpSp>
      <p:sp>
        <p:nvSpPr>
          <p:cNvPr id="7" name="Rectangle 7"/>
          <p:cNvSpPr>
            <a:spLocks noChangeArrowheads="1"/>
          </p:cNvSpPr>
          <p:nvPr/>
        </p:nvSpPr>
        <p:spPr bwMode="auto">
          <a:xfrm>
            <a:off x="974725" y="1692622"/>
            <a:ext cx="1681163"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8" name="Rectangle 8"/>
          <p:cNvSpPr>
            <a:spLocks noChangeArrowheads="1"/>
          </p:cNvSpPr>
          <p:nvPr/>
        </p:nvSpPr>
        <p:spPr bwMode="auto">
          <a:xfrm>
            <a:off x="968375" y="3142009"/>
            <a:ext cx="1682750"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9" name="Rectangle 9"/>
          <p:cNvSpPr>
            <a:spLocks noChangeArrowheads="1"/>
          </p:cNvSpPr>
          <p:nvPr/>
        </p:nvSpPr>
        <p:spPr bwMode="auto">
          <a:xfrm>
            <a:off x="957263" y="4585047"/>
            <a:ext cx="1682750"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10" name="Text Box 10"/>
          <p:cNvSpPr txBox="1">
            <a:spLocks noChangeArrowheads="1"/>
          </p:cNvSpPr>
          <p:nvPr/>
        </p:nvSpPr>
        <p:spPr bwMode="auto">
          <a:xfrm>
            <a:off x="1114326" y="3354858"/>
            <a:ext cx="1441450" cy="830997"/>
          </a:xfrm>
          <a:prstGeom prst="rect">
            <a:avLst/>
          </a:prstGeom>
          <a:noFill/>
          <a:ln w="19050">
            <a:noFill/>
            <a:miter lim="800000"/>
            <a:headEnd/>
            <a:tailEnd/>
          </a:ln>
          <a:effectLst>
            <a:outerShdw dist="28398" dir="3806097" algn="ctr" rotWithShape="0">
              <a:srgbClr val="003366">
                <a:alpha val="50000"/>
              </a:srgbClr>
            </a:outerShdw>
          </a:effectLst>
        </p:spPr>
        <p:txBody>
          <a:bodyPr>
            <a:spAutoFit/>
          </a:bodyPr>
          <a:lstStyle/>
          <a:p>
            <a:pPr algn="ctr" eaLnBrk="0" hangingPunct="0">
              <a:spcBef>
                <a:spcPct val="50000"/>
              </a:spcBef>
              <a:defRPr/>
            </a:pPr>
            <a:r>
              <a:rPr lang="zh-CN" altLang="en-US" sz="2400" dirty="0" smtClean="0">
                <a:solidFill>
                  <a:srgbClr val="FFFFFF"/>
                </a:solidFill>
                <a:latin typeface="HY헤드라인M" pitchFamily="18" charset="-127"/>
                <a:ea typeface="HY헤드라인M" pitchFamily="18" charset="-127"/>
              </a:rPr>
              <a:t>常见安全漏洞 </a:t>
            </a:r>
            <a:endParaRPr lang="ko-KR" altLang="en-US" sz="2400" dirty="0">
              <a:solidFill>
                <a:srgbClr val="FFFFFF"/>
              </a:solidFill>
              <a:latin typeface="HY헤드라인M" pitchFamily="18" charset="-127"/>
              <a:ea typeface="HY헤드라인M" pitchFamily="18" charset="-127"/>
            </a:endParaRPr>
          </a:p>
        </p:txBody>
      </p:sp>
      <p:sp>
        <p:nvSpPr>
          <p:cNvPr id="11" name="Text Box 11"/>
          <p:cNvSpPr txBox="1">
            <a:spLocks noChangeArrowheads="1"/>
          </p:cNvSpPr>
          <p:nvPr/>
        </p:nvSpPr>
        <p:spPr bwMode="auto">
          <a:xfrm>
            <a:off x="1040730" y="4758243"/>
            <a:ext cx="1610395" cy="830997"/>
          </a:xfrm>
          <a:prstGeom prst="rect">
            <a:avLst/>
          </a:prstGeom>
          <a:noFill/>
          <a:ln w="19050">
            <a:noFill/>
            <a:miter lim="800000"/>
            <a:headEnd/>
            <a:tailEnd/>
          </a:ln>
          <a:effectLst>
            <a:outerShdw dist="28398" dir="3806097" algn="ctr" rotWithShape="0">
              <a:srgbClr val="003366">
                <a:alpha val="50000"/>
              </a:srgbClr>
            </a:outerShdw>
          </a:effectLst>
        </p:spPr>
        <p:txBody>
          <a:bodyPr wrap="square">
            <a:spAutoFit/>
          </a:bodyPr>
          <a:lstStyle/>
          <a:p>
            <a:pPr algn="ctr" eaLnBrk="0" hangingPunct="0">
              <a:spcBef>
                <a:spcPct val="50000"/>
              </a:spcBef>
              <a:defRPr/>
            </a:pPr>
            <a:r>
              <a:rPr lang="zh-CN" altLang="en-US" sz="2400" dirty="0" smtClean="0">
                <a:solidFill>
                  <a:srgbClr val="FFFFFF"/>
                </a:solidFill>
                <a:latin typeface="HY헤드라인M" pitchFamily="18" charset="-127"/>
                <a:ea typeface="HY헤드라인M" pitchFamily="18" charset="-127"/>
              </a:rPr>
              <a:t>安全测试流程</a:t>
            </a:r>
            <a:endParaRPr lang="ko-KR" altLang="en-US" sz="2400" dirty="0">
              <a:solidFill>
                <a:srgbClr val="FFFFFF"/>
              </a:solidFill>
              <a:latin typeface="HY헤드라인M" pitchFamily="18" charset="-127"/>
              <a:ea typeface="HY헤드라인M" pitchFamily="18" charset="-127"/>
            </a:endParaRPr>
          </a:p>
        </p:txBody>
      </p:sp>
      <p:grpSp>
        <p:nvGrpSpPr>
          <p:cNvPr id="3" name="Group 12"/>
          <p:cNvGrpSpPr>
            <a:grpSpLocks/>
          </p:cNvGrpSpPr>
          <p:nvPr/>
        </p:nvGrpSpPr>
        <p:grpSpPr bwMode="auto">
          <a:xfrm>
            <a:off x="455613" y="1629122"/>
            <a:ext cx="461962" cy="4195762"/>
            <a:chOff x="245" y="1077"/>
            <a:chExt cx="291" cy="2643"/>
          </a:xfrm>
        </p:grpSpPr>
        <p:sp>
          <p:nvSpPr>
            <p:cNvPr id="13" name="Rectangle 13"/>
            <p:cNvSpPr>
              <a:spLocks noChangeArrowheads="1"/>
            </p:cNvSpPr>
            <p:nvPr/>
          </p:nvSpPr>
          <p:spPr bwMode="auto">
            <a:xfrm>
              <a:off x="270" y="1077"/>
              <a:ext cx="260"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4" name="Rectangle 14"/>
            <p:cNvSpPr>
              <a:spLocks noChangeArrowheads="1"/>
            </p:cNvSpPr>
            <p:nvPr/>
          </p:nvSpPr>
          <p:spPr bwMode="auto">
            <a:xfrm>
              <a:off x="273" y="1991"/>
              <a:ext cx="259"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5" name="Rectangle 15"/>
            <p:cNvSpPr>
              <a:spLocks noChangeArrowheads="1"/>
            </p:cNvSpPr>
            <p:nvPr/>
          </p:nvSpPr>
          <p:spPr bwMode="auto">
            <a:xfrm>
              <a:off x="266" y="2906"/>
              <a:ext cx="259"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6" name="Text Box 16"/>
            <p:cNvSpPr txBox="1">
              <a:spLocks noChangeArrowheads="1"/>
            </p:cNvSpPr>
            <p:nvPr/>
          </p:nvSpPr>
          <p:spPr bwMode="auto">
            <a:xfrm>
              <a:off x="249" y="1310"/>
              <a:ext cx="287" cy="365"/>
            </a:xfrm>
            <a:prstGeom prst="rect">
              <a:avLst/>
            </a:prstGeom>
            <a:noFill/>
            <a:ln w="19050">
              <a:noFill/>
              <a:miter lim="800000"/>
              <a:headEnd/>
              <a:tailEnd/>
            </a:ln>
          </p:spPr>
          <p:txBody>
            <a:bodyPr wrap="none">
              <a:spAutoFit/>
            </a:bodyPr>
            <a:lstStyle/>
            <a:p>
              <a:pPr latinLnBrk="1"/>
              <a:r>
                <a:rPr kumimoji="1" lang="en-US" altLang="ko-KR" sz="3200" dirty="0">
                  <a:solidFill>
                    <a:srgbClr val="C00000"/>
                  </a:solidFill>
                  <a:latin typeface="Arial Black" pitchFamily="34" charset="0"/>
                  <a:ea typeface="Batang" pitchFamily="18" charset="-127"/>
                </a:rPr>
                <a:t>1</a:t>
              </a:r>
            </a:p>
          </p:txBody>
        </p:sp>
        <p:sp>
          <p:nvSpPr>
            <p:cNvPr id="17" name="Text Box 17"/>
            <p:cNvSpPr txBox="1">
              <a:spLocks noChangeArrowheads="1"/>
            </p:cNvSpPr>
            <p:nvPr/>
          </p:nvSpPr>
          <p:spPr bwMode="auto">
            <a:xfrm>
              <a:off x="249" y="2223"/>
              <a:ext cx="287" cy="365"/>
            </a:xfrm>
            <a:prstGeom prst="rect">
              <a:avLst/>
            </a:prstGeom>
            <a:noFill/>
            <a:ln w="19050">
              <a:noFill/>
              <a:miter lim="800000"/>
              <a:headEnd/>
              <a:tailEnd/>
            </a:ln>
          </p:spPr>
          <p:txBody>
            <a:bodyPr wrap="none">
              <a:spAutoFit/>
            </a:bodyPr>
            <a:lstStyle/>
            <a:p>
              <a:pPr latinLnBrk="1"/>
              <a:r>
                <a:rPr kumimoji="1" lang="en-US" altLang="ko-KR" sz="3200">
                  <a:solidFill>
                    <a:srgbClr val="ADEAFF"/>
                  </a:solidFill>
                  <a:latin typeface="Arial Black" pitchFamily="34" charset="0"/>
                  <a:ea typeface="Batang" pitchFamily="18" charset="-127"/>
                </a:rPr>
                <a:t>2</a:t>
              </a:r>
            </a:p>
          </p:txBody>
        </p:sp>
        <p:sp>
          <p:nvSpPr>
            <p:cNvPr id="18" name="Text Box 18"/>
            <p:cNvSpPr txBox="1">
              <a:spLocks noChangeArrowheads="1"/>
            </p:cNvSpPr>
            <p:nvPr/>
          </p:nvSpPr>
          <p:spPr bwMode="auto">
            <a:xfrm>
              <a:off x="245" y="3154"/>
              <a:ext cx="287" cy="365"/>
            </a:xfrm>
            <a:prstGeom prst="rect">
              <a:avLst/>
            </a:prstGeom>
            <a:noFill/>
            <a:ln w="19050">
              <a:noFill/>
              <a:miter lim="800000"/>
              <a:headEnd/>
              <a:tailEnd/>
            </a:ln>
          </p:spPr>
          <p:txBody>
            <a:bodyPr wrap="none">
              <a:spAutoFit/>
            </a:bodyPr>
            <a:lstStyle/>
            <a:p>
              <a:pPr latinLnBrk="1"/>
              <a:r>
                <a:rPr kumimoji="1" lang="en-US" altLang="ko-KR" sz="3200">
                  <a:solidFill>
                    <a:srgbClr val="ADEAFF"/>
                  </a:solidFill>
                  <a:latin typeface="Arial Black" pitchFamily="34" charset="0"/>
                  <a:ea typeface="Batang" pitchFamily="18" charset="-127"/>
                </a:rPr>
                <a:t>3</a:t>
              </a:r>
            </a:p>
          </p:txBody>
        </p:sp>
      </p:grpSp>
      <p:sp>
        <p:nvSpPr>
          <p:cNvPr id="19" name="Text Box 19"/>
          <p:cNvSpPr txBox="1">
            <a:spLocks noChangeArrowheads="1"/>
          </p:cNvSpPr>
          <p:nvPr/>
        </p:nvSpPr>
        <p:spPr bwMode="auto">
          <a:xfrm>
            <a:off x="1040730" y="1988840"/>
            <a:ext cx="1443038" cy="461665"/>
          </a:xfrm>
          <a:prstGeom prst="rect">
            <a:avLst/>
          </a:prstGeom>
          <a:noFill/>
          <a:ln w="19050">
            <a:noFill/>
            <a:miter lim="800000"/>
            <a:headEnd/>
            <a:tailEnd/>
          </a:ln>
          <a:effectLst>
            <a:outerShdw dist="28398" dir="3806097" algn="ctr" rotWithShape="0">
              <a:srgbClr val="003366">
                <a:alpha val="50000"/>
              </a:srgbClr>
            </a:outerShdw>
          </a:effectLst>
        </p:spPr>
        <p:txBody>
          <a:bodyPr>
            <a:spAutoFit/>
          </a:bodyPr>
          <a:lstStyle/>
          <a:p>
            <a:pPr algn="ctr" eaLnBrk="0" hangingPunct="0">
              <a:spcBef>
                <a:spcPct val="50000"/>
              </a:spcBef>
              <a:defRPr/>
            </a:pPr>
            <a:r>
              <a:rPr lang="zh-CN" altLang="en-US" sz="2400" dirty="0" smtClean="0">
                <a:solidFill>
                  <a:srgbClr val="C00000"/>
                </a:solidFill>
                <a:latin typeface="HY헤드라인M" pitchFamily="18" charset="-127"/>
                <a:ea typeface="HY헤드라인M" pitchFamily="18" charset="-127"/>
              </a:rPr>
              <a:t>典型案例</a:t>
            </a:r>
            <a:endParaRPr lang="ko-KR" altLang="en-US" sz="2400" dirty="0">
              <a:solidFill>
                <a:srgbClr val="C00000"/>
              </a:solidFill>
              <a:latin typeface="HY헤드라인M" pitchFamily="18" charset="-127"/>
              <a:ea typeface="HY헤드라인M" pitchFamily="18" charset="-127"/>
            </a:endParaRPr>
          </a:p>
        </p:txBody>
      </p:sp>
      <p:grpSp>
        <p:nvGrpSpPr>
          <p:cNvPr id="12" name="Group 20"/>
          <p:cNvGrpSpPr>
            <a:grpSpLocks/>
          </p:cNvGrpSpPr>
          <p:nvPr/>
        </p:nvGrpSpPr>
        <p:grpSpPr bwMode="auto">
          <a:xfrm>
            <a:off x="2736851" y="1937097"/>
            <a:ext cx="5867400" cy="3571876"/>
            <a:chOff x="1682" y="1271"/>
            <a:chExt cx="3696" cy="2250"/>
          </a:xfrm>
        </p:grpSpPr>
        <p:sp>
          <p:nvSpPr>
            <p:cNvPr id="21" name="Rectangle 21"/>
            <p:cNvSpPr>
              <a:spLocks noChangeArrowheads="1"/>
            </p:cNvSpPr>
            <p:nvPr/>
          </p:nvSpPr>
          <p:spPr bwMode="auto">
            <a:xfrm>
              <a:off x="1685" y="1271"/>
              <a:ext cx="3600" cy="454"/>
            </a:xfrm>
            <a:prstGeom prst="rect">
              <a:avLst/>
            </a:prstGeom>
            <a:noFill/>
            <a:ln w="9525">
              <a:noFill/>
              <a:miter lim="800000"/>
              <a:headEnd/>
              <a:tailEnd/>
            </a:ln>
          </p:spPr>
          <p:txBody>
            <a:bodyPr wrap="none" anchor="ctr"/>
            <a:lstStyle/>
            <a:p>
              <a:pPr latinLnBrk="1">
                <a:buFont typeface="Wingdings" pitchFamily="2" charset="2"/>
                <a:buChar char="l"/>
              </a:pPr>
              <a:r>
                <a:rPr kumimoji="1" lang="ko-KR" altLang="en-US" dirty="0">
                  <a:solidFill>
                    <a:srgbClr val="C00000"/>
                  </a:solidFill>
                  <a:latin typeface="HY견고딕"/>
                  <a:ea typeface="HY견고딕"/>
                  <a:cs typeface="HY견고딕"/>
                </a:rPr>
                <a:t> </a:t>
              </a:r>
              <a:r>
                <a:rPr kumimoji="1" lang="zh-CN" altLang="en-US" dirty="0" smtClean="0">
                  <a:solidFill>
                    <a:srgbClr val="C00000"/>
                  </a:solidFill>
                  <a:latin typeface="HY견고딕"/>
                  <a:ea typeface="HY견고딕"/>
                  <a:cs typeface="HY견고딕"/>
                </a:rPr>
                <a:t>头疼的非法文件</a:t>
              </a:r>
              <a:r>
                <a:rPr kumimoji="1" lang="zh-CN" altLang="en-US" dirty="0">
                  <a:solidFill>
                    <a:srgbClr val="C00000"/>
                  </a:solidFill>
                  <a:latin typeface="HY견고딕"/>
                  <a:ea typeface="HY견고딕"/>
                  <a:cs typeface="HY견고딕"/>
                </a:rPr>
                <a:t>上</a:t>
              </a:r>
              <a:r>
                <a:rPr kumimoji="1" lang="zh-CN" altLang="en-US" dirty="0" smtClean="0">
                  <a:solidFill>
                    <a:srgbClr val="C00000"/>
                  </a:solidFill>
                  <a:latin typeface="HY견고딕"/>
                  <a:ea typeface="HY견고딕"/>
                  <a:cs typeface="HY견고딕"/>
                </a:rPr>
                <a:t>传</a:t>
              </a:r>
              <a:endParaRPr kumimoji="1" lang="en-US" altLang="zh-CN" dirty="0" smtClean="0">
                <a:solidFill>
                  <a:srgbClr val="C00000"/>
                </a:solidFill>
                <a:latin typeface="HY견고딕"/>
                <a:ea typeface="HY견고딕"/>
                <a:cs typeface="HY견고딕"/>
              </a:endParaRPr>
            </a:p>
            <a:p>
              <a:pPr latinLnBrk="1">
                <a:buFont typeface="Wingdings" pitchFamily="2" charset="2"/>
                <a:buChar char="l"/>
              </a:pPr>
              <a:r>
                <a:rPr kumimoji="1" lang="zh-CN" altLang="en-US" dirty="0" smtClean="0">
                  <a:solidFill>
                    <a:srgbClr val="C00000"/>
                  </a:solidFill>
                  <a:latin typeface="HY견고딕"/>
                  <a:ea typeface="HY견고딕"/>
                  <a:cs typeface="HY견고딕"/>
                </a:rPr>
                <a:t> 泛滥的服务配置错误</a:t>
              </a:r>
              <a:endParaRPr kumimoji="1" lang="en-US" altLang="zh-CN" dirty="0" smtClean="0">
                <a:solidFill>
                  <a:srgbClr val="C00000"/>
                </a:solidFill>
                <a:latin typeface="HY견고딕"/>
                <a:ea typeface="HY견고딕"/>
                <a:cs typeface="HY견고딕"/>
              </a:endParaRPr>
            </a:p>
            <a:p>
              <a:pPr latinLnBrk="1">
                <a:buFont typeface="Wingdings" pitchFamily="2" charset="2"/>
                <a:buChar char="l"/>
              </a:pPr>
              <a:r>
                <a:rPr kumimoji="1" lang="en-US" altLang="ko-KR" dirty="0">
                  <a:solidFill>
                    <a:srgbClr val="C00000"/>
                  </a:solidFill>
                  <a:latin typeface="HY견고딕"/>
                  <a:ea typeface="HY견고딕"/>
                  <a:cs typeface="HY견고딕"/>
                </a:rPr>
                <a:t> </a:t>
              </a:r>
              <a:r>
                <a:rPr kumimoji="1" lang="en-US" altLang="zh-CN" dirty="0" smtClean="0">
                  <a:solidFill>
                    <a:srgbClr val="C00000"/>
                  </a:solidFill>
                  <a:latin typeface="HY견고딕"/>
                  <a:ea typeface="HY견고딕"/>
                  <a:cs typeface="HY견고딕"/>
                </a:rPr>
                <a:t>SDL&amp;</a:t>
              </a:r>
              <a:r>
                <a:rPr kumimoji="1" lang="zh-CN" altLang="en-US" dirty="0" smtClean="0">
                  <a:solidFill>
                    <a:srgbClr val="C00000"/>
                  </a:solidFill>
                  <a:latin typeface="HY견고딕"/>
                  <a:ea typeface="HY견고딕"/>
                  <a:cs typeface="HY견고딕"/>
                </a:rPr>
                <a:t>成功案例</a:t>
              </a:r>
              <a:endParaRPr kumimoji="1" lang="ko-KR" altLang="en-US" dirty="0">
                <a:solidFill>
                  <a:srgbClr val="C00000"/>
                </a:solidFill>
                <a:latin typeface="HY견고딕"/>
                <a:ea typeface="HY견고딕"/>
                <a:cs typeface="HY견고딕"/>
              </a:endParaRPr>
            </a:p>
          </p:txBody>
        </p:sp>
        <p:sp>
          <p:nvSpPr>
            <p:cNvPr id="22" name="Rectangle 22"/>
            <p:cNvSpPr>
              <a:spLocks noChangeArrowheads="1"/>
            </p:cNvSpPr>
            <p:nvPr/>
          </p:nvSpPr>
          <p:spPr bwMode="auto">
            <a:xfrm>
              <a:off x="1691" y="2165"/>
              <a:ext cx="3600" cy="499"/>
            </a:xfrm>
            <a:prstGeom prst="rect">
              <a:avLst/>
            </a:prstGeom>
            <a:noFill/>
            <a:ln w="9525">
              <a:noFill/>
              <a:miter lim="800000"/>
              <a:headEnd/>
              <a:tailEnd/>
            </a:ln>
          </p:spPr>
          <p:txBody>
            <a:bodyPr wrap="none" anchor="ctr"/>
            <a:lstStyle/>
            <a:p>
              <a:pPr latinLnBrk="1">
                <a:buFont typeface="Wingdings" pitchFamily="2" charset="2"/>
                <a:buChar char="l"/>
              </a:pPr>
              <a:r>
                <a:rPr kumimoji="1" lang="ko-KR" altLang="en-US" dirty="0">
                  <a:solidFill>
                    <a:srgbClr val="003366"/>
                  </a:solidFill>
                  <a:latin typeface="HY견고딕"/>
                  <a:ea typeface="HY견고딕"/>
                  <a:cs typeface="HY견고딕"/>
                </a:rPr>
                <a:t> </a:t>
              </a:r>
              <a:r>
                <a:rPr kumimoji="1" lang="zh-CN" altLang="en-US" dirty="0">
                  <a:solidFill>
                    <a:srgbClr val="003366"/>
                  </a:solidFill>
                  <a:latin typeface="HY견고딕"/>
                  <a:ea typeface="HY견고딕"/>
                  <a:cs typeface="HY견고딕"/>
                </a:rPr>
                <a:t>五</a:t>
              </a:r>
              <a:r>
                <a:rPr kumimoji="1" lang="zh-CN" altLang="en-US" dirty="0" smtClean="0">
                  <a:solidFill>
                    <a:srgbClr val="003366"/>
                  </a:solidFill>
                  <a:latin typeface="HY견고딕"/>
                  <a:ea typeface="HY견고딕"/>
                  <a:cs typeface="HY견고딕"/>
                </a:rPr>
                <a:t>种安全漏洞知识介绍</a:t>
              </a:r>
              <a:endParaRPr kumimoji="1" lang="ko-KR" altLang="en-US" dirty="0">
                <a:solidFill>
                  <a:srgbClr val="003366"/>
                </a:solidFill>
                <a:latin typeface="HY견고딕"/>
                <a:ea typeface="HY견고딕"/>
                <a:cs typeface="HY견고딕"/>
              </a:endParaRPr>
            </a:p>
          </p:txBody>
        </p:sp>
        <p:sp>
          <p:nvSpPr>
            <p:cNvPr id="23" name="Rectangle 23"/>
            <p:cNvSpPr>
              <a:spLocks noChangeArrowheads="1"/>
            </p:cNvSpPr>
            <p:nvPr/>
          </p:nvSpPr>
          <p:spPr bwMode="auto">
            <a:xfrm>
              <a:off x="1682" y="3113"/>
              <a:ext cx="3696" cy="408"/>
            </a:xfrm>
            <a:prstGeom prst="rect">
              <a:avLst/>
            </a:prstGeom>
            <a:noFill/>
            <a:ln w="9525">
              <a:noFill/>
              <a:miter lim="800000"/>
              <a:headEnd/>
              <a:tailEnd/>
            </a:ln>
          </p:spPr>
          <p:txBody>
            <a:bodyPr wrap="none" anchor="ctr"/>
            <a:lstStyle/>
            <a:p>
              <a:pPr latinLnBrk="1">
                <a:buFont typeface="Wingdings" pitchFamily="2" charset="2"/>
                <a:buChar char="l"/>
              </a:pPr>
              <a:r>
                <a:rPr kumimoji="1" lang="ko-KR" altLang="en-US" dirty="0">
                  <a:solidFill>
                    <a:srgbClr val="003366"/>
                  </a:solidFill>
                  <a:latin typeface="HY견고딕"/>
                  <a:ea typeface="HY견고딕"/>
                  <a:cs typeface="HY견고딕"/>
                </a:rPr>
                <a:t> </a:t>
              </a:r>
              <a:r>
                <a:rPr kumimoji="1" lang="zh-CN" altLang="en-US" dirty="0" smtClean="0">
                  <a:solidFill>
                    <a:srgbClr val="003366"/>
                  </a:solidFill>
                  <a:latin typeface="HY견고딕"/>
                  <a:ea typeface="HY견고딕"/>
                  <a:cs typeface="HY견고딕"/>
                </a:rPr>
                <a:t>现有安全测试流程介绍</a:t>
              </a:r>
              <a:endParaRPr kumimoji="1" lang="en-US" altLang="zh-CN" dirty="0" smtClean="0">
                <a:solidFill>
                  <a:srgbClr val="003366"/>
                </a:solidFill>
                <a:latin typeface="HY견고딕"/>
                <a:ea typeface="HY견고딕"/>
                <a:cs typeface="HY견고딕"/>
              </a:endParaRPr>
            </a:p>
          </p:txBody>
        </p:sp>
        <p:sp>
          <p:nvSpPr>
            <p:cNvPr id="24" name="Rectangle 24"/>
            <p:cNvSpPr>
              <a:spLocks noChangeArrowheads="1"/>
            </p:cNvSpPr>
            <p:nvPr/>
          </p:nvSpPr>
          <p:spPr bwMode="auto">
            <a:xfrm>
              <a:off x="1691" y="2396"/>
              <a:ext cx="3600" cy="454"/>
            </a:xfrm>
            <a:prstGeom prst="rect">
              <a:avLst/>
            </a:prstGeom>
            <a:noFill/>
            <a:ln w="9525">
              <a:noFill/>
              <a:miter lim="800000"/>
              <a:headEnd/>
              <a:tailEnd/>
            </a:ln>
          </p:spPr>
          <p:txBody>
            <a:bodyPr wrap="none" anchor="ctr"/>
            <a:lstStyle/>
            <a:p>
              <a:pPr latinLnBrk="1"/>
              <a:endParaRPr kumimoji="1" lang="ko-KR" altLang="en-US" dirty="0">
                <a:solidFill>
                  <a:srgbClr val="003366"/>
                </a:solidFill>
                <a:latin typeface="HY견고딕"/>
                <a:ea typeface="HY견고딕"/>
                <a:cs typeface="HY견고딕"/>
              </a:endParaRPr>
            </a:p>
          </p:txBody>
        </p:sp>
      </p:grpSp>
      <p:sp>
        <p:nvSpPr>
          <p:cNvPr id="26" name="文本框 25"/>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主要内容</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064361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http://www.wooyun.org/upload/201112/211632394c7545f822fdde364a4e7941970cb71d.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79912" y="968821"/>
            <a:ext cx="4772457" cy="383381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39552" y="226899"/>
            <a:ext cx="4608512"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我们身边的安全问题</a:t>
            </a:r>
            <a:endParaRPr lang="zh-CN" altLang="en-US" sz="3200" b="1" dirty="0">
              <a:latin typeface="微软雅黑" panose="020B0503020204020204" pitchFamily="34" charset="-122"/>
              <a:ea typeface="微软雅黑" panose="020B0503020204020204" pitchFamily="34" charset="-122"/>
            </a:endParaRPr>
          </a:p>
        </p:txBody>
      </p:sp>
      <p:pic>
        <p:nvPicPr>
          <p:cNvPr id="6" name="内容占位符 3"/>
          <p:cNvPicPr>
            <a:picLocks noChangeAspect="1"/>
          </p:cNvPicPr>
          <p:nvPr/>
        </p:nvPicPr>
        <p:blipFill>
          <a:blip r:embed="rId3"/>
          <a:stretch>
            <a:fillRect/>
          </a:stretch>
        </p:blipFill>
        <p:spPr>
          <a:xfrm>
            <a:off x="3131840" y="1323379"/>
            <a:ext cx="5643306" cy="3833813"/>
          </a:xfrm>
          <a:prstGeom prst="rect">
            <a:avLst/>
          </a:prstGeom>
        </p:spPr>
      </p:pic>
      <p:pic>
        <p:nvPicPr>
          <p:cNvPr id="7" name="内容占位符 3"/>
          <p:cNvPicPr>
            <a:picLocks noChangeAspect="1"/>
          </p:cNvPicPr>
          <p:nvPr/>
        </p:nvPicPr>
        <p:blipFill>
          <a:blip r:embed="rId4"/>
          <a:stretch>
            <a:fillRect/>
          </a:stretch>
        </p:blipFill>
        <p:spPr>
          <a:xfrm>
            <a:off x="3725708" y="1758746"/>
            <a:ext cx="4880863" cy="3833813"/>
          </a:xfrm>
          <a:prstGeom prst="rect">
            <a:avLst/>
          </a:prstGeom>
        </p:spPr>
      </p:pic>
      <p:sp>
        <p:nvSpPr>
          <p:cNvPr id="2" name="文本框 1"/>
          <p:cNvSpPr txBox="1"/>
          <p:nvPr/>
        </p:nvSpPr>
        <p:spPr>
          <a:xfrm>
            <a:off x="323528" y="1340768"/>
            <a:ext cx="3816424" cy="2236574"/>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400" dirty="0" smtClean="0"/>
              <a:t>CSDN</a:t>
            </a:r>
          </a:p>
          <a:p>
            <a:pPr marL="285750" indent="-285750">
              <a:lnSpc>
                <a:spcPct val="150000"/>
              </a:lnSpc>
              <a:buFont typeface="Wingdings" panose="05000000000000000000" pitchFamily="2" charset="2"/>
              <a:buChar char="u"/>
            </a:pPr>
            <a:r>
              <a:rPr lang="zh-CN" altLang="en-US" sz="2400" dirty="0" smtClean="0"/>
              <a:t>京东数据库泄露</a:t>
            </a:r>
            <a:endParaRPr lang="en-US" altLang="zh-CN" sz="2400" dirty="0" smtClean="0"/>
          </a:p>
          <a:p>
            <a:pPr marL="285750" indent="-285750">
              <a:lnSpc>
                <a:spcPct val="150000"/>
              </a:lnSpc>
              <a:buFont typeface="Wingdings" panose="05000000000000000000" pitchFamily="2" charset="2"/>
              <a:buChar char="u"/>
            </a:pPr>
            <a:r>
              <a:rPr lang="zh-CN" altLang="en-US" sz="2400" dirty="0" smtClean="0"/>
              <a:t>酒店开房信息泄露</a:t>
            </a:r>
            <a:endParaRPr lang="en-US" altLang="zh-CN" sz="2400" dirty="0" smtClean="0"/>
          </a:p>
          <a:p>
            <a:pPr marL="285750" indent="-285750">
              <a:lnSpc>
                <a:spcPct val="150000"/>
              </a:lnSpc>
              <a:buFont typeface="Wingdings" panose="05000000000000000000" pitchFamily="2" charset="2"/>
              <a:buChar char="u"/>
            </a:pPr>
            <a:r>
              <a:rPr lang="zh-CN" altLang="en-US" sz="2400" dirty="0" smtClean="0"/>
              <a:t>。。。。</a:t>
            </a:r>
            <a:endParaRPr lang="zh-CN" altLang="en-US" sz="2400" dirty="0"/>
          </a:p>
        </p:txBody>
      </p:sp>
    </p:spTree>
    <p:extLst>
      <p:ext uri="{BB962C8B-B14F-4D97-AF65-F5344CB8AC3E}">
        <p14:creationId xmlns:p14="http://schemas.microsoft.com/office/powerpoint/2010/main" val="337890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556792"/>
            <a:ext cx="5259387"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4876" y="1944723"/>
            <a:ext cx="527685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5093" y="1442734"/>
            <a:ext cx="6372225"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39552" y="226899"/>
            <a:ext cx="4608512"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我们身边的安全问题</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963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678788" y="1331966"/>
            <a:ext cx="7730218" cy="3833813"/>
          </a:xfrm>
          <a:prstGeom prst="rect">
            <a:avLst/>
          </a:prstGeom>
        </p:spPr>
      </p:pic>
      <p:pic>
        <p:nvPicPr>
          <p:cNvPr id="5" name="图片 4"/>
          <p:cNvPicPr>
            <a:picLocks noChangeAspect="1"/>
          </p:cNvPicPr>
          <p:nvPr/>
        </p:nvPicPr>
        <p:blipFill>
          <a:blip r:embed="rId3"/>
          <a:stretch>
            <a:fillRect/>
          </a:stretch>
        </p:blipFill>
        <p:spPr>
          <a:xfrm>
            <a:off x="-79561" y="1083444"/>
            <a:ext cx="9323809" cy="4800000"/>
          </a:xfrm>
          <a:prstGeom prst="rect">
            <a:avLst/>
          </a:prstGeom>
        </p:spPr>
      </p:pic>
      <p:sp>
        <p:nvSpPr>
          <p:cNvPr id="6" name="文本框 5"/>
          <p:cNvSpPr txBox="1"/>
          <p:nvPr/>
        </p:nvSpPr>
        <p:spPr>
          <a:xfrm>
            <a:off x="539552" y="226899"/>
            <a:ext cx="4608512"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我们身边的安全问题</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325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3568" y="1268760"/>
            <a:ext cx="8229600" cy="3833267"/>
          </a:xfrm>
        </p:spPr>
        <p:txBody>
          <a:bodyPr/>
          <a:lstStyle/>
          <a:p>
            <a:r>
              <a:rPr lang="zh-CN" altLang="en-US" dirty="0" smtClean="0"/>
              <a:t>网站打不开了</a:t>
            </a:r>
            <a:endParaRPr lang="en-US" altLang="zh-CN" dirty="0" smtClean="0"/>
          </a:p>
          <a:p>
            <a:r>
              <a:rPr lang="zh-CN" altLang="en-US" dirty="0" smtClean="0"/>
              <a:t>网站首页上多了一则小广告</a:t>
            </a:r>
            <a:endParaRPr lang="en-US" altLang="zh-CN" dirty="0" smtClean="0"/>
          </a:p>
          <a:p>
            <a:r>
              <a:rPr lang="zh-CN" altLang="en-US" dirty="0" smtClean="0"/>
              <a:t>网站被挂木马了</a:t>
            </a:r>
            <a:endParaRPr lang="en-US" altLang="zh-CN" dirty="0" smtClean="0"/>
          </a:p>
          <a:p>
            <a:r>
              <a:rPr lang="zh-CN" altLang="en-US" dirty="0"/>
              <a:t>我</a:t>
            </a:r>
            <a:r>
              <a:rPr lang="zh-CN" altLang="en-US" dirty="0" smtClean="0"/>
              <a:t>的账号密码怎么失效了</a:t>
            </a:r>
            <a:endParaRPr lang="en-US" altLang="zh-CN" dirty="0" smtClean="0"/>
          </a:p>
          <a:p>
            <a:r>
              <a:rPr lang="zh-CN" altLang="en-US" dirty="0" smtClean="0"/>
              <a:t>后台管理系统被入侵了</a:t>
            </a:r>
            <a:endParaRPr lang="en-US" altLang="zh-CN" dirty="0" smtClean="0"/>
          </a:p>
          <a:p>
            <a:r>
              <a:rPr lang="zh-CN" altLang="en-US" dirty="0"/>
              <a:t>内</a:t>
            </a:r>
            <a:r>
              <a:rPr lang="zh-CN" altLang="en-US" dirty="0" smtClean="0"/>
              <a:t>网被渗透了</a:t>
            </a:r>
            <a:endParaRPr lang="en-US" altLang="zh-CN" dirty="0" smtClean="0"/>
          </a:p>
          <a:p>
            <a:r>
              <a:rPr lang="en-US" altLang="zh-CN" dirty="0" smtClean="0"/>
              <a:t>~~</a:t>
            </a:r>
          </a:p>
          <a:p>
            <a:endParaRPr lang="zh-CN" altLang="en-US" dirty="0"/>
          </a:p>
        </p:txBody>
      </p:sp>
      <p:sp>
        <p:nvSpPr>
          <p:cNvPr id="4" name="文本框 3"/>
          <p:cNvSpPr txBox="1"/>
          <p:nvPr/>
        </p:nvSpPr>
        <p:spPr>
          <a:xfrm>
            <a:off x="539552" y="226899"/>
            <a:ext cx="4608512"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什么是</a:t>
            </a:r>
            <a:r>
              <a:rPr lang="en-US" altLang="zh-CN" sz="3200" b="1" dirty="0" smtClean="0">
                <a:latin typeface="微软雅黑" panose="020B0503020204020204" pitchFamily="34" charset="-122"/>
                <a:ea typeface="微软雅黑" panose="020B0503020204020204" pitchFamily="34" charset="-122"/>
              </a:rPr>
              <a:t>Web</a:t>
            </a:r>
            <a:r>
              <a:rPr lang="zh-CN" altLang="en-US" sz="3200" b="1" dirty="0" smtClean="0">
                <a:latin typeface="微软雅黑" panose="020B0503020204020204" pitchFamily="34" charset="-122"/>
                <a:ea typeface="微软雅黑" panose="020B0503020204020204" pitchFamily="34" charset="-122"/>
              </a:rPr>
              <a:t>安全呢</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748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403648" y="1700808"/>
            <a:ext cx="6037221" cy="3833813"/>
          </a:xfrm>
          <a:prstGeom prst="rect">
            <a:avLst/>
          </a:prstGeom>
        </p:spPr>
      </p:pic>
      <p:sp>
        <p:nvSpPr>
          <p:cNvPr id="6" name="文本框 5"/>
          <p:cNvSpPr txBox="1"/>
          <p:nvPr/>
        </p:nvSpPr>
        <p:spPr>
          <a:xfrm>
            <a:off x="539552" y="226899"/>
            <a:ext cx="4608512"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Web</a:t>
            </a:r>
            <a:r>
              <a:rPr lang="zh-CN" altLang="en-US" sz="3200" b="1" smtClean="0">
                <a:latin typeface="微软雅黑" panose="020B0503020204020204" pitchFamily="34" charset="-122"/>
                <a:ea typeface="微软雅黑" panose="020B0503020204020204" pitchFamily="34" charset="-122"/>
              </a:rPr>
              <a:t>安全</a:t>
            </a:r>
            <a:r>
              <a:rPr lang="zh-CN" altLang="en-US" sz="3200" b="1">
                <a:latin typeface="微软雅黑" panose="020B0503020204020204" pitchFamily="34" charset="-122"/>
                <a:ea typeface="微软雅黑" panose="020B0503020204020204" pitchFamily="34" charset="-122"/>
              </a:rPr>
              <a:t>分类</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8429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81013" y="1618009"/>
            <a:ext cx="8281987" cy="4206875"/>
            <a:chOff x="261" y="1070"/>
            <a:chExt cx="5217" cy="2650"/>
          </a:xfrm>
        </p:grpSpPr>
        <p:sp>
          <p:nvSpPr>
            <p:cNvPr id="4" name="Rectangle 4"/>
            <p:cNvSpPr>
              <a:spLocks noChangeArrowheads="1"/>
            </p:cNvSpPr>
            <p:nvPr/>
          </p:nvSpPr>
          <p:spPr bwMode="auto">
            <a:xfrm>
              <a:off x="261" y="1070"/>
              <a:ext cx="5217" cy="820"/>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sp>
          <p:nvSpPr>
            <p:cNvPr id="5" name="Rectangle 5"/>
            <p:cNvSpPr>
              <a:spLocks noChangeArrowheads="1"/>
            </p:cNvSpPr>
            <p:nvPr/>
          </p:nvSpPr>
          <p:spPr bwMode="auto">
            <a:xfrm>
              <a:off x="261" y="1983"/>
              <a:ext cx="5217" cy="824"/>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sp>
          <p:nvSpPr>
            <p:cNvPr id="6" name="Rectangle 6"/>
            <p:cNvSpPr>
              <a:spLocks noChangeArrowheads="1"/>
            </p:cNvSpPr>
            <p:nvPr/>
          </p:nvSpPr>
          <p:spPr bwMode="auto">
            <a:xfrm>
              <a:off x="261" y="2896"/>
              <a:ext cx="5217" cy="824"/>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grpSp>
      <p:sp>
        <p:nvSpPr>
          <p:cNvPr id="7" name="Rectangle 7"/>
          <p:cNvSpPr>
            <a:spLocks noChangeArrowheads="1"/>
          </p:cNvSpPr>
          <p:nvPr/>
        </p:nvSpPr>
        <p:spPr bwMode="auto">
          <a:xfrm>
            <a:off x="974725" y="1692622"/>
            <a:ext cx="1681163"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8" name="Rectangle 8"/>
          <p:cNvSpPr>
            <a:spLocks noChangeArrowheads="1"/>
          </p:cNvSpPr>
          <p:nvPr/>
        </p:nvSpPr>
        <p:spPr bwMode="auto">
          <a:xfrm>
            <a:off x="968375" y="3142009"/>
            <a:ext cx="1682750"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9" name="Rectangle 9"/>
          <p:cNvSpPr>
            <a:spLocks noChangeArrowheads="1"/>
          </p:cNvSpPr>
          <p:nvPr/>
        </p:nvSpPr>
        <p:spPr bwMode="auto">
          <a:xfrm>
            <a:off x="957263" y="4585047"/>
            <a:ext cx="1682750"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10" name="Text Box 10"/>
          <p:cNvSpPr txBox="1">
            <a:spLocks noChangeArrowheads="1"/>
          </p:cNvSpPr>
          <p:nvPr/>
        </p:nvSpPr>
        <p:spPr bwMode="auto">
          <a:xfrm>
            <a:off x="1114326" y="3354858"/>
            <a:ext cx="1441450" cy="830997"/>
          </a:xfrm>
          <a:prstGeom prst="rect">
            <a:avLst/>
          </a:prstGeom>
          <a:noFill/>
          <a:ln w="19050">
            <a:noFill/>
            <a:miter lim="800000"/>
            <a:headEnd/>
            <a:tailEnd/>
          </a:ln>
          <a:effectLst>
            <a:outerShdw dist="28398" dir="3806097" algn="ctr" rotWithShape="0">
              <a:srgbClr val="003366">
                <a:alpha val="50000"/>
              </a:srgbClr>
            </a:outerShdw>
          </a:effectLst>
        </p:spPr>
        <p:txBody>
          <a:bodyPr>
            <a:spAutoFit/>
          </a:bodyPr>
          <a:lstStyle/>
          <a:p>
            <a:pPr algn="ctr" eaLnBrk="0" hangingPunct="0">
              <a:spcBef>
                <a:spcPct val="50000"/>
              </a:spcBef>
              <a:defRPr/>
            </a:pPr>
            <a:r>
              <a:rPr lang="zh-CN" altLang="en-US" sz="2400" dirty="0" smtClean="0">
                <a:solidFill>
                  <a:srgbClr val="C00000"/>
                </a:solidFill>
                <a:latin typeface="HY헤드라인M" pitchFamily="18" charset="-127"/>
                <a:ea typeface="HY헤드라인M" pitchFamily="18" charset="-127"/>
              </a:rPr>
              <a:t>常见安全漏洞 </a:t>
            </a:r>
            <a:endParaRPr lang="ko-KR" altLang="en-US" sz="2400" dirty="0">
              <a:solidFill>
                <a:srgbClr val="C00000"/>
              </a:solidFill>
              <a:latin typeface="HY헤드라인M" pitchFamily="18" charset="-127"/>
              <a:ea typeface="HY헤드라인M" pitchFamily="18" charset="-127"/>
            </a:endParaRPr>
          </a:p>
        </p:txBody>
      </p:sp>
      <p:sp>
        <p:nvSpPr>
          <p:cNvPr id="11" name="Text Box 11"/>
          <p:cNvSpPr txBox="1">
            <a:spLocks noChangeArrowheads="1"/>
          </p:cNvSpPr>
          <p:nvPr/>
        </p:nvSpPr>
        <p:spPr bwMode="auto">
          <a:xfrm>
            <a:off x="1040730" y="4758243"/>
            <a:ext cx="1610395" cy="830997"/>
          </a:xfrm>
          <a:prstGeom prst="rect">
            <a:avLst/>
          </a:prstGeom>
          <a:noFill/>
          <a:ln w="19050">
            <a:noFill/>
            <a:miter lim="800000"/>
            <a:headEnd/>
            <a:tailEnd/>
          </a:ln>
          <a:effectLst>
            <a:outerShdw dist="28398" dir="3806097" algn="ctr" rotWithShape="0">
              <a:srgbClr val="003366">
                <a:alpha val="50000"/>
              </a:srgbClr>
            </a:outerShdw>
          </a:effectLst>
        </p:spPr>
        <p:txBody>
          <a:bodyPr wrap="square">
            <a:spAutoFit/>
          </a:bodyPr>
          <a:lstStyle/>
          <a:p>
            <a:pPr algn="ctr" eaLnBrk="0" hangingPunct="0">
              <a:spcBef>
                <a:spcPct val="50000"/>
              </a:spcBef>
              <a:defRPr/>
            </a:pPr>
            <a:r>
              <a:rPr lang="zh-CN" altLang="en-US" sz="2400" dirty="0" smtClean="0">
                <a:solidFill>
                  <a:srgbClr val="FFFFFF"/>
                </a:solidFill>
                <a:latin typeface="HY헤드라인M" pitchFamily="18" charset="-127"/>
                <a:ea typeface="HY헤드라인M" pitchFamily="18" charset="-127"/>
              </a:rPr>
              <a:t>安全测试流程</a:t>
            </a:r>
            <a:endParaRPr lang="ko-KR" altLang="en-US" sz="2400" dirty="0">
              <a:solidFill>
                <a:srgbClr val="FFFFFF"/>
              </a:solidFill>
              <a:latin typeface="HY헤드라인M" pitchFamily="18" charset="-127"/>
              <a:ea typeface="HY헤드라인M" pitchFamily="18" charset="-127"/>
            </a:endParaRPr>
          </a:p>
        </p:txBody>
      </p:sp>
      <p:grpSp>
        <p:nvGrpSpPr>
          <p:cNvPr id="3" name="Group 12"/>
          <p:cNvGrpSpPr>
            <a:grpSpLocks/>
          </p:cNvGrpSpPr>
          <p:nvPr/>
        </p:nvGrpSpPr>
        <p:grpSpPr bwMode="auto">
          <a:xfrm>
            <a:off x="455613" y="1629122"/>
            <a:ext cx="461962" cy="4195762"/>
            <a:chOff x="245" y="1077"/>
            <a:chExt cx="291" cy="2643"/>
          </a:xfrm>
        </p:grpSpPr>
        <p:sp>
          <p:nvSpPr>
            <p:cNvPr id="13" name="Rectangle 13"/>
            <p:cNvSpPr>
              <a:spLocks noChangeArrowheads="1"/>
            </p:cNvSpPr>
            <p:nvPr/>
          </p:nvSpPr>
          <p:spPr bwMode="auto">
            <a:xfrm>
              <a:off x="270" y="1077"/>
              <a:ext cx="260"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4" name="Rectangle 14"/>
            <p:cNvSpPr>
              <a:spLocks noChangeArrowheads="1"/>
            </p:cNvSpPr>
            <p:nvPr/>
          </p:nvSpPr>
          <p:spPr bwMode="auto">
            <a:xfrm>
              <a:off x="273" y="1991"/>
              <a:ext cx="259"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5" name="Rectangle 15"/>
            <p:cNvSpPr>
              <a:spLocks noChangeArrowheads="1"/>
            </p:cNvSpPr>
            <p:nvPr/>
          </p:nvSpPr>
          <p:spPr bwMode="auto">
            <a:xfrm>
              <a:off x="266" y="2906"/>
              <a:ext cx="259"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6" name="Text Box 16"/>
            <p:cNvSpPr txBox="1">
              <a:spLocks noChangeArrowheads="1"/>
            </p:cNvSpPr>
            <p:nvPr/>
          </p:nvSpPr>
          <p:spPr bwMode="auto">
            <a:xfrm>
              <a:off x="249" y="1310"/>
              <a:ext cx="287" cy="365"/>
            </a:xfrm>
            <a:prstGeom prst="rect">
              <a:avLst/>
            </a:prstGeom>
            <a:noFill/>
            <a:ln w="19050">
              <a:noFill/>
              <a:miter lim="800000"/>
              <a:headEnd/>
              <a:tailEnd/>
            </a:ln>
          </p:spPr>
          <p:txBody>
            <a:bodyPr wrap="none">
              <a:spAutoFit/>
            </a:bodyPr>
            <a:lstStyle/>
            <a:p>
              <a:pPr latinLnBrk="1"/>
              <a:r>
                <a:rPr kumimoji="1" lang="en-US" altLang="ko-KR" sz="3200">
                  <a:solidFill>
                    <a:srgbClr val="ADEAFF"/>
                  </a:solidFill>
                  <a:latin typeface="Arial Black" pitchFamily="34" charset="0"/>
                  <a:ea typeface="Batang" pitchFamily="18" charset="-127"/>
                </a:rPr>
                <a:t>1</a:t>
              </a:r>
            </a:p>
          </p:txBody>
        </p:sp>
        <p:sp>
          <p:nvSpPr>
            <p:cNvPr id="17" name="Text Box 17"/>
            <p:cNvSpPr txBox="1">
              <a:spLocks noChangeArrowheads="1"/>
            </p:cNvSpPr>
            <p:nvPr/>
          </p:nvSpPr>
          <p:spPr bwMode="auto">
            <a:xfrm>
              <a:off x="249" y="2223"/>
              <a:ext cx="287" cy="365"/>
            </a:xfrm>
            <a:prstGeom prst="rect">
              <a:avLst/>
            </a:prstGeom>
            <a:noFill/>
            <a:ln w="19050">
              <a:noFill/>
              <a:miter lim="800000"/>
              <a:headEnd/>
              <a:tailEnd/>
            </a:ln>
          </p:spPr>
          <p:txBody>
            <a:bodyPr wrap="none">
              <a:spAutoFit/>
            </a:bodyPr>
            <a:lstStyle/>
            <a:p>
              <a:pPr latinLnBrk="1"/>
              <a:r>
                <a:rPr kumimoji="1" lang="en-US" altLang="ko-KR" sz="3200" dirty="0">
                  <a:solidFill>
                    <a:srgbClr val="C00000"/>
                  </a:solidFill>
                  <a:latin typeface="Arial Black" pitchFamily="34" charset="0"/>
                  <a:ea typeface="Batang" pitchFamily="18" charset="-127"/>
                </a:rPr>
                <a:t>2</a:t>
              </a:r>
            </a:p>
          </p:txBody>
        </p:sp>
        <p:sp>
          <p:nvSpPr>
            <p:cNvPr id="18" name="Text Box 18"/>
            <p:cNvSpPr txBox="1">
              <a:spLocks noChangeArrowheads="1"/>
            </p:cNvSpPr>
            <p:nvPr/>
          </p:nvSpPr>
          <p:spPr bwMode="auto">
            <a:xfrm>
              <a:off x="245" y="3154"/>
              <a:ext cx="287" cy="365"/>
            </a:xfrm>
            <a:prstGeom prst="rect">
              <a:avLst/>
            </a:prstGeom>
            <a:noFill/>
            <a:ln w="19050">
              <a:noFill/>
              <a:miter lim="800000"/>
              <a:headEnd/>
              <a:tailEnd/>
            </a:ln>
          </p:spPr>
          <p:txBody>
            <a:bodyPr wrap="none">
              <a:spAutoFit/>
            </a:bodyPr>
            <a:lstStyle/>
            <a:p>
              <a:pPr latinLnBrk="1"/>
              <a:r>
                <a:rPr kumimoji="1" lang="en-US" altLang="ko-KR" sz="3200">
                  <a:solidFill>
                    <a:srgbClr val="ADEAFF"/>
                  </a:solidFill>
                  <a:latin typeface="Arial Black" pitchFamily="34" charset="0"/>
                  <a:ea typeface="Batang" pitchFamily="18" charset="-127"/>
                </a:rPr>
                <a:t>3</a:t>
              </a:r>
            </a:p>
          </p:txBody>
        </p:sp>
      </p:grpSp>
      <p:sp>
        <p:nvSpPr>
          <p:cNvPr id="19" name="Text Box 19"/>
          <p:cNvSpPr txBox="1">
            <a:spLocks noChangeArrowheads="1"/>
          </p:cNvSpPr>
          <p:nvPr/>
        </p:nvSpPr>
        <p:spPr bwMode="auto">
          <a:xfrm>
            <a:off x="1040730" y="1988840"/>
            <a:ext cx="1443038" cy="461665"/>
          </a:xfrm>
          <a:prstGeom prst="rect">
            <a:avLst/>
          </a:prstGeom>
          <a:noFill/>
          <a:ln w="19050">
            <a:noFill/>
            <a:miter lim="800000"/>
            <a:headEnd/>
            <a:tailEnd/>
          </a:ln>
          <a:effectLst>
            <a:outerShdw dist="28398" dir="3806097" algn="ctr" rotWithShape="0">
              <a:srgbClr val="003366">
                <a:alpha val="50000"/>
              </a:srgbClr>
            </a:outerShdw>
          </a:effectLst>
        </p:spPr>
        <p:txBody>
          <a:bodyPr>
            <a:spAutoFit/>
          </a:bodyPr>
          <a:lstStyle/>
          <a:p>
            <a:pPr algn="ctr" eaLnBrk="0" hangingPunct="0">
              <a:spcBef>
                <a:spcPct val="50000"/>
              </a:spcBef>
              <a:defRPr/>
            </a:pPr>
            <a:r>
              <a:rPr lang="zh-CN" altLang="en-US" sz="2400" dirty="0" smtClean="0">
                <a:solidFill>
                  <a:srgbClr val="FFFFFF"/>
                </a:solidFill>
                <a:latin typeface="HY헤드라인M" pitchFamily="18" charset="-127"/>
                <a:ea typeface="HY헤드라인M" pitchFamily="18" charset="-127"/>
              </a:rPr>
              <a:t>典型案例</a:t>
            </a:r>
            <a:endParaRPr lang="ko-KR" altLang="en-US" sz="2400" dirty="0">
              <a:solidFill>
                <a:srgbClr val="FFFFFF"/>
              </a:solidFill>
              <a:latin typeface="HY헤드라인M" pitchFamily="18" charset="-127"/>
              <a:ea typeface="HY헤드라인M" pitchFamily="18" charset="-127"/>
            </a:endParaRPr>
          </a:p>
        </p:txBody>
      </p:sp>
      <p:grpSp>
        <p:nvGrpSpPr>
          <p:cNvPr id="12" name="Group 20"/>
          <p:cNvGrpSpPr>
            <a:grpSpLocks/>
          </p:cNvGrpSpPr>
          <p:nvPr/>
        </p:nvGrpSpPr>
        <p:grpSpPr bwMode="auto">
          <a:xfrm>
            <a:off x="2736851" y="1937098"/>
            <a:ext cx="5867400" cy="3571877"/>
            <a:chOff x="1682" y="1271"/>
            <a:chExt cx="3696" cy="2250"/>
          </a:xfrm>
        </p:grpSpPr>
        <p:sp>
          <p:nvSpPr>
            <p:cNvPr id="21" name="Rectangle 21"/>
            <p:cNvSpPr>
              <a:spLocks noChangeArrowheads="1"/>
            </p:cNvSpPr>
            <p:nvPr/>
          </p:nvSpPr>
          <p:spPr bwMode="auto">
            <a:xfrm>
              <a:off x="1685" y="1271"/>
              <a:ext cx="3600" cy="454"/>
            </a:xfrm>
            <a:prstGeom prst="rect">
              <a:avLst/>
            </a:prstGeom>
            <a:noFill/>
            <a:ln w="9525">
              <a:noFill/>
              <a:miter lim="800000"/>
              <a:headEnd/>
              <a:tailEnd/>
            </a:ln>
          </p:spPr>
          <p:txBody>
            <a:bodyPr wrap="none" anchor="ctr"/>
            <a:lstStyle/>
            <a:p>
              <a:pPr latinLnBrk="1">
                <a:buFont typeface="Wingdings" pitchFamily="2" charset="2"/>
                <a:buChar char="l"/>
              </a:pPr>
              <a:r>
                <a:rPr kumimoji="1" lang="en-US" altLang="ko-KR" dirty="0">
                  <a:solidFill>
                    <a:srgbClr val="003366"/>
                  </a:solidFill>
                  <a:latin typeface="HY견고딕"/>
                  <a:ea typeface="HY견고딕"/>
                  <a:cs typeface="HY견고딕"/>
                </a:rPr>
                <a:t> </a:t>
              </a:r>
              <a:r>
                <a:rPr kumimoji="1" lang="zh-CN" altLang="en-US" dirty="0" smtClean="0">
                  <a:solidFill>
                    <a:srgbClr val="003366"/>
                  </a:solidFill>
                  <a:latin typeface="HY견고딕"/>
                  <a:ea typeface="HY견고딕"/>
                  <a:cs typeface="HY견고딕"/>
                </a:rPr>
                <a:t>头疼</a:t>
              </a:r>
              <a:r>
                <a:rPr kumimoji="1" lang="zh-CN" altLang="en-US" dirty="0">
                  <a:solidFill>
                    <a:srgbClr val="003366"/>
                  </a:solidFill>
                  <a:latin typeface="HY견고딕"/>
                  <a:ea typeface="HY견고딕"/>
                  <a:cs typeface="HY견고딕"/>
                </a:rPr>
                <a:t>的非法文件上传</a:t>
              </a:r>
              <a:endParaRPr kumimoji="1" lang="en-US" altLang="zh-CN" dirty="0">
                <a:solidFill>
                  <a:srgbClr val="003366"/>
                </a:solidFill>
                <a:latin typeface="HY견고딕"/>
                <a:ea typeface="HY견고딕"/>
                <a:cs typeface="HY견고딕"/>
              </a:endParaRPr>
            </a:p>
            <a:p>
              <a:pPr latinLnBrk="1">
                <a:buFont typeface="Wingdings" pitchFamily="2" charset="2"/>
                <a:buChar char="l"/>
              </a:pPr>
              <a:r>
                <a:rPr kumimoji="1" lang="en-US" altLang="zh-CN" dirty="0">
                  <a:solidFill>
                    <a:srgbClr val="003366"/>
                  </a:solidFill>
                  <a:latin typeface="HY견고딕"/>
                  <a:ea typeface="HY견고딕"/>
                  <a:cs typeface="HY견고딕"/>
                </a:rPr>
                <a:t> </a:t>
              </a:r>
              <a:r>
                <a:rPr kumimoji="1" lang="zh-CN" altLang="en-US" dirty="0">
                  <a:solidFill>
                    <a:srgbClr val="003366"/>
                  </a:solidFill>
                  <a:latin typeface="HY견고딕"/>
                  <a:ea typeface="HY견고딕"/>
                  <a:cs typeface="HY견고딕"/>
                </a:rPr>
                <a:t>泛滥的服务配置错误</a:t>
              </a:r>
              <a:endParaRPr kumimoji="1" lang="en-US" altLang="zh-CN" dirty="0">
                <a:solidFill>
                  <a:srgbClr val="003366"/>
                </a:solidFill>
                <a:latin typeface="HY견고딕"/>
                <a:ea typeface="HY견고딕"/>
                <a:cs typeface="HY견고딕"/>
              </a:endParaRPr>
            </a:p>
            <a:p>
              <a:pPr latinLnBrk="1">
                <a:buFont typeface="Wingdings" pitchFamily="2" charset="2"/>
                <a:buChar char="l"/>
              </a:pPr>
              <a:r>
                <a:rPr kumimoji="1" lang="en-US" altLang="zh-CN" dirty="0">
                  <a:solidFill>
                    <a:srgbClr val="003366"/>
                  </a:solidFill>
                  <a:latin typeface="HY견고딕"/>
                  <a:ea typeface="HY견고딕"/>
                  <a:cs typeface="HY견고딕"/>
                </a:rPr>
                <a:t> SDL&amp;</a:t>
              </a:r>
              <a:r>
                <a:rPr kumimoji="1" lang="zh-CN" altLang="en-US" dirty="0">
                  <a:solidFill>
                    <a:srgbClr val="003366"/>
                  </a:solidFill>
                  <a:latin typeface="HY견고딕"/>
                  <a:ea typeface="HY견고딕"/>
                  <a:cs typeface="HY견고딕"/>
                </a:rPr>
                <a:t>成功</a:t>
              </a:r>
              <a:r>
                <a:rPr kumimoji="1" lang="zh-CN" altLang="en-US" dirty="0" smtClean="0">
                  <a:solidFill>
                    <a:srgbClr val="003366"/>
                  </a:solidFill>
                  <a:latin typeface="HY견고딕"/>
                  <a:ea typeface="HY견고딕"/>
                  <a:cs typeface="HY견고딕"/>
                </a:rPr>
                <a:t>案例</a:t>
              </a:r>
              <a:endParaRPr kumimoji="1" lang="en-US" altLang="zh-CN" dirty="0">
                <a:solidFill>
                  <a:srgbClr val="003366"/>
                </a:solidFill>
                <a:latin typeface="HY견고딕"/>
                <a:ea typeface="HY견고딕"/>
                <a:cs typeface="HY견고딕"/>
              </a:endParaRPr>
            </a:p>
          </p:txBody>
        </p:sp>
        <p:sp>
          <p:nvSpPr>
            <p:cNvPr id="22" name="Rectangle 22"/>
            <p:cNvSpPr>
              <a:spLocks noChangeArrowheads="1"/>
            </p:cNvSpPr>
            <p:nvPr/>
          </p:nvSpPr>
          <p:spPr bwMode="auto">
            <a:xfrm>
              <a:off x="1691" y="2165"/>
              <a:ext cx="3600" cy="499"/>
            </a:xfrm>
            <a:prstGeom prst="rect">
              <a:avLst/>
            </a:prstGeom>
            <a:noFill/>
            <a:ln w="9525">
              <a:noFill/>
              <a:miter lim="800000"/>
              <a:headEnd/>
              <a:tailEnd/>
            </a:ln>
          </p:spPr>
          <p:txBody>
            <a:bodyPr wrap="none" anchor="ctr"/>
            <a:lstStyle/>
            <a:p>
              <a:pPr latinLnBrk="1">
                <a:buFont typeface="Wingdings" pitchFamily="2" charset="2"/>
                <a:buChar char="l"/>
              </a:pPr>
              <a:r>
                <a:rPr kumimoji="1" lang="ko-KR" altLang="en-US" dirty="0">
                  <a:solidFill>
                    <a:srgbClr val="C00000"/>
                  </a:solidFill>
                  <a:latin typeface="HY견고딕"/>
                  <a:ea typeface="HY견고딕"/>
                  <a:cs typeface="HY견고딕"/>
                </a:rPr>
                <a:t> </a:t>
              </a:r>
              <a:r>
                <a:rPr kumimoji="1" lang="zh-CN" altLang="en-US" dirty="0">
                  <a:solidFill>
                    <a:srgbClr val="C00000"/>
                  </a:solidFill>
                  <a:latin typeface="HY견고딕"/>
                  <a:ea typeface="HY견고딕"/>
                  <a:cs typeface="HY견고딕"/>
                </a:rPr>
                <a:t>五</a:t>
              </a:r>
              <a:r>
                <a:rPr kumimoji="1" lang="zh-CN" altLang="en-US" dirty="0" smtClean="0">
                  <a:solidFill>
                    <a:srgbClr val="C00000"/>
                  </a:solidFill>
                  <a:latin typeface="HY견고딕"/>
                  <a:ea typeface="HY견고딕"/>
                  <a:cs typeface="HY견고딕"/>
                </a:rPr>
                <a:t>种安全漏洞知识介绍</a:t>
              </a:r>
              <a:endParaRPr kumimoji="1" lang="ko-KR" altLang="en-US" dirty="0">
                <a:solidFill>
                  <a:srgbClr val="C00000"/>
                </a:solidFill>
                <a:latin typeface="HY견고딕"/>
                <a:ea typeface="HY견고딕"/>
                <a:cs typeface="HY견고딕"/>
              </a:endParaRPr>
            </a:p>
          </p:txBody>
        </p:sp>
        <p:sp>
          <p:nvSpPr>
            <p:cNvPr id="23" name="Rectangle 23"/>
            <p:cNvSpPr>
              <a:spLocks noChangeArrowheads="1"/>
            </p:cNvSpPr>
            <p:nvPr/>
          </p:nvSpPr>
          <p:spPr bwMode="auto">
            <a:xfrm>
              <a:off x="1682" y="3113"/>
              <a:ext cx="3696" cy="408"/>
            </a:xfrm>
            <a:prstGeom prst="rect">
              <a:avLst/>
            </a:prstGeom>
            <a:noFill/>
            <a:ln w="9525">
              <a:noFill/>
              <a:miter lim="800000"/>
              <a:headEnd/>
              <a:tailEnd/>
            </a:ln>
          </p:spPr>
          <p:txBody>
            <a:bodyPr wrap="none" anchor="ctr"/>
            <a:lstStyle/>
            <a:p>
              <a:pPr latinLnBrk="1">
                <a:buFont typeface="Wingdings" pitchFamily="2" charset="2"/>
                <a:buChar char="l"/>
              </a:pPr>
              <a:r>
                <a:rPr kumimoji="1" lang="ko-KR" altLang="en-US" dirty="0">
                  <a:solidFill>
                    <a:srgbClr val="003366"/>
                  </a:solidFill>
                  <a:latin typeface="HY견고딕"/>
                  <a:ea typeface="HY견고딕"/>
                  <a:cs typeface="HY견고딕"/>
                </a:rPr>
                <a:t> </a:t>
              </a:r>
              <a:r>
                <a:rPr kumimoji="1" lang="zh-CN" altLang="en-US" dirty="0" smtClean="0">
                  <a:solidFill>
                    <a:srgbClr val="003366"/>
                  </a:solidFill>
                  <a:latin typeface="HY견고딕"/>
                  <a:ea typeface="HY견고딕"/>
                  <a:cs typeface="HY견고딕"/>
                </a:rPr>
                <a:t>现有安全测试流程介绍</a:t>
              </a:r>
              <a:endParaRPr kumimoji="1" lang="en-US" altLang="zh-CN" dirty="0" smtClean="0">
                <a:solidFill>
                  <a:srgbClr val="003366"/>
                </a:solidFill>
                <a:latin typeface="HY견고딕"/>
                <a:ea typeface="HY견고딕"/>
                <a:cs typeface="HY견고딕"/>
              </a:endParaRPr>
            </a:p>
          </p:txBody>
        </p:sp>
        <p:sp>
          <p:nvSpPr>
            <p:cNvPr id="24" name="Rectangle 24"/>
            <p:cNvSpPr>
              <a:spLocks noChangeArrowheads="1"/>
            </p:cNvSpPr>
            <p:nvPr/>
          </p:nvSpPr>
          <p:spPr bwMode="auto">
            <a:xfrm>
              <a:off x="1691" y="2165"/>
              <a:ext cx="3600" cy="454"/>
            </a:xfrm>
            <a:prstGeom prst="rect">
              <a:avLst/>
            </a:prstGeom>
            <a:noFill/>
            <a:ln w="9525">
              <a:noFill/>
              <a:miter lim="800000"/>
              <a:headEnd/>
              <a:tailEnd/>
            </a:ln>
          </p:spPr>
          <p:txBody>
            <a:bodyPr wrap="none" anchor="ctr"/>
            <a:lstStyle/>
            <a:p>
              <a:pPr latinLnBrk="1"/>
              <a:endParaRPr kumimoji="1" lang="ko-KR" altLang="en-US" dirty="0">
                <a:solidFill>
                  <a:srgbClr val="003366"/>
                </a:solidFill>
                <a:latin typeface="HY견고딕"/>
                <a:ea typeface="HY견고딕"/>
                <a:cs typeface="HY견고딕"/>
              </a:endParaRPr>
            </a:p>
          </p:txBody>
        </p:sp>
      </p:grpSp>
      <p:sp>
        <p:nvSpPr>
          <p:cNvPr id="26" name="文本框 25"/>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主要内容</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471720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3924300" y="1662113"/>
            <a:ext cx="3606800" cy="3744912"/>
          </a:xfrm>
          <a:prstGeom prst="rect">
            <a:avLst/>
          </a:prstGeom>
          <a:gradFill rotWithShape="1">
            <a:gsLst>
              <a:gs pos="0">
                <a:schemeClr val="bg1"/>
              </a:gs>
              <a:gs pos="100000">
                <a:srgbClr val="D7EBDB"/>
              </a:gs>
            </a:gsLst>
            <a:lin ang="0" scaled="1"/>
          </a:gradFill>
          <a:ln w="9525" algn="ctr">
            <a:noFill/>
            <a:miter lim="800000"/>
            <a:headEnd/>
            <a:tailEnd/>
          </a:ln>
        </p:spPr>
        <p:txBody>
          <a:bodyPr anchor="ctr">
            <a:spAutoFit/>
          </a:bodyPr>
          <a:lstStyle/>
          <a:p>
            <a:endParaRPr lang="zh-CN" altLang="en-US"/>
          </a:p>
        </p:txBody>
      </p:sp>
      <p:sp>
        <p:nvSpPr>
          <p:cNvPr id="19" name="Rectangle 3"/>
          <p:cNvSpPr>
            <a:spLocks noChangeArrowheads="1"/>
          </p:cNvSpPr>
          <p:nvPr/>
        </p:nvSpPr>
        <p:spPr bwMode="auto">
          <a:xfrm>
            <a:off x="3348038" y="1342356"/>
            <a:ext cx="565150"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a:t>
            </a:r>
          </a:p>
        </p:txBody>
      </p:sp>
      <p:sp>
        <p:nvSpPr>
          <p:cNvPr id="20" name="Rectangle 4"/>
          <p:cNvSpPr>
            <a:spLocks noChangeArrowheads="1"/>
          </p:cNvSpPr>
          <p:nvPr/>
        </p:nvSpPr>
        <p:spPr bwMode="auto">
          <a:xfrm>
            <a:off x="3852863" y="134076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a:effectLst>
                <a:outerShdw blurRad="38100" dist="38100" dir="2700000" algn="tl">
                  <a:srgbClr val="FFFFFF"/>
                </a:outerShdw>
              </a:effectLst>
              <a:latin typeface="HY강M" pitchFamily="18" charset="-127"/>
              <a:ea typeface="HY강M" pitchFamily="18" charset="-127"/>
            </a:endParaRPr>
          </a:p>
        </p:txBody>
      </p:sp>
      <p:sp>
        <p:nvSpPr>
          <p:cNvPr id="21" name="Rectangle 5"/>
          <p:cNvSpPr>
            <a:spLocks noChangeArrowheads="1"/>
          </p:cNvSpPr>
          <p:nvPr/>
        </p:nvSpPr>
        <p:spPr bwMode="auto">
          <a:xfrm>
            <a:off x="3348038" y="2348880"/>
            <a:ext cx="565150"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a:t>
            </a:r>
          </a:p>
        </p:txBody>
      </p:sp>
      <p:sp>
        <p:nvSpPr>
          <p:cNvPr id="22" name="Rectangle 6"/>
          <p:cNvSpPr>
            <a:spLocks noChangeArrowheads="1"/>
          </p:cNvSpPr>
          <p:nvPr/>
        </p:nvSpPr>
        <p:spPr bwMode="auto">
          <a:xfrm>
            <a:off x="3830638" y="2348880"/>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b="1">
              <a:solidFill>
                <a:srgbClr val="006699"/>
              </a:solidFill>
              <a:effectLst>
                <a:outerShdw blurRad="38100" dist="38100" dir="2700000" algn="tl">
                  <a:srgbClr val="000000"/>
                </a:outerShdw>
              </a:effectLst>
              <a:latin typeface="HY강B" pitchFamily="18" charset="-127"/>
              <a:ea typeface="HY강B" pitchFamily="18" charset="-127"/>
            </a:endParaRPr>
          </a:p>
        </p:txBody>
      </p:sp>
      <p:sp>
        <p:nvSpPr>
          <p:cNvPr id="23" name="Rectangle 7"/>
          <p:cNvSpPr>
            <a:spLocks noChangeArrowheads="1"/>
          </p:cNvSpPr>
          <p:nvPr/>
        </p:nvSpPr>
        <p:spPr bwMode="auto">
          <a:xfrm>
            <a:off x="3348038" y="3355777"/>
            <a:ext cx="566737"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III</a:t>
            </a:r>
          </a:p>
        </p:txBody>
      </p:sp>
      <p:sp>
        <p:nvSpPr>
          <p:cNvPr id="24" name="Rectangle 8"/>
          <p:cNvSpPr>
            <a:spLocks noChangeArrowheads="1"/>
          </p:cNvSpPr>
          <p:nvPr/>
        </p:nvSpPr>
        <p:spPr bwMode="auto">
          <a:xfrm>
            <a:off x="3832225" y="3355777"/>
            <a:ext cx="4629150" cy="649287"/>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dirty="0">
              <a:solidFill>
                <a:srgbClr val="006699"/>
              </a:solidFill>
              <a:latin typeface="HY강B" pitchFamily="18" charset="-127"/>
              <a:ea typeface="HY강B" pitchFamily="18" charset="-127"/>
            </a:endParaRPr>
          </a:p>
        </p:txBody>
      </p:sp>
      <p:sp>
        <p:nvSpPr>
          <p:cNvPr id="25" name="Rectangle 9"/>
          <p:cNvSpPr>
            <a:spLocks noChangeArrowheads="1"/>
          </p:cNvSpPr>
          <p:nvPr/>
        </p:nvSpPr>
        <p:spPr bwMode="auto">
          <a:xfrm>
            <a:off x="3348038" y="4363888"/>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a:solidFill>
                  <a:schemeClr val="bg1"/>
                </a:solidFill>
                <a:effectLst>
                  <a:outerShdw blurRad="38100" dist="38100" dir="2700000" algn="tl">
                    <a:srgbClr val="000000"/>
                  </a:outerShdw>
                </a:effectLst>
              </a:rPr>
              <a:t>IV</a:t>
            </a:r>
          </a:p>
        </p:txBody>
      </p:sp>
      <p:sp>
        <p:nvSpPr>
          <p:cNvPr id="26" name="Rectangle 10"/>
          <p:cNvSpPr>
            <a:spLocks noChangeArrowheads="1"/>
          </p:cNvSpPr>
          <p:nvPr/>
        </p:nvSpPr>
        <p:spPr bwMode="auto">
          <a:xfrm>
            <a:off x="3832225" y="436388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27" name="AutoShape 11"/>
          <p:cNvSpPr>
            <a:spLocks noChangeArrowheads="1"/>
          </p:cNvSpPr>
          <p:nvPr/>
        </p:nvSpPr>
        <p:spPr bwMode="gray">
          <a:xfrm>
            <a:off x="3852863" y="1413793"/>
            <a:ext cx="4391025" cy="466725"/>
          </a:xfrm>
          <a:prstGeom prst="roundRect">
            <a:avLst>
              <a:gd name="adj" fmla="val 16667"/>
            </a:avLst>
          </a:prstGeom>
          <a:noFill/>
          <a:ln w="38100">
            <a:noFill/>
            <a:round/>
            <a:headEnd/>
            <a:tailEnd/>
          </a:ln>
        </p:spPr>
        <p:txBody>
          <a:bodyPr wrap="none" anchor="ctr"/>
          <a:lstStyle/>
          <a:p>
            <a:pPr latinLnBrk="1"/>
            <a:r>
              <a:rPr kumimoji="1" lang="en-US" altLang="ko-KR" sz="2000" b="1" dirty="0" smtClean="0">
                <a:solidFill>
                  <a:srgbClr val="003366"/>
                </a:solidFill>
                <a:latin typeface="Tahoma" pitchFamily="34" charset="0"/>
                <a:ea typeface="Gulim" pitchFamily="34" charset="-127"/>
              </a:rPr>
              <a:t>SQL</a:t>
            </a:r>
            <a:r>
              <a:rPr kumimoji="1" lang="zh-CN" altLang="en-US" sz="2000" b="1" dirty="0" smtClean="0">
                <a:solidFill>
                  <a:srgbClr val="003366"/>
                </a:solidFill>
                <a:latin typeface="Tahoma" pitchFamily="34" charset="0"/>
                <a:ea typeface="Gulim" pitchFamily="34" charset="-127"/>
              </a:rPr>
              <a:t>注入</a:t>
            </a:r>
            <a:endParaRPr kumimoji="1" lang="ko-KR" altLang="en-US" sz="2000" b="1" dirty="0">
              <a:solidFill>
                <a:srgbClr val="003366"/>
              </a:solidFill>
              <a:latin typeface="Tahoma" pitchFamily="34" charset="0"/>
              <a:ea typeface="Gulim" pitchFamily="34" charset="-127"/>
            </a:endParaRPr>
          </a:p>
        </p:txBody>
      </p:sp>
      <p:sp>
        <p:nvSpPr>
          <p:cNvPr id="28" name="AutoShape 12"/>
          <p:cNvSpPr>
            <a:spLocks noChangeArrowheads="1"/>
          </p:cNvSpPr>
          <p:nvPr/>
        </p:nvSpPr>
        <p:spPr bwMode="gray">
          <a:xfrm>
            <a:off x="3852863" y="2421905"/>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XSS</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29" name="AutoShape 13"/>
          <p:cNvSpPr>
            <a:spLocks noChangeArrowheads="1"/>
          </p:cNvSpPr>
          <p:nvPr/>
        </p:nvSpPr>
        <p:spPr bwMode="gray">
          <a:xfrm>
            <a:off x="3922713" y="3428802"/>
            <a:ext cx="4321175" cy="466725"/>
          </a:xfrm>
          <a:prstGeom prst="roundRect">
            <a:avLst>
              <a:gd name="adj" fmla="val 16667"/>
            </a:avLst>
          </a:prstGeom>
          <a:noFill/>
          <a:ln w="38100">
            <a:noFill/>
            <a:round/>
            <a:headEnd/>
            <a:tailEnd/>
          </a:ln>
        </p:spPr>
        <p:txBody>
          <a:bodyPr wrap="none" anchor="ctr"/>
          <a:lstStyle/>
          <a:p>
            <a:pPr latinLnBrk="1"/>
            <a:endParaRPr kumimoji="1" lang="ko-KR" altLang="en-US" sz="2000" b="1" dirty="0">
              <a:solidFill>
                <a:srgbClr val="003366"/>
              </a:solidFill>
              <a:latin typeface="Tahoma" pitchFamily="34" charset="0"/>
              <a:ea typeface="Gulim" pitchFamily="34" charset="-127"/>
            </a:endParaRPr>
          </a:p>
        </p:txBody>
      </p:sp>
      <p:sp>
        <p:nvSpPr>
          <p:cNvPr id="30" name="AutoShape 14"/>
          <p:cNvSpPr>
            <a:spLocks noChangeArrowheads="1"/>
          </p:cNvSpPr>
          <p:nvPr/>
        </p:nvSpPr>
        <p:spPr bwMode="gray">
          <a:xfrm>
            <a:off x="3924300" y="4435326"/>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目录遍历漏洞</a:t>
            </a:r>
            <a:endParaRPr kumimoji="1" lang="ko-KR" altLang="en-US" sz="2000" b="1" dirty="0">
              <a:solidFill>
                <a:srgbClr val="003366"/>
              </a:solidFill>
              <a:latin typeface="Tahoma" pitchFamily="34" charset="0"/>
              <a:ea typeface="Gulim" pitchFamily="34" charset="-127"/>
            </a:endParaRPr>
          </a:p>
        </p:txBody>
      </p:sp>
      <p:grpSp>
        <p:nvGrpSpPr>
          <p:cNvPr id="2" name="Group 15"/>
          <p:cNvGrpSpPr>
            <a:grpSpLocks/>
          </p:cNvGrpSpPr>
          <p:nvPr/>
        </p:nvGrpSpPr>
        <p:grpSpPr bwMode="auto">
          <a:xfrm flipH="1">
            <a:off x="1263650" y="1341438"/>
            <a:ext cx="1685925" cy="4460875"/>
            <a:chOff x="2225" y="2177"/>
            <a:chExt cx="580" cy="3028"/>
          </a:xfrm>
        </p:grpSpPr>
        <p:sp>
          <p:nvSpPr>
            <p:cNvPr id="32" name="AutoShape 16"/>
            <p:cNvSpPr>
              <a:spLocks noChangeArrowheads="1"/>
            </p:cNvSpPr>
            <p:nvPr/>
          </p:nvSpPr>
          <p:spPr bwMode="auto">
            <a:xfrm rot="5400000" flipH="1" flipV="1">
              <a:off x="751" y="3651"/>
              <a:ext cx="3028" cy="7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headEnd/>
              <a:tailEnd/>
            </a:ln>
            <a:effectLst/>
          </p:spPr>
          <p:txBody>
            <a:bodyPr wrap="none" anchor="ctr"/>
            <a:lstStyle/>
            <a:p>
              <a:pPr>
                <a:defRPr/>
              </a:pPr>
              <a:endParaRPr lang="zh-CN" altLang="en-US"/>
            </a:p>
          </p:txBody>
        </p:sp>
        <p:sp>
          <p:nvSpPr>
            <p:cNvPr id="33" name="AutoShape 17"/>
            <p:cNvSpPr>
              <a:spLocks noChangeArrowheads="1"/>
            </p:cNvSpPr>
            <p:nvPr/>
          </p:nvSpPr>
          <p:spPr bwMode="auto">
            <a:xfrm rot="5400000" flipH="1" flipV="1">
              <a:off x="1028" y="3438"/>
              <a:ext cx="3028" cy="5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51 w 21600"/>
                <a:gd name="T13" fmla="*/ 4653 h 21600"/>
                <a:gd name="T14" fmla="*/ 16949 w 21600"/>
                <a:gd name="T15" fmla="*/ 16947 h 21600"/>
              </a:gdLst>
              <a:ahLst/>
              <a:cxnLst>
                <a:cxn ang="T8">
                  <a:pos x="T0" y="T1"/>
                </a:cxn>
                <a:cxn ang="T9">
                  <a:pos x="T2" y="T3"/>
                </a:cxn>
                <a:cxn ang="T10">
                  <a:pos x="T4" y="T5"/>
                </a:cxn>
                <a:cxn ang="T11">
                  <a:pos x="T6" y="T7"/>
                </a:cxn>
              </a:cxnLst>
              <a:rect l="T12" t="T13" r="T14" b="T15"/>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w="9525">
              <a:noFill/>
              <a:miter lim="800000"/>
              <a:headEnd/>
              <a:tailEnd/>
            </a:ln>
          </p:spPr>
          <p:txBody>
            <a:bodyPr wrap="none" anchor="ctr"/>
            <a:lstStyle/>
            <a:p>
              <a:endParaRPr lang="zh-CN" altLang="en-US"/>
            </a:p>
          </p:txBody>
        </p:sp>
        <p:grpSp>
          <p:nvGrpSpPr>
            <p:cNvPr id="3" name="Group 18"/>
            <p:cNvGrpSpPr>
              <a:grpSpLocks/>
            </p:cNvGrpSpPr>
            <p:nvPr/>
          </p:nvGrpSpPr>
          <p:grpSpPr bwMode="auto">
            <a:xfrm rot="5400000">
              <a:off x="1376" y="3456"/>
              <a:ext cx="2341" cy="516"/>
              <a:chOff x="1205" y="2250"/>
              <a:chExt cx="2180" cy="262"/>
            </a:xfrm>
          </p:grpSpPr>
          <p:grpSp>
            <p:nvGrpSpPr>
              <p:cNvPr id="4" name="Group 19"/>
              <p:cNvGrpSpPr>
                <a:grpSpLocks/>
              </p:cNvGrpSpPr>
              <p:nvPr/>
            </p:nvGrpSpPr>
            <p:grpSpPr bwMode="auto">
              <a:xfrm>
                <a:off x="1564" y="2250"/>
                <a:ext cx="688" cy="262"/>
                <a:chOff x="1564" y="2250"/>
                <a:chExt cx="688" cy="262"/>
              </a:xfrm>
            </p:grpSpPr>
            <p:sp>
              <p:nvSpPr>
                <p:cNvPr id="46" name="Line 20"/>
                <p:cNvSpPr>
                  <a:spLocks noChangeShapeType="1"/>
                </p:cNvSpPr>
                <p:nvPr/>
              </p:nvSpPr>
              <p:spPr bwMode="auto">
                <a:xfrm flipH="1">
                  <a:off x="1564"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7" name="Line 21"/>
                <p:cNvSpPr>
                  <a:spLocks noChangeShapeType="1"/>
                </p:cNvSpPr>
                <p:nvPr/>
              </p:nvSpPr>
              <p:spPr bwMode="auto">
                <a:xfrm flipH="1">
                  <a:off x="1930" y="2250"/>
                  <a:ext cx="213"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8" name="Line 22"/>
                <p:cNvSpPr>
                  <a:spLocks noChangeShapeType="1"/>
                </p:cNvSpPr>
                <p:nvPr/>
              </p:nvSpPr>
              <p:spPr bwMode="auto">
                <a:xfrm flipH="1">
                  <a:off x="2186" y="2261"/>
                  <a:ext cx="6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sp>
            <p:nvSpPr>
              <p:cNvPr id="41" name="Line 23"/>
              <p:cNvSpPr>
                <a:spLocks noChangeShapeType="1"/>
              </p:cNvSpPr>
              <p:nvPr/>
            </p:nvSpPr>
            <p:spPr bwMode="auto">
              <a:xfrm>
                <a:off x="2619"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2" name="Line 24"/>
              <p:cNvSpPr>
                <a:spLocks noChangeShapeType="1"/>
              </p:cNvSpPr>
              <p:nvPr/>
            </p:nvSpPr>
            <p:spPr bwMode="auto">
              <a:xfrm>
                <a:off x="2446" y="2250"/>
                <a:ext cx="212"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3" name="Line 25"/>
              <p:cNvSpPr>
                <a:spLocks noChangeShapeType="1"/>
              </p:cNvSpPr>
              <p:nvPr/>
            </p:nvSpPr>
            <p:spPr bwMode="auto">
              <a:xfrm>
                <a:off x="2337" y="2261"/>
                <a:ext cx="67"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4" name="Line 26"/>
              <p:cNvSpPr>
                <a:spLocks noChangeShapeType="1"/>
              </p:cNvSpPr>
              <p:nvPr/>
            </p:nvSpPr>
            <p:spPr bwMode="auto">
              <a:xfrm flipV="1">
                <a:off x="1205" y="2259"/>
                <a:ext cx="624" cy="253"/>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5" name="Line 27"/>
              <p:cNvSpPr>
                <a:spLocks noChangeShapeType="1"/>
              </p:cNvSpPr>
              <p:nvPr/>
            </p:nvSpPr>
            <p:spPr bwMode="auto">
              <a:xfrm flipH="1" flipV="1">
                <a:off x="2764" y="2259"/>
                <a:ext cx="621" cy="253"/>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nvGrpSpPr>
            <p:cNvPr id="5" name="Group 28"/>
            <p:cNvGrpSpPr>
              <a:grpSpLocks/>
            </p:cNvGrpSpPr>
            <p:nvPr/>
          </p:nvGrpSpPr>
          <p:grpSpPr bwMode="auto">
            <a:xfrm rot="5400000">
              <a:off x="1245" y="3547"/>
              <a:ext cx="2641" cy="291"/>
              <a:chOff x="1046" y="2297"/>
              <a:chExt cx="2459" cy="148"/>
            </a:xfrm>
          </p:grpSpPr>
          <p:sp>
            <p:nvSpPr>
              <p:cNvPr id="36" name="Line 29"/>
              <p:cNvSpPr>
                <a:spLocks noChangeShapeType="1"/>
              </p:cNvSpPr>
              <p:nvPr/>
            </p:nvSpPr>
            <p:spPr bwMode="auto">
              <a:xfrm>
                <a:off x="1046" y="2445"/>
                <a:ext cx="245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7" name="Line 30"/>
              <p:cNvSpPr>
                <a:spLocks noChangeShapeType="1"/>
              </p:cNvSpPr>
              <p:nvPr/>
            </p:nvSpPr>
            <p:spPr bwMode="auto">
              <a:xfrm>
                <a:off x="1205" y="2385"/>
                <a:ext cx="214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8" name="Line 31"/>
              <p:cNvSpPr>
                <a:spLocks noChangeShapeType="1"/>
              </p:cNvSpPr>
              <p:nvPr/>
            </p:nvSpPr>
            <p:spPr bwMode="auto">
              <a:xfrm>
                <a:off x="1374" y="2340"/>
                <a:ext cx="1817"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9" name="Line 32"/>
              <p:cNvSpPr>
                <a:spLocks noChangeShapeType="1"/>
              </p:cNvSpPr>
              <p:nvPr/>
            </p:nvSpPr>
            <p:spPr bwMode="auto">
              <a:xfrm>
                <a:off x="1493" y="2297"/>
                <a:ext cx="1568" cy="0"/>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grpSp>
        <p:nvGrpSpPr>
          <p:cNvPr id="6" name="Group 33"/>
          <p:cNvGrpSpPr>
            <a:grpSpLocks/>
          </p:cNvGrpSpPr>
          <p:nvPr/>
        </p:nvGrpSpPr>
        <p:grpSpPr bwMode="auto">
          <a:xfrm>
            <a:off x="395288" y="2725738"/>
            <a:ext cx="1550987" cy="1911350"/>
            <a:chOff x="480" y="3072"/>
            <a:chExt cx="678" cy="1092"/>
          </a:xfrm>
        </p:grpSpPr>
        <p:sp>
          <p:nvSpPr>
            <p:cNvPr id="50" name="Oval 34"/>
            <p:cNvSpPr>
              <a:spLocks noChangeArrowheads="1"/>
            </p:cNvSpPr>
            <p:nvPr/>
          </p:nvSpPr>
          <p:spPr bwMode="auto">
            <a:xfrm>
              <a:off x="562" y="3840"/>
              <a:ext cx="507" cy="324"/>
            </a:xfrm>
            <a:prstGeom prst="ellipse">
              <a:avLst/>
            </a:prstGeom>
            <a:gradFill rotWithShape="0">
              <a:gsLst>
                <a:gs pos="0">
                  <a:schemeClr val="bg1">
                    <a:gamma/>
                    <a:shade val="46275"/>
                    <a:invGamma/>
                  </a:schemeClr>
                </a:gs>
                <a:gs pos="100000">
                  <a:schemeClr val="bg1"/>
                </a:gs>
              </a:gsLst>
              <a:path path="shape">
                <a:fillToRect l="50000" t="50000" r="50000" b="50000"/>
              </a:path>
            </a:gradFill>
            <a:ln w="12700">
              <a:noFill/>
              <a:round/>
              <a:headEnd/>
              <a:tailEnd/>
            </a:ln>
          </p:spPr>
          <p:txBody>
            <a:bodyPr/>
            <a:lstStyle/>
            <a:p>
              <a:pPr>
                <a:defRPr/>
              </a:pPr>
              <a:endParaRPr lang="zh-CN" altLang="en-US"/>
            </a:p>
          </p:txBody>
        </p:sp>
        <p:sp>
          <p:nvSpPr>
            <p:cNvPr id="51" name="Oval 35"/>
            <p:cNvSpPr>
              <a:spLocks noChangeArrowheads="1"/>
            </p:cNvSpPr>
            <p:nvPr/>
          </p:nvSpPr>
          <p:spPr bwMode="auto">
            <a:xfrm>
              <a:off x="480" y="3072"/>
              <a:ext cx="678" cy="914"/>
            </a:xfrm>
            <a:prstGeom prst="ellipse">
              <a:avLst/>
            </a:prstGeom>
            <a:gradFill rotWithShape="0">
              <a:gsLst>
                <a:gs pos="0">
                  <a:srgbClr val="FFFFFF"/>
                </a:gs>
                <a:gs pos="100000">
                  <a:srgbClr val="CCECFF"/>
                </a:gs>
              </a:gsLst>
              <a:path path="shape">
                <a:fillToRect l="50000" t="50000" r="50000" b="50000"/>
              </a:path>
            </a:gradFill>
            <a:ln w="12700">
              <a:noFill/>
              <a:round/>
              <a:headEnd/>
              <a:tailEnd/>
            </a:ln>
          </p:spPr>
          <p:txBody>
            <a:bodyPr/>
            <a:lstStyle/>
            <a:p>
              <a:endParaRPr lang="zh-CN" altLang="en-US"/>
            </a:p>
          </p:txBody>
        </p:sp>
      </p:grpSp>
      <p:sp>
        <p:nvSpPr>
          <p:cNvPr id="52" name="Text Box 36"/>
          <p:cNvSpPr txBox="1">
            <a:spLocks noChangeArrowheads="1"/>
          </p:cNvSpPr>
          <p:nvPr/>
        </p:nvSpPr>
        <p:spPr bwMode="auto">
          <a:xfrm>
            <a:off x="437556" y="3140968"/>
            <a:ext cx="1398140" cy="830997"/>
          </a:xfrm>
          <a:prstGeom prst="rect">
            <a:avLst/>
          </a:prstGeom>
          <a:noFill/>
          <a:ln w="9525">
            <a:noFill/>
            <a:miter lim="800000"/>
            <a:headEnd/>
            <a:tailEnd/>
          </a:ln>
        </p:spPr>
        <p:txBody>
          <a:bodyPr wrap="none">
            <a:spAutoFit/>
          </a:bodyPr>
          <a:lstStyle/>
          <a:p>
            <a:pPr algn="ctr" latinLnBrk="1"/>
            <a:r>
              <a:rPr kumimoji="1" lang="zh-CN" altLang="en-US" sz="2400" b="1" dirty="0" smtClean="0">
                <a:solidFill>
                  <a:srgbClr val="003366"/>
                </a:solidFill>
                <a:latin typeface="Tahoma" pitchFamily="34" charset="0"/>
                <a:ea typeface="Gulim" pitchFamily="34" charset="-127"/>
              </a:rPr>
              <a:t>常见安全</a:t>
            </a:r>
            <a:endParaRPr kumimoji="1" lang="en-US" altLang="zh-CN" sz="2400" b="1" dirty="0" smtClean="0">
              <a:solidFill>
                <a:srgbClr val="003366"/>
              </a:solidFill>
              <a:latin typeface="Tahoma" pitchFamily="34" charset="0"/>
              <a:ea typeface="Gulim" pitchFamily="34" charset="-127"/>
            </a:endParaRPr>
          </a:p>
          <a:p>
            <a:pPr algn="ctr" latinLnBrk="1"/>
            <a:r>
              <a:rPr kumimoji="1" lang="zh-CN" altLang="en-US" sz="2400" b="1" dirty="0" smtClean="0">
                <a:solidFill>
                  <a:srgbClr val="003366"/>
                </a:solidFill>
                <a:latin typeface="Tahoma" pitchFamily="34" charset="0"/>
                <a:ea typeface="Gulim" pitchFamily="34" charset="-127"/>
              </a:rPr>
              <a:t>漏洞</a:t>
            </a:r>
            <a:endParaRPr kumimoji="1" lang="ko-KR" altLang="en-US" sz="2400" b="1" dirty="0">
              <a:solidFill>
                <a:srgbClr val="003366"/>
              </a:solidFill>
              <a:latin typeface="Tahoma" pitchFamily="34" charset="0"/>
              <a:ea typeface="Gulim" pitchFamily="34" charset="-127"/>
            </a:endParaRPr>
          </a:p>
        </p:txBody>
      </p:sp>
      <p:sp>
        <p:nvSpPr>
          <p:cNvPr id="54" name="Rectangle 9"/>
          <p:cNvSpPr>
            <a:spLocks noChangeArrowheads="1"/>
          </p:cNvSpPr>
          <p:nvPr/>
        </p:nvSpPr>
        <p:spPr bwMode="auto">
          <a:xfrm>
            <a:off x="3347095" y="5315817"/>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smtClean="0">
                <a:solidFill>
                  <a:schemeClr val="bg1"/>
                </a:solidFill>
                <a:effectLst>
                  <a:outerShdw blurRad="38100" dist="38100" dir="2700000" algn="tl">
                    <a:srgbClr val="000000"/>
                  </a:outerShdw>
                </a:effectLst>
                <a:ea typeface="HY강B" pitchFamily="18" charset="-127"/>
              </a:rPr>
              <a:t>V</a:t>
            </a:r>
            <a:endParaRPr kumimoji="1" lang="en-US" altLang="ko-KR" b="1" dirty="0">
              <a:solidFill>
                <a:schemeClr val="bg1"/>
              </a:solidFill>
              <a:effectLst>
                <a:outerShdw blurRad="38100" dist="38100" dir="2700000" algn="tl">
                  <a:srgbClr val="000000"/>
                </a:outerShdw>
              </a:effectLst>
              <a:ea typeface="HY강B" pitchFamily="18" charset="-127"/>
            </a:endParaRPr>
          </a:p>
        </p:txBody>
      </p:sp>
      <p:sp>
        <p:nvSpPr>
          <p:cNvPr id="55" name="Rectangle 10"/>
          <p:cNvSpPr>
            <a:spLocks noChangeArrowheads="1"/>
          </p:cNvSpPr>
          <p:nvPr/>
        </p:nvSpPr>
        <p:spPr bwMode="auto">
          <a:xfrm>
            <a:off x="3831282" y="5315817"/>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56" name="AutoShape 14"/>
          <p:cNvSpPr>
            <a:spLocks noChangeArrowheads="1"/>
          </p:cNvSpPr>
          <p:nvPr/>
        </p:nvSpPr>
        <p:spPr bwMode="gray">
          <a:xfrm>
            <a:off x="3923357" y="5387255"/>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文件上传漏洞</a:t>
            </a:r>
            <a:endParaRPr kumimoji="1" lang="ko-KR" altLang="en-US" sz="2000" b="1" dirty="0">
              <a:solidFill>
                <a:srgbClr val="003366"/>
              </a:solidFill>
              <a:latin typeface="Tahoma" pitchFamily="34" charset="0"/>
              <a:ea typeface="Gulim" pitchFamily="34" charset="-127"/>
            </a:endParaRPr>
          </a:p>
        </p:txBody>
      </p:sp>
      <p:sp>
        <p:nvSpPr>
          <p:cNvPr id="57" name="AutoShape 12"/>
          <p:cNvSpPr>
            <a:spLocks noChangeArrowheads="1"/>
          </p:cNvSpPr>
          <p:nvPr/>
        </p:nvSpPr>
        <p:spPr bwMode="gray">
          <a:xfrm>
            <a:off x="3852863" y="3466331"/>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CSRF</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49" name="文本框 4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常见安全漏洞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343679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3924300" y="1662113"/>
            <a:ext cx="3606800" cy="3744912"/>
          </a:xfrm>
          <a:prstGeom prst="rect">
            <a:avLst/>
          </a:prstGeom>
          <a:gradFill rotWithShape="1">
            <a:gsLst>
              <a:gs pos="0">
                <a:schemeClr val="bg1"/>
              </a:gs>
              <a:gs pos="100000">
                <a:srgbClr val="D7EBDB"/>
              </a:gs>
            </a:gsLst>
            <a:lin ang="0" scaled="1"/>
          </a:gradFill>
          <a:ln w="9525" algn="ctr">
            <a:noFill/>
            <a:miter lim="800000"/>
            <a:headEnd/>
            <a:tailEnd/>
          </a:ln>
        </p:spPr>
        <p:txBody>
          <a:bodyPr anchor="ctr">
            <a:spAutoFit/>
          </a:bodyPr>
          <a:lstStyle/>
          <a:p>
            <a:endParaRPr lang="zh-CN" altLang="en-US"/>
          </a:p>
        </p:txBody>
      </p:sp>
      <p:sp>
        <p:nvSpPr>
          <p:cNvPr id="19" name="Rectangle 3"/>
          <p:cNvSpPr>
            <a:spLocks noChangeArrowheads="1"/>
          </p:cNvSpPr>
          <p:nvPr/>
        </p:nvSpPr>
        <p:spPr bwMode="auto">
          <a:xfrm>
            <a:off x="3348038" y="1342356"/>
            <a:ext cx="565150"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a:t>
            </a:r>
          </a:p>
        </p:txBody>
      </p:sp>
      <p:sp>
        <p:nvSpPr>
          <p:cNvPr id="20" name="Rectangle 4"/>
          <p:cNvSpPr>
            <a:spLocks noChangeArrowheads="1"/>
          </p:cNvSpPr>
          <p:nvPr/>
        </p:nvSpPr>
        <p:spPr bwMode="auto">
          <a:xfrm>
            <a:off x="3852863" y="134076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a:effectLst>
                <a:outerShdw blurRad="38100" dist="38100" dir="2700000" algn="tl">
                  <a:srgbClr val="FFFFFF"/>
                </a:outerShdw>
              </a:effectLst>
              <a:latin typeface="HY강M" pitchFamily="18" charset="-127"/>
              <a:ea typeface="HY강M" pitchFamily="18" charset="-127"/>
            </a:endParaRPr>
          </a:p>
        </p:txBody>
      </p:sp>
      <p:sp>
        <p:nvSpPr>
          <p:cNvPr id="21" name="Rectangle 5"/>
          <p:cNvSpPr>
            <a:spLocks noChangeArrowheads="1"/>
          </p:cNvSpPr>
          <p:nvPr/>
        </p:nvSpPr>
        <p:spPr bwMode="auto">
          <a:xfrm>
            <a:off x="3348038" y="2348880"/>
            <a:ext cx="565150"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a:t>
            </a:r>
          </a:p>
        </p:txBody>
      </p:sp>
      <p:sp>
        <p:nvSpPr>
          <p:cNvPr id="22" name="Rectangle 6"/>
          <p:cNvSpPr>
            <a:spLocks noChangeArrowheads="1"/>
          </p:cNvSpPr>
          <p:nvPr/>
        </p:nvSpPr>
        <p:spPr bwMode="auto">
          <a:xfrm>
            <a:off x="3830638" y="2348880"/>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b="1">
              <a:solidFill>
                <a:srgbClr val="006699"/>
              </a:solidFill>
              <a:effectLst>
                <a:outerShdw blurRad="38100" dist="38100" dir="2700000" algn="tl">
                  <a:srgbClr val="000000"/>
                </a:outerShdw>
              </a:effectLst>
              <a:latin typeface="HY강B" pitchFamily="18" charset="-127"/>
              <a:ea typeface="HY강B" pitchFamily="18" charset="-127"/>
            </a:endParaRPr>
          </a:p>
        </p:txBody>
      </p:sp>
      <p:sp>
        <p:nvSpPr>
          <p:cNvPr id="23" name="Rectangle 7"/>
          <p:cNvSpPr>
            <a:spLocks noChangeArrowheads="1"/>
          </p:cNvSpPr>
          <p:nvPr/>
        </p:nvSpPr>
        <p:spPr bwMode="auto">
          <a:xfrm>
            <a:off x="3348038" y="3355777"/>
            <a:ext cx="566737"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dirty="0">
                <a:solidFill>
                  <a:schemeClr val="bg1"/>
                </a:solidFill>
                <a:effectLst>
                  <a:outerShdw blurRad="38100" dist="38100" dir="2700000" algn="tl">
                    <a:srgbClr val="000000"/>
                  </a:outerShdw>
                </a:effectLst>
                <a:ea typeface="DotumChe" pitchFamily="49" charset="-127"/>
              </a:rPr>
              <a:t>III</a:t>
            </a:r>
          </a:p>
        </p:txBody>
      </p:sp>
      <p:sp>
        <p:nvSpPr>
          <p:cNvPr id="24" name="Rectangle 8"/>
          <p:cNvSpPr>
            <a:spLocks noChangeArrowheads="1"/>
          </p:cNvSpPr>
          <p:nvPr/>
        </p:nvSpPr>
        <p:spPr bwMode="auto">
          <a:xfrm>
            <a:off x="3832225" y="3355777"/>
            <a:ext cx="4629150" cy="649287"/>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dirty="0">
              <a:solidFill>
                <a:srgbClr val="006699"/>
              </a:solidFill>
              <a:latin typeface="HY강B" pitchFamily="18" charset="-127"/>
              <a:ea typeface="HY강B" pitchFamily="18" charset="-127"/>
            </a:endParaRPr>
          </a:p>
        </p:txBody>
      </p:sp>
      <p:sp>
        <p:nvSpPr>
          <p:cNvPr id="26" name="Rectangle 10"/>
          <p:cNvSpPr>
            <a:spLocks noChangeArrowheads="1"/>
          </p:cNvSpPr>
          <p:nvPr/>
        </p:nvSpPr>
        <p:spPr bwMode="auto">
          <a:xfrm>
            <a:off x="3832225" y="436388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27" name="AutoShape 11"/>
          <p:cNvSpPr>
            <a:spLocks noChangeArrowheads="1"/>
          </p:cNvSpPr>
          <p:nvPr/>
        </p:nvSpPr>
        <p:spPr bwMode="gray">
          <a:xfrm>
            <a:off x="3852863" y="1413793"/>
            <a:ext cx="4391025" cy="466725"/>
          </a:xfrm>
          <a:prstGeom prst="roundRect">
            <a:avLst>
              <a:gd name="adj" fmla="val 16667"/>
            </a:avLst>
          </a:prstGeom>
          <a:noFill/>
          <a:ln w="38100">
            <a:noFill/>
            <a:round/>
            <a:headEnd/>
            <a:tailEnd/>
          </a:ln>
        </p:spPr>
        <p:txBody>
          <a:bodyPr wrap="none" anchor="ctr"/>
          <a:lstStyle/>
          <a:p>
            <a:pPr latinLnBrk="1"/>
            <a:r>
              <a:rPr kumimoji="1" lang="en-US" altLang="ko-KR" sz="2000" b="1" dirty="0" smtClean="0">
                <a:solidFill>
                  <a:srgbClr val="003366"/>
                </a:solidFill>
                <a:latin typeface="Tahoma" pitchFamily="34" charset="0"/>
                <a:ea typeface="Gulim" pitchFamily="34" charset="-127"/>
              </a:rPr>
              <a:t>SQL</a:t>
            </a:r>
            <a:r>
              <a:rPr kumimoji="1" lang="zh-CN" altLang="en-US" sz="2000" b="1" dirty="0" smtClean="0">
                <a:solidFill>
                  <a:srgbClr val="003366"/>
                </a:solidFill>
                <a:latin typeface="Tahoma" pitchFamily="34" charset="0"/>
                <a:ea typeface="Gulim" pitchFamily="34" charset="-127"/>
              </a:rPr>
              <a:t>注入</a:t>
            </a:r>
            <a:endParaRPr kumimoji="1" lang="ko-KR" altLang="en-US" sz="2000" b="1" dirty="0">
              <a:solidFill>
                <a:srgbClr val="003366"/>
              </a:solidFill>
              <a:latin typeface="Tahoma" pitchFamily="34" charset="0"/>
              <a:ea typeface="Gulim" pitchFamily="34" charset="-127"/>
            </a:endParaRPr>
          </a:p>
        </p:txBody>
      </p:sp>
      <p:sp>
        <p:nvSpPr>
          <p:cNvPr id="28" name="AutoShape 12"/>
          <p:cNvSpPr>
            <a:spLocks noChangeArrowheads="1"/>
          </p:cNvSpPr>
          <p:nvPr/>
        </p:nvSpPr>
        <p:spPr bwMode="gray">
          <a:xfrm>
            <a:off x="3852863" y="2421905"/>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XSS</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29" name="AutoShape 13"/>
          <p:cNvSpPr>
            <a:spLocks noChangeArrowheads="1"/>
          </p:cNvSpPr>
          <p:nvPr/>
        </p:nvSpPr>
        <p:spPr bwMode="gray">
          <a:xfrm>
            <a:off x="3922713" y="3428802"/>
            <a:ext cx="4321175" cy="466725"/>
          </a:xfrm>
          <a:prstGeom prst="roundRect">
            <a:avLst>
              <a:gd name="adj" fmla="val 16667"/>
            </a:avLst>
          </a:prstGeom>
          <a:noFill/>
          <a:ln w="38100">
            <a:noFill/>
            <a:round/>
            <a:headEnd/>
            <a:tailEnd/>
          </a:ln>
        </p:spPr>
        <p:txBody>
          <a:bodyPr wrap="none" anchor="ctr"/>
          <a:lstStyle/>
          <a:p>
            <a:pPr latinLnBrk="1"/>
            <a:endParaRPr kumimoji="1" lang="ko-KR" altLang="en-US" sz="2000" b="1" dirty="0">
              <a:solidFill>
                <a:srgbClr val="003366"/>
              </a:solidFill>
              <a:latin typeface="Tahoma" pitchFamily="34" charset="0"/>
              <a:ea typeface="Gulim" pitchFamily="34" charset="-127"/>
            </a:endParaRPr>
          </a:p>
        </p:txBody>
      </p:sp>
      <p:sp>
        <p:nvSpPr>
          <p:cNvPr id="30" name="AutoShape 14"/>
          <p:cNvSpPr>
            <a:spLocks noChangeArrowheads="1"/>
          </p:cNvSpPr>
          <p:nvPr/>
        </p:nvSpPr>
        <p:spPr bwMode="gray">
          <a:xfrm>
            <a:off x="3924300" y="4435326"/>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目录遍历漏洞</a:t>
            </a:r>
            <a:endParaRPr kumimoji="1" lang="ko-KR" altLang="en-US" sz="2000" b="1" dirty="0">
              <a:solidFill>
                <a:srgbClr val="003366"/>
              </a:solidFill>
              <a:latin typeface="Tahoma" pitchFamily="34" charset="0"/>
              <a:ea typeface="Gulim" pitchFamily="34" charset="-127"/>
            </a:endParaRPr>
          </a:p>
        </p:txBody>
      </p:sp>
      <p:grpSp>
        <p:nvGrpSpPr>
          <p:cNvPr id="2" name="Group 15"/>
          <p:cNvGrpSpPr>
            <a:grpSpLocks/>
          </p:cNvGrpSpPr>
          <p:nvPr/>
        </p:nvGrpSpPr>
        <p:grpSpPr bwMode="auto">
          <a:xfrm flipH="1">
            <a:off x="1263650" y="1341438"/>
            <a:ext cx="1685925" cy="4460875"/>
            <a:chOff x="2225" y="2177"/>
            <a:chExt cx="580" cy="3028"/>
          </a:xfrm>
        </p:grpSpPr>
        <p:sp>
          <p:nvSpPr>
            <p:cNvPr id="32" name="AutoShape 16"/>
            <p:cNvSpPr>
              <a:spLocks noChangeArrowheads="1"/>
            </p:cNvSpPr>
            <p:nvPr/>
          </p:nvSpPr>
          <p:spPr bwMode="auto">
            <a:xfrm rot="5400000" flipH="1" flipV="1">
              <a:off x="751" y="3651"/>
              <a:ext cx="3028" cy="7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headEnd/>
              <a:tailEnd/>
            </a:ln>
            <a:effectLst/>
          </p:spPr>
          <p:txBody>
            <a:bodyPr wrap="none" anchor="ctr"/>
            <a:lstStyle/>
            <a:p>
              <a:pPr>
                <a:defRPr/>
              </a:pPr>
              <a:endParaRPr lang="zh-CN" altLang="en-US"/>
            </a:p>
          </p:txBody>
        </p:sp>
        <p:sp>
          <p:nvSpPr>
            <p:cNvPr id="33" name="AutoShape 17"/>
            <p:cNvSpPr>
              <a:spLocks noChangeArrowheads="1"/>
            </p:cNvSpPr>
            <p:nvPr/>
          </p:nvSpPr>
          <p:spPr bwMode="auto">
            <a:xfrm rot="5400000" flipH="1" flipV="1">
              <a:off x="1028" y="3438"/>
              <a:ext cx="3028" cy="5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51 w 21600"/>
                <a:gd name="T13" fmla="*/ 4653 h 21600"/>
                <a:gd name="T14" fmla="*/ 16949 w 21600"/>
                <a:gd name="T15" fmla="*/ 16947 h 21600"/>
              </a:gdLst>
              <a:ahLst/>
              <a:cxnLst>
                <a:cxn ang="T8">
                  <a:pos x="T0" y="T1"/>
                </a:cxn>
                <a:cxn ang="T9">
                  <a:pos x="T2" y="T3"/>
                </a:cxn>
                <a:cxn ang="T10">
                  <a:pos x="T4" y="T5"/>
                </a:cxn>
                <a:cxn ang="T11">
                  <a:pos x="T6" y="T7"/>
                </a:cxn>
              </a:cxnLst>
              <a:rect l="T12" t="T13" r="T14" b="T15"/>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w="9525">
              <a:noFill/>
              <a:miter lim="800000"/>
              <a:headEnd/>
              <a:tailEnd/>
            </a:ln>
          </p:spPr>
          <p:txBody>
            <a:bodyPr wrap="none" anchor="ctr"/>
            <a:lstStyle/>
            <a:p>
              <a:endParaRPr lang="zh-CN" altLang="en-US"/>
            </a:p>
          </p:txBody>
        </p:sp>
        <p:grpSp>
          <p:nvGrpSpPr>
            <p:cNvPr id="3" name="Group 18"/>
            <p:cNvGrpSpPr>
              <a:grpSpLocks/>
            </p:cNvGrpSpPr>
            <p:nvPr/>
          </p:nvGrpSpPr>
          <p:grpSpPr bwMode="auto">
            <a:xfrm rot="5400000">
              <a:off x="1376" y="3456"/>
              <a:ext cx="2341" cy="516"/>
              <a:chOff x="1205" y="2250"/>
              <a:chExt cx="2180" cy="262"/>
            </a:xfrm>
          </p:grpSpPr>
          <p:grpSp>
            <p:nvGrpSpPr>
              <p:cNvPr id="4" name="Group 19"/>
              <p:cNvGrpSpPr>
                <a:grpSpLocks/>
              </p:cNvGrpSpPr>
              <p:nvPr/>
            </p:nvGrpSpPr>
            <p:grpSpPr bwMode="auto">
              <a:xfrm>
                <a:off x="1564" y="2250"/>
                <a:ext cx="688" cy="262"/>
                <a:chOff x="1564" y="2250"/>
                <a:chExt cx="688" cy="262"/>
              </a:xfrm>
            </p:grpSpPr>
            <p:sp>
              <p:nvSpPr>
                <p:cNvPr id="46" name="Line 20"/>
                <p:cNvSpPr>
                  <a:spLocks noChangeShapeType="1"/>
                </p:cNvSpPr>
                <p:nvPr/>
              </p:nvSpPr>
              <p:spPr bwMode="auto">
                <a:xfrm flipH="1">
                  <a:off x="1564"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7" name="Line 21"/>
                <p:cNvSpPr>
                  <a:spLocks noChangeShapeType="1"/>
                </p:cNvSpPr>
                <p:nvPr/>
              </p:nvSpPr>
              <p:spPr bwMode="auto">
                <a:xfrm flipH="1">
                  <a:off x="1930" y="2250"/>
                  <a:ext cx="213"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8" name="Line 22"/>
                <p:cNvSpPr>
                  <a:spLocks noChangeShapeType="1"/>
                </p:cNvSpPr>
                <p:nvPr/>
              </p:nvSpPr>
              <p:spPr bwMode="auto">
                <a:xfrm flipH="1">
                  <a:off x="2186" y="2261"/>
                  <a:ext cx="6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sp>
            <p:nvSpPr>
              <p:cNvPr id="41" name="Line 23"/>
              <p:cNvSpPr>
                <a:spLocks noChangeShapeType="1"/>
              </p:cNvSpPr>
              <p:nvPr/>
            </p:nvSpPr>
            <p:spPr bwMode="auto">
              <a:xfrm>
                <a:off x="2619"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2" name="Line 24"/>
              <p:cNvSpPr>
                <a:spLocks noChangeShapeType="1"/>
              </p:cNvSpPr>
              <p:nvPr/>
            </p:nvSpPr>
            <p:spPr bwMode="auto">
              <a:xfrm>
                <a:off x="2446" y="2250"/>
                <a:ext cx="212"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3" name="Line 25"/>
              <p:cNvSpPr>
                <a:spLocks noChangeShapeType="1"/>
              </p:cNvSpPr>
              <p:nvPr/>
            </p:nvSpPr>
            <p:spPr bwMode="auto">
              <a:xfrm>
                <a:off x="2337" y="2261"/>
                <a:ext cx="67"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4" name="Line 26"/>
              <p:cNvSpPr>
                <a:spLocks noChangeShapeType="1"/>
              </p:cNvSpPr>
              <p:nvPr/>
            </p:nvSpPr>
            <p:spPr bwMode="auto">
              <a:xfrm flipV="1">
                <a:off x="1205" y="2259"/>
                <a:ext cx="624" cy="253"/>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5" name="Line 27"/>
              <p:cNvSpPr>
                <a:spLocks noChangeShapeType="1"/>
              </p:cNvSpPr>
              <p:nvPr/>
            </p:nvSpPr>
            <p:spPr bwMode="auto">
              <a:xfrm flipH="1" flipV="1">
                <a:off x="2764" y="2259"/>
                <a:ext cx="621" cy="253"/>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nvGrpSpPr>
            <p:cNvPr id="5" name="Group 28"/>
            <p:cNvGrpSpPr>
              <a:grpSpLocks/>
            </p:cNvGrpSpPr>
            <p:nvPr/>
          </p:nvGrpSpPr>
          <p:grpSpPr bwMode="auto">
            <a:xfrm rot="5400000">
              <a:off x="1245" y="3547"/>
              <a:ext cx="2641" cy="291"/>
              <a:chOff x="1046" y="2297"/>
              <a:chExt cx="2459" cy="148"/>
            </a:xfrm>
          </p:grpSpPr>
          <p:sp>
            <p:nvSpPr>
              <p:cNvPr id="36" name="Line 29"/>
              <p:cNvSpPr>
                <a:spLocks noChangeShapeType="1"/>
              </p:cNvSpPr>
              <p:nvPr/>
            </p:nvSpPr>
            <p:spPr bwMode="auto">
              <a:xfrm>
                <a:off x="1046" y="2445"/>
                <a:ext cx="245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7" name="Line 30"/>
              <p:cNvSpPr>
                <a:spLocks noChangeShapeType="1"/>
              </p:cNvSpPr>
              <p:nvPr/>
            </p:nvSpPr>
            <p:spPr bwMode="auto">
              <a:xfrm>
                <a:off x="1205" y="2385"/>
                <a:ext cx="214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8" name="Line 31"/>
              <p:cNvSpPr>
                <a:spLocks noChangeShapeType="1"/>
              </p:cNvSpPr>
              <p:nvPr/>
            </p:nvSpPr>
            <p:spPr bwMode="auto">
              <a:xfrm>
                <a:off x="1374" y="2340"/>
                <a:ext cx="1817"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9" name="Line 32"/>
              <p:cNvSpPr>
                <a:spLocks noChangeShapeType="1"/>
              </p:cNvSpPr>
              <p:nvPr/>
            </p:nvSpPr>
            <p:spPr bwMode="auto">
              <a:xfrm>
                <a:off x="1493" y="2297"/>
                <a:ext cx="1568" cy="0"/>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grpSp>
        <p:nvGrpSpPr>
          <p:cNvPr id="6" name="Group 33"/>
          <p:cNvGrpSpPr>
            <a:grpSpLocks/>
          </p:cNvGrpSpPr>
          <p:nvPr/>
        </p:nvGrpSpPr>
        <p:grpSpPr bwMode="auto">
          <a:xfrm>
            <a:off x="395288" y="2725738"/>
            <a:ext cx="1550987" cy="1911350"/>
            <a:chOff x="480" y="3072"/>
            <a:chExt cx="678" cy="1092"/>
          </a:xfrm>
        </p:grpSpPr>
        <p:sp>
          <p:nvSpPr>
            <p:cNvPr id="50" name="Oval 34"/>
            <p:cNvSpPr>
              <a:spLocks noChangeArrowheads="1"/>
            </p:cNvSpPr>
            <p:nvPr/>
          </p:nvSpPr>
          <p:spPr bwMode="auto">
            <a:xfrm>
              <a:off x="562" y="3840"/>
              <a:ext cx="507" cy="324"/>
            </a:xfrm>
            <a:prstGeom prst="ellipse">
              <a:avLst/>
            </a:prstGeom>
            <a:gradFill rotWithShape="0">
              <a:gsLst>
                <a:gs pos="0">
                  <a:schemeClr val="bg1">
                    <a:gamma/>
                    <a:shade val="46275"/>
                    <a:invGamma/>
                  </a:schemeClr>
                </a:gs>
                <a:gs pos="100000">
                  <a:schemeClr val="bg1"/>
                </a:gs>
              </a:gsLst>
              <a:path path="shape">
                <a:fillToRect l="50000" t="50000" r="50000" b="50000"/>
              </a:path>
            </a:gradFill>
            <a:ln w="12700">
              <a:noFill/>
              <a:round/>
              <a:headEnd/>
              <a:tailEnd/>
            </a:ln>
          </p:spPr>
          <p:txBody>
            <a:bodyPr/>
            <a:lstStyle/>
            <a:p>
              <a:pPr>
                <a:defRPr/>
              </a:pPr>
              <a:endParaRPr lang="zh-CN" altLang="en-US"/>
            </a:p>
          </p:txBody>
        </p:sp>
        <p:sp>
          <p:nvSpPr>
            <p:cNvPr id="51" name="Oval 35"/>
            <p:cNvSpPr>
              <a:spLocks noChangeArrowheads="1"/>
            </p:cNvSpPr>
            <p:nvPr/>
          </p:nvSpPr>
          <p:spPr bwMode="auto">
            <a:xfrm>
              <a:off x="480" y="3072"/>
              <a:ext cx="678" cy="914"/>
            </a:xfrm>
            <a:prstGeom prst="ellipse">
              <a:avLst/>
            </a:prstGeom>
            <a:gradFill rotWithShape="0">
              <a:gsLst>
                <a:gs pos="0">
                  <a:srgbClr val="FFFFFF"/>
                </a:gs>
                <a:gs pos="100000">
                  <a:srgbClr val="CCECFF"/>
                </a:gs>
              </a:gsLst>
              <a:path path="shape">
                <a:fillToRect l="50000" t="50000" r="50000" b="50000"/>
              </a:path>
            </a:gradFill>
            <a:ln w="12700">
              <a:noFill/>
              <a:round/>
              <a:headEnd/>
              <a:tailEnd/>
            </a:ln>
          </p:spPr>
          <p:txBody>
            <a:bodyPr/>
            <a:lstStyle/>
            <a:p>
              <a:endParaRPr lang="zh-CN" altLang="en-US"/>
            </a:p>
          </p:txBody>
        </p:sp>
      </p:grpSp>
      <p:sp>
        <p:nvSpPr>
          <p:cNvPr id="52" name="Text Box 36"/>
          <p:cNvSpPr txBox="1">
            <a:spLocks noChangeArrowheads="1"/>
          </p:cNvSpPr>
          <p:nvPr/>
        </p:nvSpPr>
        <p:spPr bwMode="auto">
          <a:xfrm>
            <a:off x="437556" y="3140968"/>
            <a:ext cx="1398140" cy="830997"/>
          </a:xfrm>
          <a:prstGeom prst="rect">
            <a:avLst/>
          </a:prstGeom>
          <a:noFill/>
          <a:ln w="9525">
            <a:noFill/>
            <a:miter lim="800000"/>
            <a:headEnd/>
            <a:tailEnd/>
          </a:ln>
        </p:spPr>
        <p:txBody>
          <a:bodyPr wrap="none">
            <a:spAutoFit/>
          </a:bodyPr>
          <a:lstStyle/>
          <a:p>
            <a:pPr algn="ctr" latinLnBrk="1"/>
            <a:r>
              <a:rPr kumimoji="1" lang="zh-CN" altLang="en-US" sz="2400" b="1" dirty="0" smtClean="0">
                <a:solidFill>
                  <a:srgbClr val="003366"/>
                </a:solidFill>
                <a:latin typeface="Tahoma" pitchFamily="34" charset="0"/>
                <a:ea typeface="Gulim" pitchFamily="34" charset="-127"/>
              </a:rPr>
              <a:t>常见安全</a:t>
            </a:r>
            <a:endParaRPr kumimoji="1" lang="en-US" altLang="zh-CN" sz="2400" b="1" dirty="0" smtClean="0">
              <a:solidFill>
                <a:srgbClr val="003366"/>
              </a:solidFill>
              <a:latin typeface="Tahoma" pitchFamily="34" charset="0"/>
              <a:ea typeface="Gulim" pitchFamily="34" charset="-127"/>
            </a:endParaRPr>
          </a:p>
          <a:p>
            <a:pPr algn="ctr" latinLnBrk="1"/>
            <a:r>
              <a:rPr kumimoji="1" lang="zh-CN" altLang="en-US" sz="2400" b="1" dirty="0" smtClean="0">
                <a:solidFill>
                  <a:srgbClr val="003366"/>
                </a:solidFill>
                <a:latin typeface="Tahoma" pitchFamily="34" charset="0"/>
                <a:ea typeface="Gulim" pitchFamily="34" charset="-127"/>
              </a:rPr>
              <a:t>漏洞</a:t>
            </a:r>
            <a:endParaRPr kumimoji="1" lang="ko-KR" altLang="en-US" sz="2400" b="1" dirty="0">
              <a:solidFill>
                <a:srgbClr val="003366"/>
              </a:solidFill>
              <a:latin typeface="Tahoma" pitchFamily="34" charset="0"/>
              <a:ea typeface="Gulim" pitchFamily="34" charset="-127"/>
            </a:endParaRPr>
          </a:p>
        </p:txBody>
      </p:sp>
      <p:sp>
        <p:nvSpPr>
          <p:cNvPr id="54" name="Rectangle 9"/>
          <p:cNvSpPr>
            <a:spLocks noChangeArrowheads="1"/>
          </p:cNvSpPr>
          <p:nvPr/>
        </p:nvSpPr>
        <p:spPr bwMode="auto">
          <a:xfrm>
            <a:off x="3347095" y="5315817"/>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smtClean="0">
                <a:solidFill>
                  <a:schemeClr val="bg1"/>
                </a:solidFill>
                <a:effectLst>
                  <a:outerShdw blurRad="38100" dist="38100" dir="2700000" algn="tl">
                    <a:srgbClr val="000000"/>
                  </a:outerShdw>
                </a:effectLst>
                <a:ea typeface="HY강B" pitchFamily="18" charset="-127"/>
              </a:rPr>
              <a:t>V</a:t>
            </a:r>
            <a:endParaRPr kumimoji="1" lang="en-US" altLang="ko-KR" b="1" dirty="0">
              <a:solidFill>
                <a:schemeClr val="bg1"/>
              </a:solidFill>
              <a:effectLst>
                <a:outerShdw blurRad="38100" dist="38100" dir="2700000" algn="tl">
                  <a:srgbClr val="000000"/>
                </a:outerShdw>
              </a:effectLst>
              <a:ea typeface="HY강B" pitchFamily="18" charset="-127"/>
            </a:endParaRPr>
          </a:p>
        </p:txBody>
      </p:sp>
      <p:sp>
        <p:nvSpPr>
          <p:cNvPr id="55" name="Rectangle 10"/>
          <p:cNvSpPr>
            <a:spLocks noChangeArrowheads="1"/>
          </p:cNvSpPr>
          <p:nvPr/>
        </p:nvSpPr>
        <p:spPr bwMode="auto">
          <a:xfrm>
            <a:off x="3831282" y="5315817"/>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56" name="AutoShape 14"/>
          <p:cNvSpPr>
            <a:spLocks noChangeArrowheads="1"/>
          </p:cNvSpPr>
          <p:nvPr/>
        </p:nvSpPr>
        <p:spPr bwMode="gray">
          <a:xfrm>
            <a:off x="3923357" y="5387255"/>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文件上传漏洞</a:t>
            </a:r>
            <a:endParaRPr kumimoji="1" lang="ko-KR" altLang="en-US" sz="2000" b="1" dirty="0">
              <a:solidFill>
                <a:srgbClr val="003366"/>
              </a:solidFill>
              <a:latin typeface="Tahoma" pitchFamily="34" charset="0"/>
              <a:ea typeface="Gulim" pitchFamily="34" charset="-127"/>
            </a:endParaRPr>
          </a:p>
        </p:txBody>
      </p:sp>
      <p:sp>
        <p:nvSpPr>
          <p:cNvPr id="57" name="AutoShape 12"/>
          <p:cNvSpPr>
            <a:spLocks noChangeArrowheads="1"/>
          </p:cNvSpPr>
          <p:nvPr/>
        </p:nvSpPr>
        <p:spPr bwMode="gray">
          <a:xfrm>
            <a:off x="3852863" y="3466331"/>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CSRF</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58" name="Rectangle 9"/>
          <p:cNvSpPr>
            <a:spLocks noChangeArrowheads="1"/>
          </p:cNvSpPr>
          <p:nvPr/>
        </p:nvSpPr>
        <p:spPr bwMode="auto">
          <a:xfrm>
            <a:off x="3348038" y="4363888"/>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a:solidFill>
                  <a:schemeClr val="bg1"/>
                </a:solidFill>
                <a:effectLst>
                  <a:outerShdw blurRad="38100" dist="38100" dir="2700000" algn="tl">
                    <a:srgbClr val="000000"/>
                  </a:outerShdw>
                </a:effectLst>
              </a:rPr>
              <a:t>IV</a:t>
            </a:r>
          </a:p>
        </p:txBody>
      </p:sp>
      <p:sp>
        <p:nvSpPr>
          <p:cNvPr id="49" name="文本框 4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常见安全漏洞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2483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2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extLst>
              <p:ext uri="{D42A27DB-BD31-4B8C-83A1-F6EECF244321}">
                <p14:modId xmlns:p14="http://schemas.microsoft.com/office/powerpoint/2010/main" val="2989791414"/>
              </p:ext>
            </p:extLst>
          </p:nvPr>
        </p:nvGraphicFramePr>
        <p:xfrm>
          <a:off x="755576" y="1556792"/>
          <a:ext cx="7560840"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1"/>
          <p:cNvSpPr>
            <a:spLocks noGrp="1"/>
          </p:cNvSpPr>
          <p:nvPr>
            <p:ph type="title"/>
          </p:nvPr>
        </p:nvSpPr>
        <p:spPr>
          <a:xfrm>
            <a:off x="1937184" y="5933338"/>
            <a:ext cx="6781800" cy="473224"/>
          </a:xfrm>
        </p:spPr>
        <p:txBody>
          <a:bodyPr/>
          <a:lstStyle/>
          <a:p>
            <a:pPr algn="r"/>
            <a:r>
              <a:rPr lang="zh-CN" altLang="en-US" dirty="0">
                <a:solidFill>
                  <a:srgbClr val="FF0000"/>
                </a:solidFill>
              </a:rPr>
              <a:t>一</a:t>
            </a:r>
            <a:r>
              <a:rPr lang="zh-CN" altLang="en-US" dirty="0" smtClean="0">
                <a:solidFill>
                  <a:srgbClr val="FF0000"/>
                </a:solidFill>
              </a:rPr>
              <a:t>个简单拓扑图</a:t>
            </a:r>
            <a:endParaRPr lang="zh-CN" altLang="en-US" dirty="0">
              <a:solidFill>
                <a:srgbClr val="FF0000"/>
              </a:solidFill>
            </a:endParaRPr>
          </a:p>
        </p:txBody>
      </p:sp>
    </p:spTree>
    <p:extLst>
      <p:ext uri="{BB962C8B-B14F-4D97-AF65-F5344CB8AC3E}">
        <p14:creationId xmlns:p14="http://schemas.microsoft.com/office/powerpoint/2010/main" val="7305522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023828" y="4812089"/>
            <a:ext cx="2736304" cy="5040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smtClean="0">
                <a:latin typeface="+mj-ea"/>
                <a:ea typeface="+mj-ea"/>
              </a:rPr>
              <a:t>客 户 端</a:t>
            </a:r>
            <a:endParaRPr lang="zh-CN" altLang="en-US" dirty="0">
              <a:latin typeface="+mj-ea"/>
              <a:ea typeface="+mj-ea"/>
            </a:endParaRPr>
          </a:p>
        </p:txBody>
      </p:sp>
      <p:sp>
        <p:nvSpPr>
          <p:cNvPr id="5" name="流程图: 磁盘 4"/>
          <p:cNvSpPr/>
          <p:nvPr/>
        </p:nvSpPr>
        <p:spPr>
          <a:xfrm>
            <a:off x="3023828" y="1571729"/>
            <a:ext cx="2736304" cy="576064"/>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smtClean="0">
                <a:latin typeface="+mj-ea"/>
                <a:ea typeface="+mj-ea"/>
              </a:rPr>
              <a:t>数 据 库</a:t>
            </a:r>
            <a:endParaRPr lang="zh-CN" altLang="en-US" dirty="0">
              <a:latin typeface="+mj-ea"/>
              <a:ea typeface="+mj-ea"/>
            </a:endParaRPr>
          </a:p>
        </p:txBody>
      </p:sp>
      <p:sp>
        <p:nvSpPr>
          <p:cNvPr id="6" name="圆角矩形 5"/>
          <p:cNvSpPr/>
          <p:nvPr/>
        </p:nvSpPr>
        <p:spPr>
          <a:xfrm>
            <a:off x="3023828" y="3227913"/>
            <a:ext cx="2736304" cy="5040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latin typeface="+mj-ea"/>
                <a:ea typeface="+mj-ea"/>
              </a:rPr>
              <a:t>脚</a:t>
            </a:r>
            <a:r>
              <a:rPr lang="zh-CN" altLang="en-US" dirty="0" smtClean="0">
                <a:latin typeface="+mj-ea"/>
                <a:ea typeface="+mj-ea"/>
              </a:rPr>
              <a:t>本引擎  </a:t>
            </a:r>
            <a:endParaRPr lang="zh-CN" altLang="en-US" dirty="0">
              <a:latin typeface="+mj-ea"/>
              <a:ea typeface="+mj-ea"/>
            </a:endParaRPr>
          </a:p>
        </p:txBody>
      </p:sp>
      <p:sp>
        <p:nvSpPr>
          <p:cNvPr id="7" name="云形标注 6"/>
          <p:cNvSpPr/>
          <p:nvPr/>
        </p:nvSpPr>
        <p:spPr>
          <a:xfrm>
            <a:off x="503548" y="4596065"/>
            <a:ext cx="1786038" cy="702369"/>
          </a:xfrm>
          <a:prstGeom prst="cloudCallout">
            <a:avLst>
              <a:gd name="adj1" fmla="val 86714"/>
              <a:gd name="adj2" fmla="val 19356"/>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100" dirty="0">
                <a:latin typeface="+mn-ea"/>
              </a:rPr>
              <a:t>用户</a:t>
            </a:r>
            <a:r>
              <a:rPr lang="zh-CN" altLang="en-US" sz="1100" dirty="0" smtClean="0">
                <a:latin typeface="+mn-ea"/>
              </a:rPr>
              <a:t>想要查看</a:t>
            </a:r>
            <a:r>
              <a:rPr lang="en-US" altLang="zh-CN" sz="1100" dirty="0" err="1">
                <a:latin typeface="+mn-ea"/>
              </a:rPr>
              <a:t>newsid</a:t>
            </a:r>
            <a:r>
              <a:rPr lang="zh-CN" altLang="en-US" sz="1100" dirty="0" smtClean="0">
                <a:latin typeface="+mn-ea"/>
              </a:rPr>
              <a:t>为</a:t>
            </a:r>
            <a:r>
              <a:rPr lang="en-US" altLang="zh-CN" sz="1100" dirty="0" smtClean="0">
                <a:latin typeface="+mn-ea"/>
              </a:rPr>
              <a:t>91</a:t>
            </a:r>
            <a:r>
              <a:rPr lang="zh-CN" altLang="en-US" sz="1100" dirty="0" smtClean="0">
                <a:latin typeface="+mn-ea"/>
              </a:rPr>
              <a:t>的新闻</a:t>
            </a:r>
            <a:endParaRPr lang="zh-CN" altLang="en-US" sz="1100" dirty="0">
              <a:latin typeface="+mn-ea"/>
            </a:endParaRPr>
          </a:p>
        </p:txBody>
      </p:sp>
      <p:sp>
        <p:nvSpPr>
          <p:cNvPr id="8" name="上箭头 7"/>
          <p:cNvSpPr/>
          <p:nvPr/>
        </p:nvSpPr>
        <p:spPr>
          <a:xfrm>
            <a:off x="3377247" y="3875985"/>
            <a:ext cx="504056" cy="792088"/>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000" dirty="0" smtClean="0">
                <a:latin typeface="+mj-ea"/>
                <a:ea typeface="+mj-ea"/>
              </a:rPr>
              <a:t>请</a:t>
            </a:r>
            <a:endParaRPr lang="en-US" altLang="zh-CN" sz="1000" dirty="0" smtClean="0">
              <a:latin typeface="+mj-ea"/>
              <a:ea typeface="+mj-ea"/>
            </a:endParaRPr>
          </a:p>
          <a:p>
            <a:pPr algn="ctr"/>
            <a:endParaRPr lang="en-US" altLang="zh-CN" sz="1000" dirty="0">
              <a:latin typeface="+mj-ea"/>
              <a:ea typeface="+mj-ea"/>
            </a:endParaRPr>
          </a:p>
          <a:p>
            <a:pPr algn="ctr"/>
            <a:r>
              <a:rPr lang="zh-CN" altLang="en-US" sz="1000" dirty="0" smtClean="0">
                <a:latin typeface="+mj-ea"/>
                <a:ea typeface="+mj-ea"/>
              </a:rPr>
              <a:t>求</a:t>
            </a:r>
            <a:endParaRPr lang="zh-CN" altLang="en-US" sz="1000" dirty="0">
              <a:latin typeface="+mj-ea"/>
              <a:ea typeface="+mj-ea"/>
            </a:endParaRPr>
          </a:p>
        </p:txBody>
      </p:sp>
      <p:sp>
        <p:nvSpPr>
          <p:cNvPr id="9" name="下箭头 8"/>
          <p:cNvSpPr/>
          <p:nvPr/>
        </p:nvSpPr>
        <p:spPr>
          <a:xfrm>
            <a:off x="4833196" y="3875985"/>
            <a:ext cx="494888" cy="79208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000" dirty="0" smtClean="0">
                <a:latin typeface="+mj-ea"/>
                <a:ea typeface="+mj-ea"/>
              </a:rPr>
              <a:t>返</a:t>
            </a:r>
            <a:endParaRPr lang="en-US" altLang="zh-CN" sz="1000" dirty="0" smtClean="0">
              <a:latin typeface="+mj-ea"/>
              <a:ea typeface="+mj-ea"/>
            </a:endParaRPr>
          </a:p>
          <a:p>
            <a:pPr algn="ctr"/>
            <a:endParaRPr lang="en-US" altLang="zh-CN" sz="1000" dirty="0">
              <a:latin typeface="+mj-ea"/>
              <a:ea typeface="+mj-ea"/>
            </a:endParaRPr>
          </a:p>
          <a:p>
            <a:pPr algn="ctr"/>
            <a:r>
              <a:rPr lang="zh-CN" altLang="en-US" sz="1000" dirty="0" smtClean="0">
                <a:latin typeface="+mj-ea"/>
                <a:ea typeface="+mj-ea"/>
              </a:rPr>
              <a:t>回</a:t>
            </a:r>
            <a:endParaRPr lang="zh-CN" altLang="en-US" sz="1000" dirty="0">
              <a:latin typeface="+mj-ea"/>
              <a:ea typeface="+mj-ea"/>
            </a:endParaRPr>
          </a:p>
        </p:txBody>
      </p:sp>
      <p:sp>
        <p:nvSpPr>
          <p:cNvPr id="10" name="云形标注 9"/>
          <p:cNvSpPr/>
          <p:nvPr/>
        </p:nvSpPr>
        <p:spPr>
          <a:xfrm>
            <a:off x="1007604" y="3659961"/>
            <a:ext cx="1642022" cy="718541"/>
          </a:xfrm>
          <a:prstGeom prst="cloudCallout">
            <a:avLst>
              <a:gd name="adj1" fmla="val 98337"/>
              <a:gd name="adj2" fmla="val 46731"/>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100" dirty="0">
                <a:solidFill>
                  <a:schemeClr val="bg2">
                    <a:lumMod val="10000"/>
                  </a:schemeClr>
                </a:solidFill>
                <a:ea typeface="+mj-ea"/>
              </a:rPr>
              <a:t>http://</a:t>
            </a:r>
            <a:r>
              <a:rPr lang="en-US" altLang="zh-CN" sz="1100" dirty="0" smtClean="0">
                <a:solidFill>
                  <a:schemeClr val="bg2">
                    <a:lumMod val="10000"/>
                  </a:schemeClr>
                </a:solidFill>
                <a:ea typeface="+mj-ea"/>
              </a:rPr>
              <a:t>c.chyan.com/index.php?newsid=91</a:t>
            </a:r>
            <a:endParaRPr lang="zh-CN" altLang="en-US" sz="1100" dirty="0">
              <a:solidFill>
                <a:schemeClr val="bg2">
                  <a:lumMod val="10000"/>
                </a:schemeClr>
              </a:solidFill>
              <a:ea typeface="+mj-ea"/>
            </a:endParaRPr>
          </a:p>
        </p:txBody>
      </p:sp>
      <p:sp>
        <p:nvSpPr>
          <p:cNvPr id="11" name="上箭头 10"/>
          <p:cNvSpPr/>
          <p:nvPr/>
        </p:nvSpPr>
        <p:spPr>
          <a:xfrm>
            <a:off x="3377247" y="2287904"/>
            <a:ext cx="504056" cy="792088"/>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000" dirty="0" smtClean="0">
                <a:latin typeface="+mj-ea"/>
                <a:ea typeface="+mj-ea"/>
              </a:rPr>
              <a:t>请</a:t>
            </a:r>
            <a:endParaRPr lang="en-US" altLang="zh-CN" sz="1000" dirty="0" smtClean="0">
              <a:latin typeface="+mj-ea"/>
              <a:ea typeface="+mj-ea"/>
            </a:endParaRPr>
          </a:p>
          <a:p>
            <a:pPr algn="ctr"/>
            <a:endParaRPr lang="en-US" altLang="zh-CN" sz="1000" dirty="0">
              <a:latin typeface="+mj-ea"/>
              <a:ea typeface="+mj-ea"/>
            </a:endParaRPr>
          </a:p>
          <a:p>
            <a:pPr algn="ctr"/>
            <a:r>
              <a:rPr lang="zh-CN" altLang="en-US" sz="1000" dirty="0" smtClean="0">
                <a:latin typeface="+mj-ea"/>
                <a:ea typeface="+mj-ea"/>
              </a:rPr>
              <a:t>求</a:t>
            </a:r>
            <a:endParaRPr lang="zh-CN" altLang="en-US" sz="1000" dirty="0">
              <a:latin typeface="+mj-ea"/>
              <a:ea typeface="+mj-ea"/>
            </a:endParaRPr>
          </a:p>
        </p:txBody>
      </p:sp>
      <p:sp>
        <p:nvSpPr>
          <p:cNvPr id="12" name="下箭头 11"/>
          <p:cNvSpPr/>
          <p:nvPr/>
        </p:nvSpPr>
        <p:spPr>
          <a:xfrm>
            <a:off x="4833196" y="2287904"/>
            <a:ext cx="494888" cy="79208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000" dirty="0" smtClean="0">
                <a:latin typeface="+mj-ea"/>
                <a:ea typeface="+mj-ea"/>
              </a:rPr>
              <a:t>返</a:t>
            </a:r>
            <a:endParaRPr lang="en-US" altLang="zh-CN" sz="1000" dirty="0" smtClean="0">
              <a:latin typeface="+mj-ea"/>
              <a:ea typeface="+mj-ea"/>
            </a:endParaRPr>
          </a:p>
          <a:p>
            <a:pPr algn="ctr"/>
            <a:endParaRPr lang="en-US" altLang="zh-CN" sz="1000" dirty="0">
              <a:latin typeface="+mj-ea"/>
              <a:ea typeface="+mj-ea"/>
            </a:endParaRPr>
          </a:p>
          <a:p>
            <a:pPr algn="ctr"/>
            <a:r>
              <a:rPr lang="zh-CN" altLang="en-US" sz="1000" dirty="0" smtClean="0">
                <a:latin typeface="+mj-ea"/>
                <a:ea typeface="+mj-ea"/>
              </a:rPr>
              <a:t>回</a:t>
            </a:r>
            <a:endParaRPr lang="zh-CN" altLang="en-US" sz="1000" dirty="0">
              <a:latin typeface="+mj-ea"/>
              <a:ea typeface="+mj-ea"/>
            </a:endParaRPr>
          </a:p>
        </p:txBody>
      </p:sp>
      <p:sp>
        <p:nvSpPr>
          <p:cNvPr id="13" name="云形标注 12"/>
          <p:cNvSpPr/>
          <p:nvPr/>
        </p:nvSpPr>
        <p:spPr>
          <a:xfrm>
            <a:off x="503548" y="2507833"/>
            <a:ext cx="1944216" cy="936105"/>
          </a:xfrm>
          <a:prstGeom prst="cloudCallout">
            <a:avLst>
              <a:gd name="adj1" fmla="val 76059"/>
              <a:gd name="adj2" fmla="val 40121"/>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ltLang="zh-CN" sz="800" dirty="0" smtClean="0">
              <a:latin typeface="+mj-ea"/>
              <a:ea typeface="+mj-ea"/>
            </a:endParaRPr>
          </a:p>
          <a:p>
            <a:pPr algn="ctr"/>
            <a:r>
              <a:rPr lang="zh-CN" altLang="en-US" sz="800" dirty="0" smtClean="0">
                <a:latin typeface="+mn-ea"/>
              </a:rPr>
              <a:t>获取参数</a:t>
            </a:r>
            <a:r>
              <a:rPr lang="en-US" altLang="zh-CN" sz="800" dirty="0" err="1" smtClean="0">
                <a:latin typeface="+mn-ea"/>
              </a:rPr>
              <a:t>newsid</a:t>
            </a:r>
            <a:r>
              <a:rPr lang="zh-CN" altLang="en-US" sz="800" dirty="0" smtClean="0">
                <a:latin typeface="+mn-ea"/>
              </a:rPr>
              <a:t>的值为</a:t>
            </a:r>
            <a:r>
              <a:rPr lang="en-US" altLang="zh-CN" sz="800" dirty="0" smtClean="0">
                <a:latin typeface="+mn-ea"/>
              </a:rPr>
              <a:t>91</a:t>
            </a:r>
            <a:r>
              <a:rPr lang="zh-CN" altLang="en-US" sz="800" dirty="0" smtClean="0">
                <a:latin typeface="+mn-ea"/>
              </a:rPr>
              <a:t>，动态构造</a:t>
            </a:r>
            <a:r>
              <a:rPr lang="en-US" altLang="zh-CN" sz="800" dirty="0" smtClean="0">
                <a:latin typeface="+mn-ea"/>
              </a:rPr>
              <a:t>SQL</a:t>
            </a:r>
            <a:r>
              <a:rPr lang="zh-CN" altLang="en-US" sz="800" dirty="0" smtClean="0">
                <a:latin typeface="+mn-ea"/>
              </a:rPr>
              <a:t>语句：</a:t>
            </a:r>
            <a:r>
              <a:rPr lang="en-US" altLang="zh-CN" sz="800" dirty="0">
                <a:solidFill>
                  <a:schemeClr val="accent1">
                    <a:lumMod val="60000"/>
                    <a:lumOff val="40000"/>
                  </a:schemeClr>
                </a:solidFill>
                <a:latin typeface="+mj-ea"/>
                <a:ea typeface="+mj-ea"/>
              </a:rPr>
              <a:t> </a:t>
            </a:r>
            <a:r>
              <a:rPr lang="en-US" altLang="zh-CN" sz="800" dirty="0">
                <a:solidFill>
                  <a:srgbClr val="C00000"/>
                </a:solidFill>
                <a:latin typeface="+mj-ea"/>
                <a:ea typeface="+mj-ea"/>
              </a:rPr>
              <a:t>Select * from NEWS where </a:t>
            </a:r>
            <a:r>
              <a:rPr lang="en-US" altLang="zh-CN" sz="800" dirty="0" err="1">
                <a:solidFill>
                  <a:srgbClr val="C00000"/>
                </a:solidFill>
                <a:latin typeface="+mj-ea"/>
                <a:ea typeface="+mj-ea"/>
              </a:rPr>
              <a:t>newsid</a:t>
            </a:r>
            <a:r>
              <a:rPr lang="en-US" altLang="zh-CN" sz="800" dirty="0">
                <a:solidFill>
                  <a:srgbClr val="C00000"/>
                </a:solidFill>
                <a:latin typeface="+mj-ea"/>
                <a:ea typeface="+mj-ea"/>
              </a:rPr>
              <a:t>=91 </a:t>
            </a:r>
            <a:r>
              <a:rPr lang="zh-CN" altLang="en-US" sz="800" dirty="0" smtClean="0">
                <a:latin typeface="+mn-ea"/>
              </a:rPr>
              <a:t>，</a:t>
            </a:r>
            <a:r>
              <a:rPr lang="zh-CN" altLang="en-US" sz="800" dirty="0">
                <a:latin typeface="+mn-ea"/>
              </a:rPr>
              <a:t>向</a:t>
            </a:r>
            <a:r>
              <a:rPr lang="zh-CN" altLang="en-US" sz="800" dirty="0" smtClean="0">
                <a:latin typeface="+mn-ea"/>
              </a:rPr>
              <a:t>数据库发起查询请求</a:t>
            </a:r>
            <a:endParaRPr lang="zh-CN" altLang="en-US" sz="800" dirty="0">
              <a:latin typeface="+mj-ea"/>
            </a:endParaRPr>
          </a:p>
        </p:txBody>
      </p:sp>
      <p:sp>
        <p:nvSpPr>
          <p:cNvPr id="14" name="云形标注 13"/>
          <p:cNvSpPr/>
          <p:nvPr/>
        </p:nvSpPr>
        <p:spPr>
          <a:xfrm>
            <a:off x="788393" y="1500490"/>
            <a:ext cx="1642022" cy="787414"/>
          </a:xfrm>
          <a:prstGeom prst="cloudCallout">
            <a:avLst>
              <a:gd name="adj1" fmla="val 82426"/>
              <a:gd name="adj2" fmla="val 1759"/>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100" dirty="0" smtClean="0">
                <a:latin typeface="+mn-ea"/>
              </a:rPr>
              <a:t>在</a:t>
            </a:r>
            <a:r>
              <a:rPr lang="en-US" altLang="zh-CN" sz="1100" dirty="0" smtClean="0">
                <a:latin typeface="+mn-ea"/>
              </a:rPr>
              <a:t>NEWS</a:t>
            </a:r>
            <a:r>
              <a:rPr lang="zh-CN" altLang="en-US" sz="1100" dirty="0" smtClean="0">
                <a:latin typeface="+mn-ea"/>
              </a:rPr>
              <a:t>表中查询</a:t>
            </a:r>
            <a:r>
              <a:rPr lang="en-US" altLang="zh-CN" sz="1100" dirty="0" err="1" smtClean="0">
                <a:latin typeface="+mn-ea"/>
              </a:rPr>
              <a:t>newsid</a:t>
            </a:r>
            <a:r>
              <a:rPr lang="zh-CN" altLang="en-US" sz="1100" dirty="0" smtClean="0">
                <a:latin typeface="+mn-ea"/>
              </a:rPr>
              <a:t>为</a:t>
            </a:r>
            <a:r>
              <a:rPr lang="en-US" altLang="zh-CN" sz="1100" dirty="0" smtClean="0">
                <a:latin typeface="+mn-ea"/>
              </a:rPr>
              <a:t>91</a:t>
            </a:r>
            <a:r>
              <a:rPr lang="zh-CN" altLang="en-US" sz="1100" dirty="0" smtClean="0">
                <a:latin typeface="+mn-ea"/>
              </a:rPr>
              <a:t>的所有记录</a:t>
            </a:r>
            <a:endParaRPr lang="zh-CN" altLang="en-US" sz="1100" dirty="0">
              <a:latin typeface="+mn-ea"/>
            </a:endParaRPr>
          </a:p>
        </p:txBody>
      </p:sp>
      <p:sp>
        <p:nvSpPr>
          <p:cNvPr id="15" name="云形标注 14"/>
          <p:cNvSpPr/>
          <p:nvPr/>
        </p:nvSpPr>
        <p:spPr>
          <a:xfrm>
            <a:off x="6480212" y="1812205"/>
            <a:ext cx="1642022" cy="718541"/>
          </a:xfrm>
          <a:prstGeom prst="cloudCallout">
            <a:avLst>
              <a:gd name="adj1" fmla="val -90080"/>
              <a:gd name="adj2" fmla="val -42254"/>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100" dirty="0">
                <a:latin typeface="+mj-ea"/>
              </a:rPr>
              <a:t>返回</a:t>
            </a:r>
            <a:r>
              <a:rPr lang="zh-CN" altLang="en-US" sz="1100" dirty="0" smtClean="0">
                <a:latin typeface="+mj-ea"/>
              </a:rPr>
              <a:t>查询到的所有记录</a:t>
            </a:r>
            <a:endParaRPr lang="zh-CN" altLang="en-US" sz="1100" dirty="0">
              <a:latin typeface="+mj-ea"/>
            </a:endParaRPr>
          </a:p>
        </p:txBody>
      </p:sp>
      <p:sp>
        <p:nvSpPr>
          <p:cNvPr id="16" name="云形标注 15"/>
          <p:cNvSpPr/>
          <p:nvPr/>
        </p:nvSpPr>
        <p:spPr>
          <a:xfrm>
            <a:off x="6480212" y="2867873"/>
            <a:ext cx="2160240" cy="1188132"/>
          </a:xfrm>
          <a:prstGeom prst="cloudCallout">
            <a:avLst>
              <a:gd name="adj1" fmla="val -79716"/>
              <a:gd name="adj2" fmla="val -2482"/>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100" dirty="0" smtClean="0">
                <a:latin typeface="+mj-ea"/>
              </a:rPr>
              <a:t>处理返回的所有记录，如过滤和编码特殊字符等，生成</a:t>
            </a:r>
            <a:r>
              <a:rPr lang="zh-CN" altLang="en-US" sz="1100" dirty="0">
                <a:latin typeface="+mj-ea"/>
              </a:rPr>
              <a:t>静</a:t>
            </a:r>
            <a:r>
              <a:rPr lang="zh-CN" altLang="en-US" sz="1100" dirty="0" smtClean="0">
                <a:latin typeface="+mj-ea"/>
              </a:rPr>
              <a:t>态网页并返回给客户端</a:t>
            </a:r>
            <a:endParaRPr lang="zh-CN" altLang="en-US" sz="1100" dirty="0">
              <a:latin typeface="+mj-ea"/>
            </a:endParaRPr>
          </a:p>
        </p:txBody>
      </p:sp>
      <p:sp>
        <p:nvSpPr>
          <p:cNvPr id="17" name="云形标注 16"/>
          <p:cNvSpPr/>
          <p:nvPr/>
        </p:nvSpPr>
        <p:spPr>
          <a:xfrm>
            <a:off x="6480212" y="4541484"/>
            <a:ext cx="2016224" cy="816026"/>
          </a:xfrm>
          <a:prstGeom prst="cloudCallout">
            <a:avLst>
              <a:gd name="adj1" fmla="val -83339"/>
              <a:gd name="adj2" fmla="val 10371"/>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100" dirty="0" smtClean="0">
                <a:latin typeface="+mj-ea"/>
              </a:rPr>
              <a:t>将网站返回的网页展示给用户</a:t>
            </a:r>
            <a:endParaRPr lang="zh-CN" altLang="en-US" sz="1100" dirty="0">
              <a:latin typeface="+mj-ea"/>
            </a:endParaRPr>
          </a:p>
        </p:txBody>
      </p:sp>
      <p:sp>
        <p:nvSpPr>
          <p:cNvPr id="18" name="标题 1"/>
          <p:cNvSpPr>
            <a:spLocks noGrp="1"/>
          </p:cNvSpPr>
          <p:nvPr>
            <p:ph type="title"/>
          </p:nvPr>
        </p:nvSpPr>
        <p:spPr>
          <a:xfrm>
            <a:off x="1937184" y="5933338"/>
            <a:ext cx="6781800" cy="473224"/>
          </a:xfrm>
        </p:spPr>
        <p:txBody>
          <a:bodyPr/>
          <a:lstStyle/>
          <a:p>
            <a:pPr algn="r"/>
            <a:r>
              <a:rPr lang="zh-CN" altLang="en-US" dirty="0" smtClean="0">
                <a:solidFill>
                  <a:srgbClr val="FF0000"/>
                </a:solidFill>
              </a:rPr>
              <a:t>动态网页如何生成？</a:t>
            </a:r>
            <a:endParaRPr lang="zh-CN" altLang="en-US" dirty="0">
              <a:solidFill>
                <a:srgbClr val="FF0000"/>
              </a:solidFill>
            </a:endParaRPr>
          </a:p>
        </p:txBody>
      </p:sp>
    </p:spTree>
    <p:extLst>
      <p:ext uri="{BB962C8B-B14F-4D97-AF65-F5344CB8AC3E}">
        <p14:creationId xmlns:p14="http://schemas.microsoft.com/office/powerpoint/2010/main" val="23995850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heel(1)">
                                      <p:cBhvr>
                                        <p:cTn id="6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问题描述</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4</a:t>
            </a:fld>
            <a:endParaRPr lang="en-US"/>
          </a:p>
        </p:txBody>
      </p:sp>
      <p:pic>
        <p:nvPicPr>
          <p:cNvPr id="5" name="图片 4"/>
          <p:cNvPicPr>
            <a:picLocks noChangeAspect="1"/>
          </p:cNvPicPr>
          <p:nvPr/>
        </p:nvPicPr>
        <p:blipFill>
          <a:blip r:embed="rId2"/>
          <a:stretch>
            <a:fillRect/>
          </a:stretch>
        </p:blipFill>
        <p:spPr>
          <a:xfrm>
            <a:off x="472178" y="1268760"/>
            <a:ext cx="4906060" cy="3839111"/>
          </a:xfrm>
          <a:prstGeom prst="rect">
            <a:avLst/>
          </a:prstGeom>
        </p:spPr>
      </p:pic>
      <p:sp>
        <p:nvSpPr>
          <p:cNvPr id="9" name="文本框 8"/>
          <p:cNvSpPr txBox="1"/>
          <p:nvPr/>
        </p:nvSpPr>
        <p:spPr>
          <a:xfrm>
            <a:off x="5788139" y="3782237"/>
            <a:ext cx="5327824" cy="1908215"/>
          </a:xfrm>
          <a:prstGeom prst="rect">
            <a:avLst/>
          </a:prstGeom>
          <a:noFill/>
        </p:spPr>
        <p:txBody>
          <a:bodyPr wrap="square" rtlCol="0">
            <a:spAutoFit/>
          </a:bodyPr>
          <a:lstStyle/>
          <a:p>
            <a:endParaRPr lang="en-US" altLang="zh-CN" dirty="0" smtClean="0"/>
          </a:p>
          <a:p>
            <a:r>
              <a:rPr lang="zh-CN" altLang="en-US" sz="2000" b="1" dirty="0" smtClean="0"/>
              <a:t>又有任务了！</a:t>
            </a:r>
            <a:endParaRPr lang="en-US" altLang="zh-CN" sz="2000" b="1" dirty="0"/>
          </a:p>
          <a:p>
            <a:endParaRPr lang="en-US" altLang="zh-CN" sz="2000" b="1" dirty="0"/>
          </a:p>
          <a:p>
            <a:r>
              <a:rPr lang="zh-CN" altLang="en-US" sz="2000" b="1" dirty="0" smtClean="0"/>
              <a:t>又被挂马了！！</a:t>
            </a:r>
            <a:endParaRPr lang="en-US" altLang="zh-CN" sz="2000" b="1" dirty="0" smtClean="0"/>
          </a:p>
          <a:p>
            <a:endParaRPr lang="en-US" altLang="zh-CN" sz="2000" b="1" dirty="0"/>
          </a:p>
          <a:p>
            <a:r>
              <a:rPr lang="zh-CN" altLang="en-US" sz="2000" b="1" dirty="0" smtClean="0"/>
              <a:t>那就先扫扫马儿吧！！！</a:t>
            </a:r>
            <a:endParaRPr lang="zh-CN" altLang="en-US" sz="2000" b="1" dirty="0"/>
          </a:p>
        </p:txBody>
      </p:sp>
      <p:pic>
        <p:nvPicPr>
          <p:cNvPr id="17" name="图片 16"/>
          <p:cNvPicPr>
            <a:picLocks noChangeAspect="1"/>
          </p:cNvPicPr>
          <p:nvPr/>
        </p:nvPicPr>
        <p:blipFill>
          <a:blip r:embed="rId3"/>
          <a:stretch>
            <a:fillRect/>
          </a:stretch>
        </p:blipFill>
        <p:spPr>
          <a:xfrm>
            <a:off x="6975861" y="2080463"/>
            <a:ext cx="1476190" cy="1685714"/>
          </a:xfrm>
          <a:prstGeom prst="rect">
            <a:avLst/>
          </a:prstGeom>
        </p:spPr>
      </p:pic>
      <p:sp>
        <p:nvSpPr>
          <p:cNvPr id="3" name="文本框 2"/>
          <p:cNvSpPr txBox="1"/>
          <p:nvPr/>
        </p:nvSpPr>
        <p:spPr>
          <a:xfrm>
            <a:off x="3794062" y="1369952"/>
            <a:ext cx="3168352" cy="1077218"/>
          </a:xfrm>
          <a:prstGeom prst="rect">
            <a:avLst/>
          </a:prstGeom>
          <a:noFill/>
        </p:spPr>
        <p:txBody>
          <a:bodyPr wrap="square" rtlCol="0">
            <a:spAutoFit/>
          </a:bodyPr>
          <a:lstStyle/>
          <a:p>
            <a:r>
              <a:rPr lang="zh-CN" altLang="en-US" sz="3200" b="1" dirty="0" smtClean="0">
                <a:solidFill>
                  <a:srgbClr val="FF0000"/>
                </a:solidFill>
              </a:rPr>
              <a:t>看到这个邮件你会想到什么？</a:t>
            </a:r>
            <a:endParaRPr lang="zh-CN" altLang="en-US" sz="3200" b="1" dirty="0">
              <a:solidFill>
                <a:srgbClr val="FF0000"/>
              </a:solidFill>
            </a:endParaRPr>
          </a:p>
        </p:txBody>
      </p:sp>
      <p:sp>
        <p:nvSpPr>
          <p:cNvPr id="8" name="文本框 7"/>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问题描述</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259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250568"/>
            <a:ext cx="3024336" cy="419465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sp>
        <p:nvSpPr>
          <p:cNvPr id="6" name="内容占位符 2"/>
          <p:cNvSpPr>
            <a:spLocks noGrp="1"/>
          </p:cNvSpPr>
          <p:nvPr>
            <p:ph idx="1"/>
          </p:nvPr>
        </p:nvSpPr>
        <p:spPr>
          <a:xfrm>
            <a:off x="762000" y="1124744"/>
            <a:ext cx="7543800" cy="761256"/>
          </a:xfrm>
        </p:spPr>
        <p:txBody>
          <a:bodyPr/>
          <a:lstStyle/>
          <a:p>
            <a:r>
              <a:rPr lang="zh-CN" altLang="en-US" sz="2400" dirty="0" smtClean="0"/>
              <a:t>示例演示</a:t>
            </a:r>
            <a:r>
              <a:rPr lang="en-US" altLang="zh-CN" sz="2400" dirty="0" smtClean="0"/>
              <a:t>: </a:t>
            </a:r>
            <a:r>
              <a:rPr lang="en-US" altLang="zh-CN" sz="2400" dirty="0" smtClean="0">
                <a:hlinkClick r:id="rId3"/>
              </a:rPr>
              <a:t>http</a:t>
            </a:r>
            <a:r>
              <a:rPr lang="en-US" altLang="zh-CN" sz="2400" dirty="0">
                <a:hlinkClick r:id="rId3"/>
              </a:rPr>
              <a:t>://172.16.90.19:8080/DVWA/vulnerabilities/sqli/</a:t>
            </a:r>
            <a:endParaRPr lang="en-US" altLang="zh-CN" dirty="0" smtClean="0"/>
          </a:p>
        </p:txBody>
      </p:sp>
      <p:sp>
        <p:nvSpPr>
          <p:cNvPr id="7" name="内容占位符 2"/>
          <p:cNvSpPr txBox="1">
            <a:spLocks/>
          </p:cNvSpPr>
          <p:nvPr/>
        </p:nvSpPr>
        <p:spPr>
          <a:xfrm>
            <a:off x="805934" y="2132856"/>
            <a:ext cx="3334018" cy="761256"/>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1600" b="0" kern="1200">
                <a:solidFill>
                  <a:schemeClr val="tx2"/>
                </a:solidFill>
                <a:latin typeface="微软雅黑" pitchFamily="34" charset="-122"/>
                <a:ea typeface="微软雅黑" pitchFamily="34" charset="-122"/>
                <a:cs typeface="+mn-cs"/>
              </a:defRPr>
            </a:lvl1pPr>
            <a:lvl2pPr marL="594360" indent="-274320" algn="l" defTabSz="914400" rtl="0" eaLnBrk="1" latinLnBrk="0" hangingPunct="1">
              <a:spcBef>
                <a:spcPct val="20000"/>
              </a:spcBef>
              <a:buClr>
                <a:schemeClr val="accent1"/>
              </a:buClr>
              <a:buFont typeface="Arial" pitchFamily="34" charset="0"/>
              <a:buChar char="•"/>
              <a:defRPr sz="1400" kern="1200">
                <a:solidFill>
                  <a:schemeClr val="tx2"/>
                </a:solidFill>
                <a:latin typeface="微软雅黑" pitchFamily="34" charset="-122"/>
                <a:ea typeface="微软雅黑" pitchFamily="34" charset="-122"/>
                <a:cs typeface="+mn-cs"/>
              </a:defRPr>
            </a:lvl2pPr>
            <a:lvl3pPr marL="868680" indent="-228600" algn="l" defTabSz="914400" rtl="0" eaLnBrk="1" latinLnBrk="0" hangingPunct="1">
              <a:spcBef>
                <a:spcPct val="20000"/>
              </a:spcBef>
              <a:buClr>
                <a:schemeClr val="accent1"/>
              </a:buClr>
              <a:buFont typeface="Arial" pitchFamily="34" charset="0"/>
              <a:buChar char="•"/>
              <a:defRPr sz="1200" kern="1200">
                <a:solidFill>
                  <a:schemeClr val="tx2"/>
                </a:solidFill>
                <a:latin typeface="微软雅黑" pitchFamily="34" charset="-122"/>
                <a:ea typeface="微软雅黑" pitchFamily="34" charset="-122"/>
                <a:cs typeface="+mn-cs"/>
              </a:defRPr>
            </a:lvl3pPr>
            <a:lvl4pPr marL="1143000" indent="-228600" algn="l" defTabSz="914400" rtl="0" eaLnBrk="1" latinLnBrk="0" hangingPunct="1">
              <a:spcBef>
                <a:spcPct val="20000"/>
              </a:spcBef>
              <a:buClr>
                <a:schemeClr val="accent1"/>
              </a:buClr>
              <a:buFont typeface="Arial" pitchFamily="34" charset="0"/>
              <a:buChar char="•"/>
              <a:defRPr sz="1100" kern="1200">
                <a:solidFill>
                  <a:schemeClr val="tx2"/>
                </a:solidFill>
                <a:latin typeface="微软雅黑" pitchFamily="34" charset="-122"/>
                <a:ea typeface="微软雅黑" pitchFamily="34" charset="-122"/>
                <a:cs typeface="+mn-cs"/>
              </a:defRPr>
            </a:lvl4pPr>
            <a:lvl5pPr marL="1371600" indent="-228600" algn="l" defTabSz="914400" rtl="0" eaLnBrk="1" latinLnBrk="0" hangingPunct="1">
              <a:spcBef>
                <a:spcPct val="20000"/>
              </a:spcBef>
              <a:buClr>
                <a:schemeClr val="accent1"/>
              </a:buClr>
              <a:buFont typeface="Arial" pitchFamily="34" charset="0"/>
              <a:buChar char="•"/>
              <a:defRPr sz="1100" kern="1200" baseline="0">
                <a:solidFill>
                  <a:schemeClr val="tx2"/>
                </a:solidFill>
                <a:latin typeface="微软雅黑" pitchFamily="34" charset="-122"/>
                <a:ea typeface="微软雅黑" pitchFamily="34" charset="-122"/>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zh-CN" altLang="en-US" sz="2400" dirty="0" smtClean="0"/>
              <a:t>思考提问</a:t>
            </a:r>
            <a:r>
              <a:rPr lang="en-US" altLang="zh-CN" sz="2400" dirty="0" smtClean="0"/>
              <a:t>:</a:t>
            </a:r>
          </a:p>
          <a:p>
            <a:pPr marL="0" indent="0">
              <a:buNone/>
            </a:pPr>
            <a:r>
              <a:rPr lang="en-US" altLang="zh-CN" dirty="0" smtClean="0"/>
              <a:t>SQL</a:t>
            </a:r>
            <a:r>
              <a:rPr lang="zh-CN" altLang="en-US" dirty="0" smtClean="0"/>
              <a:t>注入漏洞的成因是什么</a:t>
            </a:r>
            <a:r>
              <a:rPr lang="en-US" altLang="zh-CN" dirty="0" smtClean="0"/>
              <a:t>?</a:t>
            </a:r>
            <a:endParaRPr lang="en-US" altLang="zh-CN" dirty="0" smtClean="0">
              <a:hlinkClick r:id="rId4"/>
            </a:endParaRPr>
          </a:p>
        </p:txBody>
      </p:sp>
      <p:sp>
        <p:nvSpPr>
          <p:cNvPr id="8" name="TextBox 5"/>
          <p:cNvSpPr txBox="1"/>
          <p:nvPr/>
        </p:nvSpPr>
        <p:spPr>
          <a:xfrm>
            <a:off x="899592" y="3604233"/>
            <a:ext cx="3240360" cy="1569660"/>
          </a:xfrm>
          <a:prstGeom prst="rect">
            <a:avLst/>
          </a:prstGeom>
          <a:noFill/>
        </p:spPr>
        <p:txBody>
          <a:bodyPr wrap="square" rtlCol="0">
            <a:spAutoFit/>
          </a:bodyPr>
          <a:lstStyle/>
          <a:p>
            <a:r>
              <a:rPr lang="zh-CN" altLang="en-US" sz="1600" dirty="0" smtClean="0"/>
              <a:t>数据与代码未严格分离；用户</a:t>
            </a:r>
            <a:r>
              <a:rPr lang="zh-CN" altLang="en-US" sz="1600" dirty="0"/>
              <a:t>提交的参数数据未做充分检查</a:t>
            </a:r>
            <a:r>
              <a:rPr lang="zh-CN" altLang="en-US" sz="1600" dirty="0" smtClean="0"/>
              <a:t>过滤即被代入到</a:t>
            </a:r>
            <a:r>
              <a:rPr lang="en-US" altLang="zh-CN" sz="1600" dirty="0" smtClean="0"/>
              <a:t>SQL</a:t>
            </a:r>
            <a:r>
              <a:rPr lang="zh-CN" altLang="en-US" sz="1600" dirty="0"/>
              <a:t>命</a:t>
            </a:r>
            <a:r>
              <a:rPr lang="zh-CN" altLang="en-US" sz="1600" dirty="0" smtClean="0"/>
              <a:t>令</a:t>
            </a:r>
            <a:r>
              <a:rPr lang="zh-CN" altLang="en-US" sz="1600" dirty="0"/>
              <a:t>中</a:t>
            </a:r>
            <a:r>
              <a:rPr lang="zh-CN" altLang="en-US" sz="1600" dirty="0" smtClean="0"/>
              <a:t>，改变了原有</a:t>
            </a:r>
            <a:r>
              <a:rPr lang="en-US" altLang="zh-CN" sz="1600" dirty="0" smtClean="0"/>
              <a:t>SQL</a:t>
            </a:r>
            <a:r>
              <a:rPr lang="zh-CN" altLang="en-US" sz="1600" dirty="0"/>
              <a:t>命</a:t>
            </a:r>
            <a:r>
              <a:rPr lang="zh-CN" altLang="en-US" sz="1600" dirty="0" smtClean="0"/>
              <a:t>令</a:t>
            </a:r>
            <a:r>
              <a:rPr lang="zh-CN" altLang="en-US" sz="1600" dirty="0"/>
              <a:t>的</a:t>
            </a:r>
            <a:r>
              <a:rPr lang="zh-CN" altLang="en-US" sz="1600" dirty="0" smtClean="0"/>
              <a:t>“语义”，且成功被数据库执行。</a:t>
            </a:r>
          </a:p>
          <a:p>
            <a:endParaRPr lang="zh-CN" altLang="en-US" sz="1600" dirty="0"/>
          </a:p>
        </p:txBody>
      </p:sp>
      <p:sp>
        <p:nvSpPr>
          <p:cNvPr id="9" name="内容占位符 2"/>
          <p:cNvSpPr txBox="1">
            <a:spLocks/>
          </p:cNvSpPr>
          <p:nvPr/>
        </p:nvSpPr>
        <p:spPr>
          <a:xfrm>
            <a:off x="815008" y="3103766"/>
            <a:ext cx="3240360" cy="504056"/>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1600" b="0" kern="1200">
                <a:solidFill>
                  <a:schemeClr val="tx2"/>
                </a:solidFill>
                <a:latin typeface="微软雅黑" pitchFamily="34" charset="-122"/>
                <a:ea typeface="微软雅黑" pitchFamily="34" charset="-122"/>
                <a:cs typeface="+mn-cs"/>
              </a:defRPr>
            </a:lvl1pPr>
            <a:lvl2pPr marL="594360" indent="-274320" algn="l" defTabSz="914400" rtl="0" eaLnBrk="1" latinLnBrk="0" hangingPunct="1">
              <a:spcBef>
                <a:spcPct val="20000"/>
              </a:spcBef>
              <a:buClr>
                <a:schemeClr val="accent1"/>
              </a:buClr>
              <a:buFont typeface="Arial" pitchFamily="34" charset="0"/>
              <a:buChar char="•"/>
              <a:defRPr sz="1400" kern="1200">
                <a:solidFill>
                  <a:schemeClr val="tx2"/>
                </a:solidFill>
                <a:latin typeface="微软雅黑" pitchFamily="34" charset="-122"/>
                <a:ea typeface="微软雅黑" pitchFamily="34" charset="-122"/>
                <a:cs typeface="+mn-cs"/>
              </a:defRPr>
            </a:lvl2pPr>
            <a:lvl3pPr marL="868680" indent="-228600" algn="l" defTabSz="914400" rtl="0" eaLnBrk="1" latinLnBrk="0" hangingPunct="1">
              <a:spcBef>
                <a:spcPct val="20000"/>
              </a:spcBef>
              <a:buClr>
                <a:schemeClr val="accent1"/>
              </a:buClr>
              <a:buFont typeface="Arial" pitchFamily="34" charset="0"/>
              <a:buChar char="•"/>
              <a:defRPr sz="1200" kern="1200">
                <a:solidFill>
                  <a:schemeClr val="tx2"/>
                </a:solidFill>
                <a:latin typeface="微软雅黑" pitchFamily="34" charset="-122"/>
                <a:ea typeface="微软雅黑" pitchFamily="34" charset="-122"/>
                <a:cs typeface="+mn-cs"/>
              </a:defRPr>
            </a:lvl3pPr>
            <a:lvl4pPr marL="1143000" indent="-228600" algn="l" defTabSz="914400" rtl="0" eaLnBrk="1" latinLnBrk="0" hangingPunct="1">
              <a:spcBef>
                <a:spcPct val="20000"/>
              </a:spcBef>
              <a:buClr>
                <a:schemeClr val="accent1"/>
              </a:buClr>
              <a:buFont typeface="Arial" pitchFamily="34" charset="0"/>
              <a:buChar char="•"/>
              <a:defRPr sz="1100" kern="1200">
                <a:solidFill>
                  <a:schemeClr val="tx2"/>
                </a:solidFill>
                <a:latin typeface="微软雅黑" pitchFamily="34" charset="-122"/>
                <a:ea typeface="微软雅黑" pitchFamily="34" charset="-122"/>
                <a:cs typeface="+mn-cs"/>
              </a:defRPr>
            </a:lvl4pPr>
            <a:lvl5pPr marL="1371600" indent="-228600" algn="l" defTabSz="914400" rtl="0" eaLnBrk="1" latinLnBrk="0" hangingPunct="1">
              <a:spcBef>
                <a:spcPct val="20000"/>
              </a:spcBef>
              <a:buClr>
                <a:schemeClr val="accent1"/>
              </a:buClr>
              <a:buFont typeface="Arial" pitchFamily="34" charset="0"/>
              <a:buChar char="•"/>
              <a:defRPr sz="1100" kern="1200" baseline="0">
                <a:solidFill>
                  <a:schemeClr val="tx2"/>
                </a:solidFill>
                <a:latin typeface="微软雅黑" pitchFamily="34" charset="-122"/>
                <a:ea typeface="微软雅黑" pitchFamily="34" charset="-122"/>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altLang="zh-CN" sz="2400" dirty="0" smtClean="0"/>
              <a:t>SQL</a:t>
            </a:r>
            <a:r>
              <a:rPr lang="zh-CN" altLang="en-US" sz="2400" dirty="0" smtClean="0"/>
              <a:t>注入漏洞的成因</a:t>
            </a:r>
            <a:r>
              <a:rPr lang="en-US" altLang="zh-CN" sz="2400" dirty="0" smtClean="0"/>
              <a:t>:</a:t>
            </a:r>
          </a:p>
        </p:txBody>
      </p:sp>
      <p:sp>
        <p:nvSpPr>
          <p:cNvPr id="11" name="标题 1"/>
          <p:cNvSpPr txBox="1">
            <a:spLocks/>
          </p:cNvSpPr>
          <p:nvPr/>
        </p:nvSpPr>
        <p:spPr bwMode="auto">
          <a:xfrm>
            <a:off x="1937184" y="5933338"/>
            <a:ext cx="6781800" cy="4732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chemeClr val="tx2"/>
                </a:solidFill>
                <a:latin typeface="Arial" charset="0"/>
                <a:ea typeface="宋体" charset="-122"/>
              </a:defRPr>
            </a:lvl2pPr>
            <a:lvl3pPr algn="l" rtl="0" eaLnBrk="1" fontAlgn="base" hangingPunct="1">
              <a:spcBef>
                <a:spcPct val="0"/>
              </a:spcBef>
              <a:spcAft>
                <a:spcPct val="0"/>
              </a:spcAft>
              <a:defRPr sz="3200" b="1">
                <a:solidFill>
                  <a:schemeClr val="tx2"/>
                </a:solidFill>
                <a:latin typeface="Arial" charset="0"/>
                <a:ea typeface="宋体" charset="-122"/>
              </a:defRPr>
            </a:lvl3pPr>
            <a:lvl4pPr algn="l" rtl="0" eaLnBrk="1" fontAlgn="base" hangingPunct="1">
              <a:spcBef>
                <a:spcPct val="0"/>
              </a:spcBef>
              <a:spcAft>
                <a:spcPct val="0"/>
              </a:spcAft>
              <a:defRPr sz="3200" b="1">
                <a:solidFill>
                  <a:schemeClr val="tx2"/>
                </a:solidFill>
                <a:latin typeface="Arial" charset="0"/>
                <a:ea typeface="宋体" charset="-122"/>
              </a:defRPr>
            </a:lvl4pPr>
            <a:lvl5pPr algn="l" rtl="0" eaLnBrk="1" fontAlgn="base" hangingPunct="1">
              <a:spcBef>
                <a:spcPct val="0"/>
              </a:spcBef>
              <a:spcAft>
                <a:spcPct val="0"/>
              </a:spcAft>
              <a:defRPr sz="3200" b="1">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a:lstStyle>
          <a:p>
            <a:pPr algn="r"/>
            <a:r>
              <a:rPr lang="en-US" altLang="zh-CN" kern="0" dirty="0" smtClean="0">
                <a:solidFill>
                  <a:srgbClr val="FF0000"/>
                </a:solidFill>
              </a:rPr>
              <a:t>SQL</a:t>
            </a:r>
            <a:r>
              <a:rPr lang="zh-CN" altLang="en-US" kern="0" dirty="0" smtClean="0">
                <a:solidFill>
                  <a:srgbClr val="FF0000"/>
                </a:solidFill>
              </a:rPr>
              <a:t>注入式怎样形成的？</a:t>
            </a:r>
            <a:endParaRPr lang="zh-CN" altLang="en-US" kern="0" dirty="0">
              <a:solidFill>
                <a:srgbClr val="FF0000"/>
              </a:solidFill>
            </a:endParaRPr>
          </a:p>
        </p:txBody>
      </p:sp>
    </p:spTree>
    <p:extLst>
      <p:ext uri="{BB962C8B-B14F-4D97-AF65-F5344CB8AC3E}">
        <p14:creationId xmlns:p14="http://schemas.microsoft.com/office/powerpoint/2010/main" val="393232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857504"/>
            <a:ext cx="8229600" cy="1143000"/>
          </a:xfrm>
        </p:spPr>
        <p:txBody>
          <a:bodyPr>
            <a:normAutofit/>
          </a:bodyPr>
          <a:lstStyle/>
          <a:p>
            <a:pPr algn="ctr"/>
            <a:endParaRPr lang="zh-CN" altLang="en-US" dirty="0"/>
          </a:p>
        </p:txBody>
      </p:sp>
      <p:sp>
        <p:nvSpPr>
          <p:cNvPr id="6" name="TextBox 5"/>
          <p:cNvSpPr txBox="1"/>
          <p:nvPr/>
        </p:nvSpPr>
        <p:spPr>
          <a:xfrm>
            <a:off x="179512" y="908720"/>
            <a:ext cx="8856984" cy="1508105"/>
          </a:xfrm>
          <a:prstGeom prst="rect">
            <a:avLst/>
          </a:prstGeom>
          <a:noFill/>
        </p:spPr>
        <p:txBody>
          <a:bodyPr wrap="square" rtlCol="0">
            <a:spAutoFit/>
          </a:bodyPr>
          <a:lstStyle/>
          <a:p>
            <a:pPr marL="285750" indent="-285750">
              <a:buFont typeface="Wingdings" pitchFamily="2" charset="2"/>
              <a:buChar char="l"/>
            </a:pPr>
            <a:r>
              <a:rPr lang="zh-CN" altLang="en-US" sz="2000" b="1" dirty="0" smtClean="0">
                <a:latin typeface="微软雅黑" pitchFamily="34" charset="-122"/>
                <a:ea typeface="微软雅黑" pitchFamily="34" charset="-122"/>
              </a:rPr>
              <a:t>漏洞描述</a:t>
            </a:r>
            <a:endParaRPr lang="en-US" altLang="zh-CN" sz="2000" b="1" dirty="0">
              <a:latin typeface="微软雅黑" pitchFamily="34" charset="-122"/>
              <a:ea typeface="微软雅黑" pitchFamily="34" charset="-122"/>
            </a:endParaRPr>
          </a:p>
          <a:p>
            <a:pPr marL="0" lvl="1"/>
            <a:r>
              <a:rPr lang="zh-CN" altLang="en-US" dirty="0"/>
              <a:t>很多应用程序都使用数据库来存储信息。</a:t>
            </a:r>
            <a:r>
              <a:rPr lang="en-US" altLang="zh-CN" dirty="0"/>
              <a:t>SQL</a:t>
            </a:r>
            <a:r>
              <a:rPr lang="zh-CN" altLang="en-US" dirty="0"/>
              <a:t>命令就是前端应用程序和后端数据库之间的接口。攻击者可利用应用程序根据提交的数据动态生成</a:t>
            </a:r>
            <a:r>
              <a:rPr lang="en-US" altLang="zh-CN" dirty="0"/>
              <a:t>SQL</a:t>
            </a:r>
            <a:r>
              <a:rPr lang="zh-CN" altLang="en-US" dirty="0"/>
              <a:t>命令的特性，在</a:t>
            </a:r>
            <a:r>
              <a:rPr lang="en-US" altLang="zh-CN" dirty="0"/>
              <a:t>URL</a:t>
            </a:r>
            <a:r>
              <a:rPr lang="zh-CN" altLang="en-US" dirty="0"/>
              <a:t>、表单域，或者其他的输入域中输入自己的</a:t>
            </a:r>
            <a:r>
              <a:rPr lang="en-US" altLang="zh-CN" dirty="0"/>
              <a:t>SQL</a:t>
            </a:r>
            <a:r>
              <a:rPr lang="zh-CN" altLang="en-US" dirty="0"/>
              <a:t>命令，改变</a:t>
            </a:r>
            <a:r>
              <a:rPr lang="en-US" altLang="zh-CN" dirty="0"/>
              <a:t>SQL</a:t>
            </a:r>
            <a:r>
              <a:rPr lang="zh-CN" altLang="en-US" dirty="0"/>
              <a:t>命令的操作，将被修改的</a:t>
            </a:r>
            <a:r>
              <a:rPr lang="en-US" altLang="zh-CN" dirty="0"/>
              <a:t>SQL</a:t>
            </a:r>
            <a:r>
              <a:rPr lang="zh-CN" altLang="en-US" dirty="0"/>
              <a:t>命令注入到后端数据库引擎</a:t>
            </a:r>
            <a:r>
              <a:rPr lang="zh-CN" altLang="en-US" dirty="0" smtClean="0"/>
              <a:t>执行</a:t>
            </a:r>
            <a:r>
              <a:rPr lang="zh-CN" altLang="en-US"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grpSp>
        <p:nvGrpSpPr>
          <p:cNvPr id="3" name="组合 9"/>
          <p:cNvGrpSpPr/>
          <p:nvPr/>
        </p:nvGrpSpPr>
        <p:grpSpPr>
          <a:xfrm>
            <a:off x="323528" y="2780928"/>
            <a:ext cx="8568952" cy="3528392"/>
            <a:chOff x="323528" y="2420888"/>
            <a:chExt cx="8568952" cy="3528392"/>
          </a:xfrm>
        </p:grpSpPr>
        <p:sp>
          <p:nvSpPr>
            <p:cNvPr id="9" name="矩形 8"/>
            <p:cNvSpPr/>
            <p:nvPr/>
          </p:nvSpPr>
          <p:spPr bwMode="auto">
            <a:xfrm>
              <a:off x="323528" y="2420888"/>
              <a:ext cx="8568952" cy="352839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sp>
          <p:nvSpPr>
            <p:cNvPr id="5" name="TextBox 4"/>
            <p:cNvSpPr txBox="1"/>
            <p:nvPr/>
          </p:nvSpPr>
          <p:spPr>
            <a:xfrm>
              <a:off x="395536" y="2532960"/>
              <a:ext cx="8496944" cy="3139321"/>
            </a:xfrm>
            <a:prstGeom prst="rect">
              <a:avLst/>
            </a:prstGeom>
            <a:noFill/>
          </p:spPr>
          <p:txBody>
            <a:bodyPr wrap="square" rtlCol="0">
              <a:spAutoFit/>
            </a:bodyPr>
            <a:lstStyle/>
            <a:p>
              <a:pPr fontAlgn="base">
                <a:spcBef>
                  <a:spcPct val="50000"/>
                </a:spcBef>
                <a:spcAft>
                  <a:spcPct val="0"/>
                </a:spcAft>
              </a:pPr>
              <a:r>
                <a:rPr lang="en-US" altLang="zh-CN" dirty="0">
                  <a:latin typeface="Cambria Math" pitchFamily="18" charset="0"/>
                  <a:ea typeface="Cambria Math" pitchFamily="18" charset="0"/>
                </a:rPr>
                <a:t>String query="</a:t>
              </a:r>
              <a:r>
                <a:rPr lang="en-US" altLang="zh-CN" dirty="0" smtClean="0">
                  <a:latin typeface="Cambria Math" pitchFamily="18" charset="0"/>
                  <a:ea typeface="Cambria Math" pitchFamily="18" charset="0"/>
                </a:rPr>
                <a:t>SELECT  </a:t>
              </a:r>
              <a:r>
                <a:rPr lang="en-US" altLang="zh-CN" dirty="0">
                  <a:latin typeface="Cambria Math" pitchFamily="18" charset="0"/>
                  <a:ea typeface="Cambria Math" pitchFamily="18" charset="0"/>
                </a:rPr>
                <a:t>id FROM </a:t>
              </a:r>
              <a:r>
                <a:rPr lang="en-US" altLang="zh-CN" dirty="0" err="1">
                  <a:latin typeface="Cambria Math" pitchFamily="18" charset="0"/>
                  <a:ea typeface="Cambria Math" pitchFamily="18" charset="0"/>
                </a:rPr>
                <a:t>user_table</a:t>
              </a:r>
              <a:r>
                <a:rPr lang="en-US" altLang="zh-CN" dirty="0">
                  <a:latin typeface="Cambria Math" pitchFamily="18" charset="0"/>
                  <a:ea typeface="Cambria Math" pitchFamily="18" charset="0"/>
                </a:rPr>
                <a:t> WHERE"+ "username='"+</a:t>
              </a:r>
              <a:r>
                <a:rPr lang="en-US" altLang="zh-CN" dirty="0" err="1">
                  <a:latin typeface="Cambria Math" pitchFamily="18" charset="0"/>
                  <a:ea typeface="Cambria Math" pitchFamily="18" charset="0"/>
                </a:rPr>
                <a:t>username+"'AND</a:t>
              </a:r>
              <a:r>
                <a:rPr lang="en-US" altLang="zh-CN" dirty="0">
                  <a:latin typeface="Cambria Math" pitchFamily="18" charset="0"/>
                  <a:ea typeface="Cambria Math" pitchFamily="18" charset="0"/>
                </a:rPr>
                <a:t>"+ "</a:t>
              </a:r>
              <a:r>
                <a:rPr lang="en-US" altLang="zh-CN" dirty="0" smtClean="0">
                  <a:latin typeface="Cambria Math" pitchFamily="18" charset="0"/>
                  <a:ea typeface="Cambria Math" pitchFamily="18" charset="0"/>
                </a:rPr>
                <a:t>password='"+</a:t>
              </a:r>
              <a:r>
                <a:rPr lang="en-US" altLang="zh-CN" dirty="0">
                  <a:latin typeface="Cambria Math" pitchFamily="18" charset="0"/>
                  <a:ea typeface="Cambria Math" pitchFamily="18" charset="0"/>
                </a:rPr>
                <a:t>password</a:t>
              </a:r>
              <a:r>
                <a:rPr lang="en-US" altLang="zh-CN" dirty="0" smtClean="0">
                  <a:latin typeface="Cambria Math" pitchFamily="18" charset="0"/>
                  <a:ea typeface="Cambria Math" pitchFamily="18" charset="0"/>
                </a:rPr>
                <a:t>+"'";</a:t>
              </a:r>
              <a:endParaRPr lang="en-US" altLang="zh-CN" dirty="0">
                <a:latin typeface="Cambria Math" pitchFamily="18" charset="0"/>
                <a:ea typeface="Cambria Math" pitchFamily="18" charset="0"/>
              </a:endParaRPr>
            </a:p>
            <a:p>
              <a:pPr fontAlgn="base">
                <a:spcBef>
                  <a:spcPct val="50000"/>
                </a:spcBef>
                <a:spcAft>
                  <a:spcPct val="0"/>
                </a:spcAft>
              </a:pPr>
              <a:r>
                <a:rPr lang="zh-CN" altLang="en-US" dirty="0">
                  <a:latin typeface="Cambria Math" pitchFamily="18" charset="0"/>
                  <a:ea typeface="Cambria Math" pitchFamily="18" charset="0"/>
                </a:rPr>
                <a:t>攻击者可以注入其他的查询语句，例如把</a:t>
              </a:r>
              <a:r>
                <a:rPr lang="en-US" altLang="zh-CN" dirty="0">
                  <a:latin typeface="Cambria Math" pitchFamily="18" charset="0"/>
                  <a:ea typeface="Cambria Math" pitchFamily="18" charset="0"/>
                </a:rPr>
                <a:t>username</a:t>
              </a:r>
              <a:r>
                <a:rPr lang="zh-CN" altLang="en-US" dirty="0">
                  <a:latin typeface="Cambria Math" pitchFamily="18" charset="0"/>
                  <a:ea typeface="Cambria Math" pitchFamily="18" charset="0"/>
                </a:rPr>
                <a:t>设为：</a:t>
              </a:r>
              <a:r>
                <a:rPr lang="en-US" altLang="zh-CN" dirty="0">
                  <a:solidFill>
                    <a:srgbClr val="FF0000"/>
                  </a:solidFill>
                  <a:latin typeface="Cambria Math" pitchFamily="18" charset="0"/>
                  <a:ea typeface="Cambria Math" pitchFamily="18" charset="0"/>
                </a:rPr>
                <a:t>’OR1=1;DROPTABLE </a:t>
              </a:r>
              <a:r>
                <a:rPr lang="en-US" altLang="zh-CN" dirty="0" err="1">
                  <a:solidFill>
                    <a:srgbClr val="FF0000"/>
                  </a:solidFill>
                  <a:latin typeface="Cambria Math" pitchFamily="18" charset="0"/>
                  <a:ea typeface="Cambria Math" pitchFamily="18" charset="0"/>
                </a:rPr>
                <a:t>user_data</a:t>
              </a:r>
              <a:r>
                <a:rPr lang="en-US" altLang="zh-CN" dirty="0">
                  <a:solidFill>
                    <a:srgbClr val="FF0000"/>
                  </a:solidFill>
                  <a:latin typeface="Cambria Math" pitchFamily="18" charset="0"/>
                  <a:ea typeface="Cambria Math" pitchFamily="18" charset="0"/>
                </a:rPr>
                <a:t>;--</a:t>
              </a:r>
              <a:r>
                <a:rPr lang="zh-CN" altLang="en-US" dirty="0">
                  <a:latin typeface="Cambria Math" pitchFamily="18" charset="0"/>
                  <a:ea typeface="Cambria Math" pitchFamily="18" charset="0"/>
                </a:rPr>
                <a:t>这个查询将变为：</a:t>
              </a:r>
              <a:endParaRPr lang="en-US" altLang="zh-CN" dirty="0">
                <a:latin typeface="Cambria Math" pitchFamily="18" charset="0"/>
                <a:ea typeface="Cambria Math" pitchFamily="18" charset="0"/>
              </a:endParaRPr>
            </a:p>
            <a:p>
              <a:pPr fontAlgn="base">
                <a:spcBef>
                  <a:spcPct val="50000"/>
                </a:spcBef>
                <a:spcAft>
                  <a:spcPct val="0"/>
                </a:spcAft>
              </a:pPr>
              <a:r>
                <a:rPr lang="en-US" altLang="zh-CN" dirty="0">
                  <a:latin typeface="Cambria Math" pitchFamily="18" charset="0"/>
                  <a:ea typeface="Cambria Math" pitchFamily="18" charset="0"/>
                </a:rPr>
                <a:t>SELECT id FROM </a:t>
              </a:r>
              <a:r>
                <a:rPr lang="en-US" altLang="zh-CN" dirty="0" err="1">
                  <a:latin typeface="Cambria Math" pitchFamily="18" charset="0"/>
                  <a:ea typeface="Cambria Math" pitchFamily="18" charset="0"/>
                </a:rPr>
                <a:t>user_table</a:t>
              </a:r>
              <a:r>
                <a:rPr lang="en-US" altLang="zh-CN" dirty="0">
                  <a:latin typeface="Cambria Math" pitchFamily="18" charset="0"/>
                  <a:ea typeface="Cambria Math" pitchFamily="18" charset="0"/>
                </a:rPr>
                <a:t> WHERE username='</a:t>
              </a:r>
              <a:r>
                <a:rPr lang="en-US" altLang="zh-CN" dirty="0" smtClean="0">
                  <a:latin typeface="Cambria Math" pitchFamily="18" charset="0"/>
                  <a:ea typeface="Cambria Math" pitchFamily="18" charset="0"/>
                </a:rPr>
                <a:t>'OR1=1;DROPTABLE </a:t>
              </a:r>
              <a:r>
                <a:rPr lang="en-US" altLang="zh-CN" dirty="0" err="1" smtClean="0">
                  <a:latin typeface="Cambria Math" pitchFamily="18" charset="0"/>
                  <a:ea typeface="Cambria Math" pitchFamily="18" charset="0"/>
                </a:rPr>
                <a:t>user_table</a:t>
              </a:r>
              <a:r>
                <a:rPr lang="en-US" altLang="zh-CN" dirty="0">
                  <a:latin typeface="Cambria Math" pitchFamily="18" charset="0"/>
                  <a:ea typeface="Cambria Math" pitchFamily="18" charset="0"/>
                </a:rPr>
                <a:t>;</a:t>
              </a:r>
              <a:r>
                <a:rPr lang="en-US" altLang="zh-CN" dirty="0">
                  <a:solidFill>
                    <a:srgbClr val="FF0000"/>
                  </a:solidFill>
                  <a:latin typeface="Cambria Math" pitchFamily="18" charset="0"/>
                  <a:ea typeface="Cambria Math" pitchFamily="18" charset="0"/>
                </a:rPr>
                <a:t>--'AND password</a:t>
              </a:r>
              <a:r>
                <a:rPr lang="en-US" altLang="zh-CN" dirty="0" smtClean="0">
                  <a:solidFill>
                    <a:srgbClr val="FF0000"/>
                  </a:solidFill>
                  <a:latin typeface="Cambria Math" pitchFamily="18" charset="0"/>
                  <a:ea typeface="Cambria Math" pitchFamily="18" charset="0"/>
                </a:rPr>
                <a:t>= 'x'; </a:t>
              </a:r>
              <a:r>
                <a:rPr lang="zh-CN" altLang="en-US" dirty="0">
                  <a:latin typeface="Cambria Math" pitchFamily="18" charset="0"/>
                </a:rPr>
                <a:t>它相当于： </a:t>
              </a:r>
              <a:endParaRPr lang="en-US" altLang="zh-CN" dirty="0">
                <a:latin typeface="Cambria Math" pitchFamily="18" charset="0"/>
              </a:endParaRPr>
            </a:p>
            <a:p>
              <a:pPr fontAlgn="base">
                <a:spcBef>
                  <a:spcPct val="50000"/>
                </a:spcBef>
                <a:spcAft>
                  <a:spcPct val="0"/>
                </a:spcAft>
              </a:pPr>
              <a:r>
                <a:rPr lang="en-US" altLang="zh-CN" dirty="0">
                  <a:latin typeface="Cambria Math" pitchFamily="18" charset="0"/>
                  <a:ea typeface="Cambria Math" pitchFamily="18" charset="0"/>
                </a:rPr>
                <a:t>SELECT id FROM </a:t>
              </a:r>
              <a:r>
                <a:rPr lang="en-US" altLang="zh-CN" dirty="0" err="1">
                  <a:latin typeface="Cambria Math" pitchFamily="18" charset="0"/>
                  <a:ea typeface="Cambria Math" pitchFamily="18" charset="0"/>
                </a:rPr>
                <a:t>user_table</a:t>
              </a:r>
              <a:r>
                <a:rPr lang="en-US" altLang="zh-CN" dirty="0">
                  <a:latin typeface="Cambria Math" pitchFamily="18" charset="0"/>
                  <a:ea typeface="Cambria Math" pitchFamily="18" charset="0"/>
                </a:rPr>
                <a:t> WHERE username='</a:t>
              </a:r>
              <a:r>
                <a:rPr lang="en-US" altLang="zh-CN" dirty="0" smtClean="0">
                  <a:latin typeface="Cambria Math" pitchFamily="18" charset="0"/>
                  <a:ea typeface="Cambria Math" pitchFamily="18" charset="0"/>
                </a:rPr>
                <a:t>'OR1=1;</a:t>
              </a:r>
              <a:r>
                <a:rPr lang="en-US" altLang="zh-CN" dirty="0" smtClean="0">
                  <a:solidFill>
                    <a:srgbClr val="FF0000"/>
                  </a:solidFill>
                  <a:latin typeface="Cambria Math" pitchFamily="18" charset="0"/>
                  <a:ea typeface="Cambria Math" pitchFamily="18" charset="0"/>
                </a:rPr>
                <a:t>DROPTABLE </a:t>
              </a:r>
              <a:r>
                <a:rPr lang="en-US" altLang="zh-CN" dirty="0" err="1" smtClean="0">
                  <a:solidFill>
                    <a:srgbClr val="FF0000"/>
                  </a:solidFill>
                  <a:latin typeface="Cambria Math" pitchFamily="18" charset="0"/>
                  <a:ea typeface="Cambria Math" pitchFamily="18" charset="0"/>
                </a:rPr>
                <a:t>user_table</a:t>
              </a:r>
              <a:r>
                <a:rPr lang="en-US" altLang="zh-CN" dirty="0">
                  <a:latin typeface="Cambria Math" pitchFamily="18" charset="0"/>
                  <a:ea typeface="Cambria Math" pitchFamily="18" charset="0"/>
                </a:rPr>
                <a:t>;</a:t>
              </a:r>
            </a:p>
            <a:p>
              <a:pPr fontAlgn="base">
                <a:spcBef>
                  <a:spcPct val="50000"/>
                </a:spcBef>
                <a:spcAft>
                  <a:spcPct val="0"/>
                </a:spcAft>
              </a:pPr>
              <a:r>
                <a:rPr lang="zh-CN" altLang="en-US" dirty="0"/>
                <a:t>这个语句将执行句法上完全正确的</a:t>
              </a:r>
              <a:r>
                <a:rPr lang="en-US" altLang="zh-CN" dirty="0"/>
                <a:t>SELECT</a:t>
              </a:r>
              <a:r>
                <a:rPr lang="zh-CN" altLang="en-US" dirty="0"/>
                <a:t>语句，并利用</a:t>
              </a:r>
              <a:r>
                <a:rPr lang="en-US" altLang="zh-CN" dirty="0"/>
                <a:t>SQLDROP</a:t>
              </a:r>
              <a:r>
                <a:rPr lang="zh-CN" altLang="en-US" dirty="0"/>
                <a:t>命令清空</a:t>
              </a:r>
              <a:r>
                <a:rPr lang="en-US" altLang="zh-CN" dirty="0" err="1"/>
                <a:t>user_table</a:t>
              </a:r>
              <a:r>
                <a:rPr lang="zh-CN" altLang="en-US" dirty="0"/>
                <a:t>。</a:t>
              </a:r>
              <a:endParaRPr lang="en-US" altLang="zh-CN" dirty="0">
                <a:latin typeface="Cambria Math" pitchFamily="18" charset="0"/>
                <a:ea typeface="Cambria Math" pitchFamily="18" charset="0"/>
              </a:endParaRPr>
            </a:p>
            <a:p>
              <a:endParaRPr lang="zh-CN" altLang="en-US" dirty="0"/>
            </a:p>
          </p:txBody>
        </p:sp>
      </p:grpSp>
      <p:sp>
        <p:nvSpPr>
          <p:cNvPr id="12" name="TextBox 11"/>
          <p:cNvSpPr txBox="1"/>
          <p:nvPr/>
        </p:nvSpPr>
        <p:spPr>
          <a:xfrm>
            <a:off x="251520" y="2380818"/>
            <a:ext cx="8856984" cy="400110"/>
          </a:xfrm>
          <a:prstGeom prst="rect">
            <a:avLst/>
          </a:prstGeom>
          <a:noFill/>
        </p:spPr>
        <p:txBody>
          <a:bodyPr wrap="square" rtlCol="0">
            <a:spAutoFit/>
          </a:bodyPr>
          <a:lstStyle/>
          <a:p>
            <a:pPr marL="285750" indent="-285750">
              <a:buFont typeface="Wingdings" pitchFamily="2" charset="2"/>
              <a:buChar char="l"/>
            </a:pPr>
            <a:r>
              <a:rPr lang="zh-CN" altLang="en-US" sz="2000" b="1" dirty="0">
                <a:latin typeface="微软雅黑" pitchFamily="34" charset="-122"/>
                <a:ea typeface="微软雅黑" pitchFamily="34" charset="-122"/>
              </a:rPr>
              <a:t>原理</a:t>
            </a:r>
            <a:endParaRPr lang="en-US" altLang="zh-CN" sz="2000" b="1" dirty="0" smtClean="0">
              <a:latin typeface="微软雅黑" pitchFamily="34" charset="-122"/>
              <a:ea typeface="微软雅黑" pitchFamily="34" charset="-122"/>
            </a:endParaRPr>
          </a:p>
        </p:txBody>
      </p:sp>
      <p:sp>
        <p:nvSpPr>
          <p:cNvPr id="13" name="标题 1"/>
          <p:cNvSpPr txBox="1">
            <a:spLocks/>
          </p:cNvSpPr>
          <p:nvPr/>
        </p:nvSpPr>
        <p:spPr bwMode="auto">
          <a:xfrm>
            <a:off x="323850" y="188913"/>
            <a:ext cx="8496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rgbClr val="C00000"/>
                </a:solidFill>
                <a:latin typeface="+mn-ea"/>
                <a:ea typeface="+mn-ea"/>
                <a:cs typeface="+mj-cs"/>
              </a:defRPr>
            </a:lvl1pPr>
            <a:lvl2pPr algn="l" rtl="0" eaLnBrk="1" fontAlgn="base" hangingPunct="1">
              <a:spcBef>
                <a:spcPct val="0"/>
              </a:spcBef>
              <a:spcAft>
                <a:spcPct val="0"/>
              </a:spcAft>
              <a:defRPr sz="3600">
                <a:solidFill>
                  <a:schemeClr val="tx1"/>
                </a:solidFill>
                <a:latin typeface="Impact" pitchFamily="34" charset="0"/>
                <a:ea typeface="方正大黑简体" pitchFamily="2" charset="-122"/>
              </a:defRPr>
            </a:lvl2pPr>
            <a:lvl3pPr algn="l" rtl="0" eaLnBrk="1" fontAlgn="base" hangingPunct="1">
              <a:spcBef>
                <a:spcPct val="0"/>
              </a:spcBef>
              <a:spcAft>
                <a:spcPct val="0"/>
              </a:spcAft>
              <a:defRPr sz="3600">
                <a:solidFill>
                  <a:schemeClr val="tx1"/>
                </a:solidFill>
                <a:latin typeface="Impact" pitchFamily="34" charset="0"/>
                <a:ea typeface="方正大黑简体" pitchFamily="2" charset="-122"/>
              </a:defRPr>
            </a:lvl3pPr>
            <a:lvl4pPr algn="l" rtl="0" eaLnBrk="1" fontAlgn="base" hangingPunct="1">
              <a:spcBef>
                <a:spcPct val="0"/>
              </a:spcBef>
              <a:spcAft>
                <a:spcPct val="0"/>
              </a:spcAft>
              <a:defRPr sz="3600">
                <a:solidFill>
                  <a:schemeClr val="tx1"/>
                </a:solidFill>
                <a:latin typeface="Impact" pitchFamily="34" charset="0"/>
                <a:ea typeface="方正大黑简体" pitchFamily="2" charset="-122"/>
              </a:defRPr>
            </a:lvl4pPr>
            <a:lvl5pPr algn="l" rtl="0" eaLnBrk="1" fontAlgn="base" hangingPunct="1">
              <a:spcBef>
                <a:spcPct val="0"/>
              </a:spcBef>
              <a:spcAft>
                <a:spcPct val="0"/>
              </a:spcAft>
              <a:defRPr sz="3600">
                <a:solidFill>
                  <a:schemeClr val="tx1"/>
                </a:solidFill>
                <a:latin typeface="Impact" pitchFamily="34" charset="0"/>
                <a:ea typeface="方正大黑简体" pitchFamily="2" charset="-122"/>
              </a:defRPr>
            </a:lvl5pPr>
            <a:lvl6pPr marL="457200" algn="l" rtl="0" eaLnBrk="1" fontAlgn="base" hangingPunct="1">
              <a:spcBef>
                <a:spcPct val="0"/>
              </a:spcBef>
              <a:spcAft>
                <a:spcPct val="0"/>
              </a:spcAft>
              <a:defRPr sz="3600">
                <a:solidFill>
                  <a:schemeClr val="tx1"/>
                </a:solidFill>
                <a:latin typeface="Impact" pitchFamily="34" charset="0"/>
                <a:ea typeface="方正大黑简体" pitchFamily="2" charset="-122"/>
              </a:defRPr>
            </a:lvl6pPr>
            <a:lvl7pPr marL="914400" algn="l" rtl="0" eaLnBrk="1" fontAlgn="base" hangingPunct="1">
              <a:spcBef>
                <a:spcPct val="0"/>
              </a:spcBef>
              <a:spcAft>
                <a:spcPct val="0"/>
              </a:spcAft>
              <a:defRPr sz="3600">
                <a:solidFill>
                  <a:schemeClr val="tx1"/>
                </a:solidFill>
                <a:latin typeface="Impact" pitchFamily="34" charset="0"/>
                <a:ea typeface="方正大黑简体" pitchFamily="2" charset="-122"/>
              </a:defRPr>
            </a:lvl7pPr>
            <a:lvl8pPr marL="1371600" algn="l" rtl="0" eaLnBrk="1" fontAlgn="base" hangingPunct="1">
              <a:spcBef>
                <a:spcPct val="0"/>
              </a:spcBef>
              <a:spcAft>
                <a:spcPct val="0"/>
              </a:spcAft>
              <a:defRPr sz="3600">
                <a:solidFill>
                  <a:schemeClr val="tx1"/>
                </a:solidFill>
                <a:latin typeface="Impact" pitchFamily="34" charset="0"/>
                <a:ea typeface="方正大黑简体" pitchFamily="2" charset="-122"/>
              </a:defRPr>
            </a:lvl8pPr>
            <a:lvl9pPr marL="1828800" algn="l" rtl="0" eaLnBrk="1" fontAlgn="base" hangingPunct="1">
              <a:spcBef>
                <a:spcPct val="0"/>
              </a:spcBef>
              <a:spcAft>
                <a:spcPct val="0"/>
              </a:spcAft>
              <a:defRPr sz="3600">
                <a:solidFill>
                  <a:schemeClr val="tx1"/>
                </a:solidFill>
                <a:latin typeface="Impact" pitchFamily="34" charset="0"/>
                <a:ea typeface="方正大黑简体" pitchFamily="2" charset="-122"/>
              </a:defRPr>
            </a:lvl9pPr>
          </a:lstStyle>
          <a:p>
            <a:pPr>
              <a:defRPr/>
            </a:pPr>
            <a:r>
              <a:rPr lang="en-US" altLang="zh-CN" dirty="0" smtClean="0"/>
              <a:t>SQL</a:t>
            </a:r>
            <a:r>
              <a:rPr lang="zh-CN" altLang="en-US" dirty="0" smtClean="0"/>
              <a:t>注入</a:t>
            </a:r>
            <a:endParaRPr lang="zh-CN" altLang="en-US" dirty="0"/>
          </a:p>
        </p:txBody>
      </p:sp>
      <p:grpSp>
        <p:nvGrpSpPr>
          <p:cNvPr id="7" name="组合 6"/>
          <p:cNvGrpSpPr/>
          <p:nvPr/>
        </p:nvGrpSpPr>
        <p:grpSpPr>
          <a:xfrm>
            <a:off x="413072" y="4933528"/>
            <a:ext cx="8407400" cy="1447800"/>
            <a:chOff x="413072" y="4933528"/>
            <a:chExt cx="8407400" cy="1447800"/>
          </a:xfrm>
        </p:grpSpPr>
        <p:sp>
          <p:nvSpPr>
            <p:cNvPr id="14" name="AutoShape 14"/>
            <p:cNvSpPr>
              <a:spLocks noChangeArrowheads="1"/>
            </p:cNvSpPr>
            <p:nvPr/>
          </p:nvSpPr>
          <p:spPr bwMode="auto">
            <a:xfrm>
              <a:off x="413072" y="4933528"/>
              <a:ext cx="8407400" cy="1447800"/>
            </a:xfrm>
            <a:prstGeom prst="roundRect">
              <a:avLst>
                <a:gd name="adj" fmla="val 16667"/>
              </a:avLst>
            </a:prstGeom>
            <a:gradFill rotWithShape="1">
              <a:gsLst>
                <a:gs pos="0">
                  <a:srgbClr val="E9E4C1"/>
                </a:gs>
                <a:gs pos="100000">
                  <a:schemeClr val="bg1"/>
                </a:gs>
              </a:gsLst>
              <a:lin ang="5400000" scaled="1"/>
            </a:gradFill>
            <a:ln w="9525" algn="ctr">
              <a:solidFill>
                <a:srgbClr val="808000"/>
              </a:solidFill>
              <a:round/>
              <a:headEnd/>
              <a:tailEnd/>
            </a:ln>
          </p:spPr>
          <p:txBody>
            <a:bodyPr wrap="none" lIns="2520000" anchor="ctr"/>
            <a:lstStyle/>
            <a:p>
              <a:pPr marL="355600" indent="-355600">
                <a:buClr>
                  <a:srgbClr val="808000"/>
                </a:buClr>
                <a:buSzPct val="75000"/>
                <a:buFont typeface="Wingdings" pitchFamily="2" charset="2"/>
                <a:buChar char="l"/>
              </a:pPr>
              <a:r>
                <a:rPr lang="zh-CN" altLang="en-US" dirty="0" smtClean="0">
                  <a:solidFill>
                    <a:srgbClr val="000000"/>
                  </a:solidFill>
                </a:rPr>
                <a:t>大型互联网分站中：百度、腾讯、新浪、联通、电信</a:t>
              </a:r>
              <a:endParaRPr lang="en-US" altLang="zh-CN" dirty="0" smtClean="0">
                <a:solidFill>
                  <a:srgbClr val="000000"/>
                </a:solidFill>
              </a:endParaRPr>
            </a:p>
            <a:p>
              <a:pPr marL="355600" indent="-355600">
                <a:buClr>
                  <a:srgbClr val="808000"/>
                </a:buClr>
                <a:buSzPct val="75000"/>
                <a:buFont typeface="Wingdings" pitchFamily="2" charset="2"/>
                <a:buChar char="l"/>
              </a:pPr>
              <a:r>
                <a:rPr lang="zh-CN" altLang="en-US" dirty="0" smtClean="0">
                  <a:solidFill>
                    <a:srgbClr val="000000"/>
                  </a:solidFill>
                </a:rPr>
                <a:t>管理系统后台登陆：政府网站、企业网站</a:t>
              </a:r>
              <a:endParaRPr lang="en-US" altLang="zh-CN" dirty="0" smtClean="0">
                <a:solidFill>
                  <a:srgbClr val="000000"/>
                </a:solidFill>
              </a:endParaRPr>
            </a:p>
            <a:p>
              <a:pPr marL="355600" indent="-355600">
                <a:buClr>
                  <a:srgbClr val="808000"/>
                </a:buClr>
                <a:buSzPct val="75000"/>
                <a:buFont typeface="Wingdings" pitchFamily="2" charset="2"/>
                <a:buChar char="l"/>
              </a:pPr>
              <a:r>
                <a:rPr lang="en-US" altLang="zh-CN" dirty="0" smtClean="0">
                  <a:solidFill>
                    <a:srgbClr val="000000"/>
                  </a:solidFill>
                </a:rPr>
                <a:t>Id</a:t>
              </a:r>
              <a:r>
                <a:rPr lang="zh-CN" altLang="en-US" dirty="0" smtClean="0">
                  <a:solidFill>
                    <a:srgbClr val="000000"/>
                  </a:solidFill>
                </a:rPr>
                <a:t>查询请求：论坛帖子、商品、文章</a:t>
              </a:r>
              <a:endParaRPr lang="en-US" altLang="zh-CN" dirty="0" smtClean="0">
                <a:solidFill>
                  <a:srgbClr val="000000"/>
                </a:solidFill>
              </a:endParaRPr>
            </a:p>
          </p:txBody>
        </p:sp>
        <p:sp>
          <p:nvSpPr>
            <p:cNvPr id="15" name="AutoShape 15"/>
            <p:cNvSpPr>
              <a:spLocks noChangeArrowheads="1"/>
            </p:cNvSpPr>
            <p:nvPr/>
          </p:nvSpPr>
          <p:spPr bwMode="auto">
            <a:xfrm>
              <a:off x="489272" y="5009728"/>
              <a:ext cx="2298700" cy="1282700"/>
            </a:xfrm>
            <a:prstGeom prst="roundRect">
              <a:avLst>
                <a:gd name="adj" fmla="val 14051"/>
              </a:avLst>
            </a:prstGeom>
            <a:gradFill rotWithShape="1">
              <a:gsLst>
                <a:gs pos="0">
                  <a:srgbClr val="808000"/>
                </a:gs>
                <a:gs pos="100000">
                  <a:schemeClr val="bg1"/>
                </a:gs>
              </a:gsLst>
              <a:lin ang="5400000" scaled="1"/>
            </a:gradFill>
            <a:ln w="9525" algn="ctr">
              <a:solidFill>
                <a:srgbClr val="808000"/>
              </a:solidFill>
              <a:round/>
              <a:headEnd/>
              <a:tailEnd/>
            </a:ln>
          </p:spPr>
          <p:txBody>
            <a:bodyPr wrap="none"/>
            <a:lstStyle/>
            <a:p>
              <a:pPr fontAlgn="t">
                <a:lnSpc>
                  <a:spcPct val="150000"/>
                </a:lnSpc>
              </a:pPr>
              <a:r>
                <a:rPr lang="zh-CN" altLang="en-US" sz="2400" b="1" dirty="0">
                  <a:solidFill>
                    <a:srgbClr val="FFFFFF"/>
                  </a:solidFill>
                </a:rPr>
                <a:t>现状</a:t>
              </a:r>
            </a:p>
          </p:txBody>
        </p:sp>
        <p:sp>
          <p:nvSpPr>
            <p:cNvPr id="4" name="PubPieSlice"/>
            <p:cNvSpPr>
              <a:spLocks noEditPoints="1" noChangeArrowheads="1"/>
            </p:cNvSpPr>
            <p:nvPr/>
          </p:nvSpPr>
          <p:spPr bwMode="auto">
            <a:xfrm>
              <a:off x="1421184" y="5013176"/>
              <a:ext cx="1149350" cy="1149350"/>
            </a:xfrm>
            <a:custGeom>
              <a:avLst/>
              <a:gdLst>
                <a:gd name="G0" fmla="+- 0 0 0"/>
                <a:gd name="G1" fmla="sin 10800 17694720"/>
                <a:gd name="G2" fmla="cos 10800 17694720"/>
                <a:gd name="G3" fmla="sin 10800 0"/>
                <a:gd name="G4" fmla="cos 10800 0"/>
                <a:gd name="G5" fmla="+- G1 10800 0"/>
                <a:gd name="G6" fmla="+- G2 10800 0"/>
                <a:gd name="G7" fmla="+- G3 10800 0"/>
                <a:gd name="G8" fmla="+- G4 10800 0"/>
                <a:gd name="G9" fmla="+- 10800 0 0"/>
                <a:gd name="T0" fmla="*/ 10799 w 21600"/>
                <a:gd name="T1" fmla="*/ 0 h 21600"/>
                <a:gd name="T2" fmla="*/ 10800 w 21600"/>
                <a:gd name="T3" fmla="*/ 10800 h 21600"/>
                <a:gd name="T4" fmla="*/ 21600 w 21600"/>
                <a:gd name="T5" fmla="*/ 10800 h 21600"/>
                <a:gd name="T6" fmla="*/ 3163 w 21600"/>
                <a:gd name="T7" fmla="*/ 3163 h 21600"/>
                <a:gd name="T8" fmla="*/ 18437 w 21600"/>
                <a:gd name="T9" fmla="*/ 18437 h 21600"/>
              </a:gdLst>
              <a:ahLst/>
              <a:cxnLst>
                <a:cxn ang="0">
                  <a:pos x="T0" y="T1"/>
                </a:cxn>
                <a:cxn ang="0">
                  <a:pos x="T2" y="T3"/>
                </a:cxn>
                <a:cxn ang="0">
                  <a:pos x="T4" y="T5"/>
                </a:cxn>
              </a:cxnLst>
              <a:rect l="T6" t="T7" r="T8" b="T9"/>
              <a:pathLst>
                <a:path w="21600" h="21600">
                  <a:moveTo>
                    <a:pt x="10799" y="0"/>
                  </a:moveTo>
                  <a:cubicBezTo>
                    <a:pt x="4834" y="0"/>
                    <a:pt x="0" y="4835"/>
                    <a:pt x="0" y="10799"/>
                  </a:cubicBezTo>
                  <a:cubicBezTo>
                    <a:pt x="0" y="16764"/>
                    <a:pt x="4835" y="21600"/>
                    <a:pt x="10800" y="21600"/>
                  </a:cubicBezTo>
                  <a:cubicBezTo>
                    <a:pt x="16764" y="21600"/>
                    <a:pt x="21600" y="16764"/>
                    <a:pt x="21600" y="10800"/>
                  </a:cubicBezTo>
                  <a:lnTo>
                    <a:pt x="10800" y="10800"/>
                  </a:ln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18790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857504"/>
            <a:ext cx="8229600" cy="1143000"/>
          </a:xfrm>
        </p:spPr>
        <p:txBody>
          <a:bodyPr>
            <a:normAutofit/>
          </a:bodyPr>
          <a:lstStyle/>
          <a:p>
            <a:pPr algn="ctr"/>
            <a:endParaRPr lang="zh-CN" altLang="en-US" dirty="0"/>
          </a:p>
        </p:txBody>
      </p:sp>
      <p:sp>
        <p:nvSpPr>
          <p:cNvPr id="4" name="TextBox 3"/>
          <p:cNvSpPr txBox="1"/>
          <p:nvPr/>
        </p:nvSpPr>
        <p:spPr>
          <a:xfrm>
            <a:off x="395536" y="1052736"/>
            <a:ext cx="6552728" cy="3970318"/>
          </a:xfrm>
          <a:prstGeom prst="rect">
            <a:avLst/>
          </a:prstGeom>
          <a:noFill/>
        </p:spPr>
        <p:txBody>
          <a:bodyPr wrap="square" rtlCol="0">
            <a:spAutoFit/>
          </a:bodyPr>
          <a:lstStyle/>
          <a:p>
            <a:pPr marL="285750" indent="-285750">
              <a:buFont typeface="Wingdings" pitchFamily="2" charset="2"/>
              <a:buChar char="l"/>
            </a:pPr>
            <a:r>
              <a:rPr lang="zh-CN" altLang="en-US" b="1" dirty="0" smtClean="0">
                <a:latin typeface="微软雅黑" pitchFamily="34" charset="-122"/>
                <a:ea typeface="微软雅黑" pitchFamily="34" charset="-122"/>
              </a:rPr>
              <a:t>手工方法</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285750" indent="-285750">
              <a:buFont typeface="Wingdings" pitchFamily="2" charset="2"/>
              <a:buChar char="l"/>
            </a:pPr>
            <a:r>
              <a:rPr lang="zh-CN" altLang="en-US" b="1" dirty="0" smtClean="0">
                <a:latin typeface="微软雅黑" pitchFamily="34" charset="-122"/>
                <a:ea typeface="微软雅黑" pitchFamily="34" charset="-122"/>
              </a:rPr>
              <a:t>利用工具</a:t>
            </a:r>
            <a:r>
              <a:rPr lang="zh-CN" altLang="en-US" dirty="0" smtClean="0"/>
              <a:t>：</a:t>
            </a:r>
            <a:r>
              <a:rPr lang="en-US" altLang="zh-CN" dirty="0" err="1" smtClean="0"/>
              <a:t>Havij</a:t>
            </a:r>
            <a:r>
              <a:rPr lang="zh-CN" altLang="en-US" dirty="0" smtClean="0"/>
              <a:t>、</a:t>
            </a:r>
            <a:r>
              <a:rPr lang="en-US" altLang="zh-CN" dirty="0" smtClean="0"/>
              <a:t>Pangolin</a:t>
            </a:r>
            <a:r>
              <a:rPr lang="zh-CN" altLang="en-US" dirty="0" smtClean="0"/>
              <a:t>、</a:t>
            </a:r>
            <a:r>
              <a:rPr lang="en-US" altLang="zh-CN" dirty="0" err="1" smtClean="0"/>
              <a:t>Sqlmap</a:t>
            </a:r>
            <a:endParaRPr lang="en-US" altLang="zh-CN" dirty="0" smtClean="0"/>
          </a:p>
          <a:p>
            <a:endParaRPr lang="en-US" altLang="zh-CN" dirty="0" smtClean="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461" y="1340768"/>
            <a:ext cx="3866667" cy="2809524"/>
          </a:xfrm>
          <a:prstGeom prst="rect">
            <a:avLst/>
          </a:prstGeom>
        </p:spPr>
      </p:pic>
      <p:sp>
        <p:nvSpPr>
          <p:cNvPr id="6" name="标题 1"/>
          <p:cNvSpPr txBox="1">
            <a:spLocks/>
          </p:cNvSpPr>
          <p:nvPr/>
        </p:nvSpPr>
        <p:spPr bwMode="auto">
          <a:xfrm>
            <a:off x="323850" y="188913"/>
            <a:ext cx="8496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rgbClr val="C00000"/>
                </a:solidFill>
                <a:latin typeface="+mn-ea"/>
                <a:ea typeface="+mn-ea"/>
                <a:cs typeface="+mj-cs"/>
              </a:defRPr>
            </a:lvl1pPr>
            <a:lvl2pPr algn="l" rtl="0" eaLnBrk="1" fontAlgn="base" hangingPunct="1">
              <a:spcBef>
                <a:spcPct val="0"/>
              </a:spcBef>
              <a:spcAft>
                <a:spcPct val="0"/>
              </a:spcAft>
              <a:defRPr sz="3600">
                <a:solidFill>
                  <a:schemeClr val="tx1"/>
                </a:solidFill>
                <a:latin typeface="Impact" pitchFamily="34" charset="0"/>
                <a:ea typeface="方正大黑简体" pitchFamily="2" charset="-122"/>
              </a:defRPr>
            </a:lvl2pPr>
            <a:lvl3pPr algn="l" rtl="0" eaLnBrk="1" fontAlgn="base" hangingPunct="1">
              <a:spcBef>
                <a:spcPct val="0"/>
              </a:spcBef>
              <a:spcAft>
                <a:spcPct val="0"/>
              </a:spcAft>
              <a:defRPr sz="3600">
                <a:solidFill>
                  <a:schemeClr val="tx1"/>
                </a:solidFill>
                <a:latin typeface="Impact" pitchFamily="34" charset="0"/>
                <a:ea typeface="方正大黑简体" pitchFamily="2" charset="-122"/>
              </a:defRPr>
            </a:lvl3pPr>
            <a:lvl4pPr algn="l" rtl="0" eaLnBrk="1" fontAlgn="base" hangingPunct="1">
              <a:spcBef>
                <a:spcPct val="0"/>
              </a:spcBef>
              <a:spcAft>
                <a:spcPct val="0"/>
              </a:spcAft>
              <a:defRPr sz="3600">
                <a:solidFill>
                  <a:schemeClr val="tx1"/>
                </a:solidFill>
                <a:latin typeface="Impact" pitchFamily="34" charset="0"/>
                <a:ea typeface="方正大黑简体" pitchFamily="2" charset="-122"/>
              </a:defRPr>
            </a:lvl4pPr>
            <a:lvl5pPr algn="l" rtl="0" eaLnBrk="1" fontAlgn="base" hangingPunct="1">
              <a:spcBef>
                <a:spcPct val="0"/>
              </a:spcBef>
              <a:spcAft>
                <a:spcPct val="0"/>
              </a:spcAft>
              <a:defRPr sz="3600">
                <a:solidFill>
                  <a:schemeClr val="tx1"/>
                </a:solidFill>
                <a:latin typeface="Impact" pitchFamily="34" charset="0"/>
                <a:ea typeface="方正大黑简体" pitchFamily="2" charset="-122"/>
              </a:defRPr>
            </a:lvl5pPr>
            <a:lvl6pPr marL="457200" algn="l" rtl="0" eaLnBrk="1" fontAlgn="base" hangingPunct="1">
              <a:spcBef>
                <a:spcPct val="0"/>
              </a:spcBef>
              <a:spcAft>
                <a:spcPct val="0"/>
              </a:spcAft>
              <a:defRPr sz="3600">
                <a:solidFill>
                  <a:schemeClr val="tx1"/>
                </a:solidFill>
                <a:latin typeface="Impact" pitchFamily="34" charset="0"/>
                <a:ea typeface="方正大黑简体" pitchFamily="2" charset="-122"/>
              </a:defRPr>
            </a:lvl6pPr>
            <a:lvl7pPr marL="914400" algn="l" rtl="0" eaLnBrk="1" fontAlgn="base" hangingPunct="1">
              <a:spcBef>
                <a:spcPct val="0"/>
              </a:spcBef>
              <a:spcAft>
                <a:spcPct val="0"/>
              </a:spcAft>
              <a:defRPr sz="3600">
                <a:solidFill>
                  <a:schemeClr val="tx1"/>
                </a:solidFill>
                <a:latin typeface="Impact" pitchFamily="34" charset="0"/>
                <a:ea typeface="方正大黑简体" pitchFamily="2" charset="-122"/>
              </a:defRPr>
            </a:lvl7pPr>
            <a:lvl8pPr marL="1371600" algn="l" rtl="0" eaLnBrk="1" fontAlgn="base" hangingPunct="1">
              <a:spcBef>
                <a:spcPct val="0"/>
              </a:spcBef>
              <a:spcAft>
                <a:spcPct val="0"/>
              </a:spcAft>
              <a:defRPr sz="3600">
                <a:solidFill>
                  <a:schemeClr val="tx1"/>
                </a:solidFill>
                <a:latin typeface="Impact" pitchFamily="34" charset="0"/>
                <a:ea typeface="方正大黑简体" pitchFamily="2" charset="-122"/>
              </a:defRPr>
            </a:lvl8pPr>
            <a:lvl9pPr marL="1828800" algn="l" rtl="0" eaLnBrk="1" fontAlgn="base" hangingPunct="1">
              <a:spcBef>
                <a:spcPct val="0"/>
              </a:spcBef>
              <a:spcAft>
                <a:spcPct val="0"/>
              </a:spcAft>
              <a:defRPr sz="3600">
                <a:solidFill>
                  <a:schemeClr val="tx1"/>
                </a:solidFill>
                <a:latin typeface="Impact" pitchFamily="34" charset="0"/>
                <a:ea typeface="方正大黑简体" pitchFamily="2" charset="-122"/>
              </a:defRPr>
            </a:lvl9pPr>
          </a:lstStyle>
          <a:p>
            <a:pPr>
              <a:defRPr/>
            </a:pPr>
            <a:r>
              <a:rPr lang="en-US" altLang="zh-CN" dirty="0" smtClean="0"/>
              <a:t>SQL</a:t>
            </a:r>
            <a:r>
              <a:rPr lang="zh-CN" altLang="en-US" dirty="0" smtClean="0"/>
              <a:t>注入</a:t>
            </a:r>
            <a:endParaRPr lang="zh-CN" altLang="en-US" dirty="0"/>
          </a:p>
        </p:txBody>
      </p:sp>
    </p:spTree>
    <p:extLst>
      <p:ext uri="{BB962C8B-B14F-4D97-AF65-F5344CB8AC3E}">
        <p14:creationId xmlns:p14="http://schemas.microsoft.com/office/powerpoint/2010/main" val="960294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12" end="12"/>
                                            </p:txEl>
                                          </p:spTgt>
                                        </p:tgtEl>
                                        <p:attrNameLst>
                                          <p:attrName>style.visibility</p:attrName>
                                        </p:attrNameLst>
                                      </p:cBhvr>
                                      <p:to>
                                        <p:strVal val="visible"/>
                                      </p:to>
                                    </p:set>
                                    <p:anim calcmode="lin" valueType="num">
                                      <p:cBhvr additive="base">
                                        <p:cTn id="14"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9"/>
          <p:cNvGrpSpPr/>
          <p:nvPr/>
        </p:nvGrpSpPr>
        <p:grpSpPr>
          <a:xfrm>
            <a:off x="5436096" y="3734655"/>
            <a:ext cx="3784241" cy="990489"/>
            <a:chOff x="5436096" y="3734655"/>
            <a:chExt cx="3784241" cy="990489"/>
          </a:xfrm>
        </p:grpSpPr>
        <p:sp>
          <p:nvSpPr>
            <p:cNvPr id="10" name="TextBox 9"/>
            <p:cNvSpPr txBox="1"/>
            <p:nvPr/>
          </p:nvSpPr>
          <p:spPr>
            <a:xfrm>
              <a:off x="6132091" y="3734655"/>
              <a:ext cx="2262158" cy="369332"/>
            </a:xfrm>
            <a:prstGeom prst="rect">
              <a:avLst/>
            </a:prstGeom>
            <a:solidFill>
              <a:srgbClr val="FF6600"/>
            </a:solidFill>
          </p:spPr>
          <p:style>
            <a:lnRef idx="1">
              <a:schemeClr val="accent4"/>
            </a:lnRef>
            <a:fillRef idx="2">
              <a:schemeClr val="accent4"/>
            </a:fillRef>
            <a:effectRef idx="1">
              <a:schemeClr val="accent4"/>
            </a:effectRef>
            <a:fontRef idx="minor">
              <a:schemeClr val="dk1"/>
            </a:fontRef>
          </p:style>
          <p:txBody>
            <a:bodyPr wrap="none" rtlCol="0">
              <a:spAutoFit/>
            </a:bodyPr>
            <a:lstStyle/>
            <a:p>
              <a:r>
                <a:rPr lang="zh-CN" altLang="en-US" dirty="0" smtClean="0"/>
                <a:t>修改或控制操作系统</a:t>
              </a:r>
              <a:endParaRPr lang="zh-CN" altLang="en-US" dirty="0"/>
            </a:p>
          </p:txBody>
        </p:sp>
        <p:sp>
          <p:nvSpPr>
            <p:cNvPr id="11" name="TextBox 10"/>
            <p:cNvSpPr txBox="1"/>
            <p:nvPr/>
          </p:nvSpPr>
          <p:spPr>
            <a:xfrm>
              <a:off x="5436096" y="4078813"/>
              <a:ext cx="3784241" cy="646331"/>
            </a:xfrm>
            <a:prstGeom prst="rect">
              <a:avLst/>
            </a:prstGeom>
            <a:noFill/>
          </p:spPr>
          <p:txBody>
            <a:bodyPr wrap="none" rtlCol="0">
              <a:spAutoFit/>
            </a:bodyPr>
            <a:lstStyle/>
            <a:p>
              <a:r>
                <a:rPr lang="zh-CN" altLang="en-US" dirty="0"/>
                <a:t>例如</a:t>
              </a:r>
              <a:r>
                <a:rPr lang="en-US" altLang="zh-CN" dirty="0" err="1">
                  <a:latin typeface="Cambria Math" pitchFamily="18" charset="0"/>
                  <a:ea typeface="Cambria Math" pitchFamily="18" charset="0"/>
                </a:rPr>
                <a:t>xp_cmdshell</a:t>
              </a:r>
              <a:r>
                <a:rPr lang="en-US" altLang="zh-CN" dirty="0">
                  <a:latin typeface="Cambria Math" pitchFamily="18" charset="0"/>
                  <a:ea typeface="Cambria Math" pitchFamily="18" charset="0"/>
                </a:rPr>
                <a:t> "net stop </a:t>
              </a:r>
              <a:r>
                <a:rPr lang="en-US" altLang="zh-CN" dirty="0" err="1" smtClean="0">
                  <a:latin typeface="Cambria Math" pitchFamily="18" charset="0"/>
                  <a:ea typeface="Cambria Math" pitchFamily="18" charset="0"/>
                </a:rPr>
                <a:t>iisadmin</a:t>
              </a:r>
              <a:r>
                <a:rPr lang="en-US" altLang="zh-CN" dirty="0" smtClean="0">
                  <a:latin typeface="Cambria Math" pitchFamily="18" charset="0"/>
                  <a:ea typeface="Cambria Math" pitchFamily="18" charset="0"/>
                </a:rPr>
                <a:t>“</a:t>
              </a:r>
            </a:p>
            <a:p>
              <a:r>
                <a:rPr lang="zh-CN" altLang="en-US" dirty="0" smtClean="0"/>
                <a:t>可</a:t>
              </a:r>
              <a:r>
                <a:rPr lang="zh-CN" altLang="en-US" dirty="0"/>
                <a:t>停止服务器的</a:t>
              </a:r>
              <a:r>
                <a:rPr lang="en-US" altLang="zh-CN" dirty="0"/>
                <a:t>IIS</a:t>
              </a:r>
              <a:r>
                <a:rPr lang="zh-CN" altLang="en-US" dirty="0"/>
                <a:t>服务</a:t>
              </a:r>
            </a:p>
          </p:txBody>
        </p:sp>
        <p:cxnSp>
          <p:nvCxnSpPr>
            <p:cNvPr id="14" name="直接箭头连接符 13"/>
            <p:cNvCxnSpPr/>
            <p:nvPr/>
          </p:nvCxnSpPr>
          <p:spPr>
            <a:xfrm>
              <a:off x="5620551" y="3919321"/>
              <a:ext cx="501253"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3" name="组合 52"/>
          <p:cNvGrpSpPr/>
          <p:nvPr/>
        </p:nvGrpSpPr>
        <p:grpSpPr>
          <a:xfrm>
            <a:off x="-49500" y="1068574"/>
            <a:ext cx="3734068" cy="992274"/>
            <a:chOff x="-49500" y="1068574"/>
            <a:chExt cx="3734068" cy="992274"/>
          </a:xfrm>
        </p:grpSpPr>
        <p:cxnSp>
          <p:nvCxnSpPr>
            <p:cNvPr id="16" name="直接箭头连接符 15"/>
            <p:cNvCxnSpPr>
              <a:stCxn id="27" idx="6"/>
            </p:cNvCxnSpPr>
            <p:nvPr/>
          </p:nvCxnSpPr>
          <p:spPr>
            <a:xfrm flipH="1" flipV="1">
              <a:off x="3236648" y="1568640"/>
              <a:ext cx="447920" cy="49220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7" name="TextBox 16"/>
            <p:cNvSpPr txBox="1"/>
            <p:nvPr/>
          </p:nvSpPr>
          <p:spPr>
            <a:xfrm>
              <a:off x="1043608" y="1068574"/>
              <a:ext cx="2031325" cy="369332"/>
            </a:xfrm>
            <a:prstGeom prst="rect">
              <a:avLst/>
            </a:prstGeom>
            <a:solidFill>
              <a:srgbClr val="FF6600"/>
            </a:solidFill>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wrap="none" rtlCol="0">
              <a:spAutoFit/>
            </a:bodyPr>
            <a:lstStyle/>
            <a:p>
              <a:r>
                <a:rPr lang="zh-CN" altLang="en-US" dirty="0" smtClean="0"/>
                <a:t>泄露数据表中数据</a:t>
              </a:r>
              <a:endParaRPr lang="zh-CN" altLang="en-US" dirty="0"/>
            </a:p>
          </p:txBody>
        </p:sp>
        <p:sp>
          <p:nvSpPr>
            <p:cNvPr id="18" name="TextBox 17"/>
            <p:cNvSpPr txBox="1"/>
            <p:nvPr/>
          </p:nvSpPr>
          <p:spPr>
            <a:xfrm>
              <a:off x="-49500" y="1419322"/>
              <a:ext cx="3416320" cy="369332"/>
            </a:xfrm>
            <a:prstGeom prst="rect">
              <a:avLst/>
            </a:prstGeom>
            <a:noFill/>
          </p:spPr>
          <p:txBody>
            <a:bodyPr wrap="none" rtlCol="0">
              <a:spAutoFit/>
            </a:bodyPr>
            <a:lstStyle/>
            <a:p>
              <a:r>
                <a:rPr lang="zh-CN" altLang="en-US" dirty="0" smtClean="0"/>
                <a:t>个人用户名、密码，账户等信息</a:t>
              </a:r>
              <a:endParaRPr lang="zh-CN" altLang="en-US" dirty="0"/>
            </a:p>
          </p:txBody>
        </p:sp>
      </p:grpSp>
      <p:sp>
        <p:nvSpPr>
          <p:cNvPr id="19" name="椭圆 18"/>
          <p:cNvSpPr/>
          <p:nvPr/>
        </p:nvSpPr>
        <p:spPr>
          <a:xfrm>
            <a:off x="8082056" y="8334664"/>
            <a:ext cx="1143008" cy="1143008"/>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dirty="0" smtClean="0"/>
              <a:t>SQL</a:t>
            </a:r>
            <a:endParaRPr lang="zh-CN" altLang="en-US" dirty="0"/>
          </a:p>
        </p:txBody>
      </p:sp>
      <p:grpSp>
        <p:nvGrpSpPr>
          <p:cNvPr id="4" name="组合 1"/>
          <p:cNvGrpSpPr/>
          <p:nvPr/>
        </p:nvGrpSpPr>
        <p:grpSpPr>
          <a:xfrm>
            <a:off x="4513497" y="1268760"/>
            <a:ext cx="4306975" cy="926984"/>
            <a:chOff x="3103340" y="4839992"/>
            <a:chExt cx="4306975" cy="926984"/>
          </a:xfrm>
        </p:grpSpPr>
        <p:grpSp>
          <p:nvGrpSpPr>
            <p:cNvPr id="5" name="组合 19"/>
            <p:cNvGrpSpPr/>
            <p:nvPr/>
          </p:nvGrpSpPr>
          <p:grpSpPr>
            <a:xfrm>
              <a:off x="3103340" y="4839992"/>
              <a:ext cx="3158297" cy="926984"/>
              <a:chOff x="4643438" y="2460624"/>
              <a:chExt cx="3158297" cy="825500"/>
            </a:xfrm>
          </p:grpSpPr>
          <p:cxnSp>
            <p:nvCxnSpPr>
              <p:cNvPr id="21" name="直接箭头连接符 20"/>
              <p:cNvCxnSpPr/>
              <p:nvPr/>
            </p:nvCxnSpPr>
            <p:spPr>
              <a:xfrm flipV="1">
                <a:off x="4643438" y="2804306"/>
                <a:ext cx="857256" cy="48181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2" name="TextBox 21"/>
              <p:cNvSpPr txBox="1"/>
              <p:nvPr/>
            </p:nvSpPr>
            <p:spPr>
              <a:xfrm>
                <a:off x="5539577" y="2460624"/>
                <a:ext cx="2262158" cy="369332"/>
              </a:xfrm>
              <a:prstGeom prst="rect">
                <a:avLst/>
              </a:prstGeom>
              <a:solidFill>
                <a:srgbClr val="FF6600"/>
              </a:solidFill>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dirty="0" smtClean="0"/>
                  <a:t>数据结构被黑客探知</a:t>
                </a:r>
                <a:endParaRPr lang="zh-CN" altLang="en-US" dirty="0"/>
              </a:p>
            </p:txBody>
          </p:sp>
        </p:grpSp>
        <p:sp>
          <p:nvSpPr>
            <p:cNvPr id="26" name="TextBox 25"/>
            <p:cNvSpPr txBox="1"/>
            <p:nvPr/>
          </p:nvSpPr>
          <p:spPr>
            <a:xfrm>
              <a:off x="4190331" y="5200032"/>
              <a:ext cx="3219984" cy="369332"/>
            </a:xfrm>
            <a:prstGeom prst="rect">
              <a:avLst/>
            </a:prstGeom>
            <a:noFill/>
          </p:spPr>
          <p:txBody>
            <a:bodyPr wrap="none" rtlCol="0">
              <a:spAutoFit/>
            </a:bodyPr>
            <a:lstStyle/>
            <a:p>
              <a:r>
                <a:rPr lang="zh-CN" altLang="en-US" dirty="0"/>
                <a:t>例如</a:t>
              </a:r>
              <a:r>
                <a:rPr lang="en-US" altLang="zh-CN" dirty="0">
                  <a:latin typeface="Cambria Math" pitchFamily="18" charset="0"/>
                  <a:ea typeface="Cambria Math" pitchFamily="18" charset="0"/>
                </a:rPr>
                <a:t>SELECT * FROM </a:t>
              </a:r>
              <a:r>
                <a:rPr lang="en-US" altLang="zh-CN" dirty="0" err="1">
                  <a:latin typeface="Cambria Math" pitchFamily="18" charset="0"/>
                  <a:ea typeface="Cambria Math" pitchFamily="18" charset="0"/>
                </a:rPr>
                <a:t>sys.tables</a:t>
              </a:r>
              <a:endParaRPr lang="zh-CN" altLang="en-US" dirty="0">
                <a:latin typeface="Cambria Math" pitchFamily="18" charset="0"/>
              </a:endParaRPr>
            </a:p>
          </p:txBody>
        </p:sp>
      </p:grpSp>
      <p:grpSp>
        <p:nvGrpSpPr>
          <p:cNvPr id="6" name="组合 53"/>
          <p:cNvGrpSpPr/>
          <p:nvPr/>
        </p:nvGrpSpPr>
        <p:grpSpPr>
          <a:xfrm>
            <a:off x="3405213" y="4805163"/>
            <a:ext cx="5641288" cy="1535728"/>
            <a:chOff x="3744799" y="4466304"/>
            <a:chExt cx="5641288" cy="1535728"/>
          </a:xfrm>
        </p:grpSpPr>
        <p:cxnSp>
          <p:nvCxnSpPr>
            <p:cNvPr id="24" name="直接箭头连接符 23"/>
            <p:cNvCxnSpPr/>
            <p:nvPr/>
          </p:nvCxnSpPr>
          <p:spPr>
            <a:xfrm>
              <a:off x="5165316" y="4466304"/>
              <a:ext cx="1400127" cy="1064412"/>
            </a:xfrm>
            <a:prstGeom prst="straightConnector1">
              <a:avLst/>
            </a:prstGeom>
            <a:solidFill>
              <a:srgbClr val="FF6600"/>
            </a:solidFill>
            <a:ln>
              <a:tailEnd type="arrow"/>
            </a:ln>
          </p:spPr>
          <p:style>
            <a:lnRef idx="2">
              <a:schemeClr val="accent6"/>
            </a:lnRef>
            <a:fillRef idx="0">
              <a:schemeClr val="accent6"/>
            </a:fillRef>
            <a:effectRef idx="1">
              <a:schemeClr val="accent6"/>
            </a:effectRef>
            <a:fontRef idx="minor">
              <a:schemeClr val="tx1"/>
            </a:fontRef>
          </p:style>
        </p:cxnSp>
        <p:sp>
          <p:nvSpPr>
            <p:cNvPr id="25" name="TextBox 24"/>
            <p:cNvSpPr txBox="1"/>
            <p:nvPr/>
          </p:nvSpPr>
          <p:spPr>
            <a:xfrm>
              <a:off x="3744799" y="5632700"/>
              <a:ext cx="5641288" cy="369332"/>
            </a:xfrm>
            <a:prstGeom prst="rect">
              <a:avLst/>
            </a:prstGeom>
            <a:solidFill>
              <a:srgbClr val="FF6600"/>
            </a:solidFill>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altLang="zh-CN" b="1" dirty="0">
                  <a:solidFill>
                    <a:schemeClr val="bg1"/>
                  </a:solidFill>
                  <a:ea typeface="华文新魏" pitchFamily="2" charset="-122"/>
                  <a:sym typeface="Wingdings" panose="05000000000000000000" pitchFamily="2" charset="2"/>
                </a:rPr>
                <a:t>“Update </a:t>
              </a:r>
              <a:r>
                <a:rPr lang="zh-CN" altLang="en-US" b="1" dirty="0">
                  <a:solidFill>
                    <a:schemeClr val="bg1"/>
                  </a:solidFill>
                  <a:ea typeface="华文新魏" pitchFamily="2" charset="-122"/>
                  <a:sym typeface="Wingdings" panose="05000000000000000000" pitchFamily="2" charset="2"/>
                </a:rPr>
                <a:t>工资 </a:t>
              </a:r>
              <a:r>
                <a:rPr lang="en-US" altLang="zh-CN" b="1" dirty="0">
                  <a:solidFill>
                    <a:schemeClr val="bg1"/>
                  </a:solidFill>
                  <a:ea typeface="华文新魏" pitchFamily="2" charset="-122"/>
                  <a:sym typeface="Wingdings" panose="05000000000000000000" pitchFamily="2" charset="2"/>
                </a:rPr>
                <a:t>Set Money=Money *”. $_GET[‘</a:t>
              </a:r>
              <a:r>
                <a:rPr lang="zh-CN" altLang="en-US" b="1" dirty="0">
                  <a:solidFill>
                    <a:schemeClr val="bg1"/>
                  </a:solidFill>
                  <a:ea typeface="华文新魏" pitchFamily="2" charset="-122"/>
                  <a:sym typeface="Wingdings" panose="05000000000000000000" pitchFamily="2" charset="2"/>
                </a:rPr>
                <a:t>努力</a:t>
              </a:r>
              <a:r>
                <a:rPr lang="en-US" altLang="zh-CN" b="1" dirty="0">
                  <a:solidFill>
                    <a:schemeClr val="bg1"/>
                  </a:solidFill>
                  <a:ea typeface="华文新魏" pitchFamily="2" charset="-122"/>
                  <a:sym typeface="Wingdings" panose="05000000000000000000" pitchFamily="2" charset="2"/>
                </a:rPr>
                <a:t>’];</a:t>
              </a:r>
              <a:endParaRPr lang="en-US" altLang="zh-CN" b="1" dirty="0">
                <a:solidFill>
                  <a:schemeClr val="bg1"/>
                </a:solidFill>
                <a:ea typeface="华文新魏" pitchFamily="2" charset="-122"/>
              </a:endParaRPr>
            </a:p>
          </p:txBody>
        </p:sp>
      </p:grpSp>
      <p:grpSp>
        <p:nvGrpSpPr>
          <p:cNvPr id="7" name="组合 48"/>
          <p:cNvGrpSpPr/>
          <p:nvPr/>
        </p:nvGrpSpPr>
        <p:grpSpPr>
          <a:xfrm>
            <a:off x="5533360" y="2483604"/>
            <a:ext cx="3647152" cy="729372"/>
            <a:chOff x="5533360" y="2483604"/>
            <a:chExt cx="3647152" cy="729372"/>
          </a:xfrm>
        </p:grpSpPr>
        <p:sp>
          <p:nvSpPr>
            <p:cNvPr id="12" name="TextBox 11"/>
            <p:cNvSpPr txBox="1"/>
            <p:nvPr/>
          </p:nvSpPr>
          <p:spPr>
            <a:xfrm>
              <a:off x="5533360" y="2483604"/>
              <a:ext cx="3647152" cy="369332"/>
            </a:xfrm>
            <a:prstGeom prst="rect">
              <a:avLst/>
            </a:prstGeom>
            <a:solidFill>
              <a:srgbClr val="FF6600"/>
            </a:solidFill>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dirty="0" smtClean="0"/>
                <a:t>网页中加入恶意链接，放置木马等</a:t>
              </a:r>
              <a:endParaRPr lang="zh-CN" altLang="en-US" dirty="0"/>
            </a:p>
          </p:txBody>
        </p:sp>
        <p:cxnSp>
          <p:nvCxnSpPr>
            <p:cNvPr id="15" name="直接箭头连接符 14"/>
            <p:cNvCxnSpPr/>
            <p:nvPr/>
          </p:nvCxnSpPr>
          <p:spPr>
            <a:xfrm flipV="1">
              <a:off x="5603964" y="2931284"/>
              <a:ext cx="408196" cy="20968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9" name="TextBox 28"/>
            <p:cNvSpPr txBox="1"/>
            <p:nvPr/>
          </p:nvSpPr>
          <p:spPr>
            <a:xfrm>
              <a:off x="6225857" y="2843644"/>
              <a:ext cx="2262158" cy="369332"/>
            </a:xfrm>
            <a:prstGeom prst="rect">
              <a:avLst/>
            </a:prstGeom>
            <a:noFill/>
          </p:spPr>
          <p:txBody>
            <a:bodyPr wrap="none" rtlCol="0">
              <a:spAutoFit/>
            </a:bodyPr>
            <a:lstStyle/>
            <a:p>
              <a:r>
                <a:rPr lang="zh-CN" altLang="en-US" dirty="0" smtClean="0">
                  <a:latin typeface="Cambria Math" pitchFamily="18" charset="0"/>
                </a:rPr>
                <a:t>取得系统较高权限后</a:t>
              </a:r>
              <a:endParaRPr lang="zh-CN" altLang="en-US" dirty="0">
                <a:latin typeface="Cambria Math" pitchFamily="18" charset="0"/>
              </a:endParaRPr>
            </a:p>
          </p:txBody>
        </p:sp>
      </p:grpSp>
      <p:grpSp>
        <p:nvGrpSpPr>
          <p:cNvPr id="13" name="组合 51"/>
          <p:cNvGrpSpPr/>
          <p:nvPr/>
        </p:nvGrpSpPr>
        <p:grpSpPr>
          <a:xfrm>
            <a:off x="35496" y="2829600"/>
            <a:ext cx="3234601" cy="1556685"/>
            <a:chOff x="35496" y="2829600"/>
            <a:chExt cx="3234601" cy="1556685"/>
          </a:xfrm>
        </p:grpSpPr>
        <p:cxnSp>
          <p:nvCxnSpPr>
            <p:cNvPr id="8" name="直接箭头连接符 7"/>
            <p:cNvCxnSpPr>
              <a:stCxn id="27" idx="5"/>
            </p:cNvCxnSpPr>
            <p:nvPr/>
          </p:nvCxnSpPr>
          <p:spPr>
            <a:xfrm flipH="1">
              <a:off x="2375756" y="2829600"/>
              <a:ext cx="540060" cy="62460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35496" y="3464337"/>
              <a:ext cx="2723823" cy="369332"/>
            </a:xfrm>
            <a:prstGeom prst="rect">
              <a:avLst/>
            </a:prstGeom>
            <a:solidFill>
              <a:srgbClr val="FF6600"/>
            </a:solidFill>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dirty="0" smtClean="0"/>
                <a:t>破坏硬盘数据，系统瘫痪</a:t>
              </a:r>
              <a:endParaRPr lang="zh-CN" altLang="en-US" dirty="0"/>
            </a:p>
          </p:txBody>
        </p:sp>
        <p:sp>
          <p:nvSpPr>
            <p:cNvPr id="30" name="TextBox 29"/>
            <p:cNvSpPr txBox="1"/>
            <p:nvPr/>
          </p:nvSpPr>
          <p:spPr>
            <a:xfrm>
              <a:off x="72234" y="4016953"/>
              <a:ext cx="3197863" cy="369332"/>
            </a:xfrm>
            <a:prstGeom prst="rect">
              <a:avLst/>
            </a:prstGeom>
            <a:noFill/>
          </p:spPr>
          <p:txBody>
            <a:bodyPr wrap="none" rtlCol="0">
              <a:spAutoFit/>
            </a:bodyPr>
            <a:lstStyle/>
            <a:p>
              <a:r>
                <a:rPr lang="zh-CN" altLang="en-US" dirty="0"/>
                <a:t>例如</a:t>
              </a:r>
              <a:r>
                <a:rPr lang="en-US" altLang="zh-CN" dirty="0" err="1">
                  <a:latin typeface="Cambria Math" pitchFamily="18" charset="0"/>
                  <a:ea typeface="Cambria Math" pitchFamily="18" charset="0"/>
                </a:rPr>
                <a:t>xp_cmdshell</a:t>
              </a:r>
              <a:r>
                <a:rPr lang="en-US" altLang="zh-CN" dirty="0">
                  <a:latin typeface="Cambria Math" pitchFamily="18" charset="0"/>
                  <a:ea typeface="Cambria Math" pitchFamily="18" charset="0"/>
                </a:rPr>
                <a:t> "FORMAT C:"</a:t>
              </a:r>
              <a:endParaRPr lang="zh-CN" altLang="en-US" dirty="0">
                <a:latin typeface="Cambria Math" pitchFamily="18" charset="0"/>
              </a:endParaRPr>
            </a:p>
          </p:txBody>
        </p:sp>
      </p:grpSp>
      <p:sp>
        <p:nvSpPr>
          <p:cNvPr id="27" name="AutoShape 4"/>
          <p:cNvSpPr>
            <a:spLocks noChangeArrowheads="1"/>
          </p:cNvSpPr>
          <p:nvPr/>
        </p:nvSpPr>
        <p:spPr bwMode="invGray">
          <a:xfrm>
            <a:off x="2915816" y="2060848"/>
            <a:ext cx="2624891" cy="2624891"/>
          </a:xfrm>
          <a:prstGeom prst="octagon">
            <a:avLst>
              <a:gd name="adj" fmla="val 29287"/>
            </a:avLst>
          </a:prstGeom>
          <a:solidFill>
            <a:srgbClr val="FF0000"/>
          </a:solidFill>
          <a:ln w="152400">
            <a:solidFill>
              <a:schemeClr val="tx1"/>
            </a:solidFill>
            <a:miter lim="800000"/>
            <a:headEnd/>
            <a:tailEnd/>
          </a:ln>
        </p:spPr>
        <p:txBody>
          <a:bodyPr wrap="none" anchor="ctr"/>
          <a:lstStyle/>
          <a:p>
            <a:endParaRPr lang="zh-CN" altLang="en-US">
              <a:ea typeface="宋体" charset="-122"/>
            </a:endParaRPr>
          </a:p>
        </p:txBody>
      </p:sp>
      <p:sp>
        <p:nvSpPr>
          <p:cNvPr id="32" name="Text Box 2"/>
          <p:cNvSpPr txBox="1">
            <a:spLocks noChangeArrowheads="1"/>
          </p:cNvSpPr>
          <p:nvPr/>
        </p:nvSpPr>
        <p:spPr bwMode="auto">
          <a:xfrm>
            <a:off x="3236648" y="2927846"/>
            <a:ext cx="214439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GB" altLang="zh-CN" sz="3200" b="1" dirty="0" smtClean="0">
                <a:latin typeface="Arial Black" pitchFamily="34" charset="0"/>
                <a:ea typeface="宋体" charset="-122"/>
              </a:rPr>
              <a:t>SQL</a:t>
            </a:r>
            <a:r>
              <a:rPr lang="zh-CN" altLang="en-US" sz="3200" b="1" dirty="0" smtClean="0">
                <a:latin typeface="Arial Black" pitchFamily="34" charset="0"/>
                <a:ea typeface="宋体" charset="-122"/>
              </a:rPr>
              <a:t>注入危害</a:t>
            </a:r>
            <a:endParaRPr lang="en-GB" altLang="zh-CN" sz="3200" b="1" dirty="0">
              <a:latin typeface="Arial Black" pitchFamily="34" charset="0"/>
              <a:ea typeface="宋体" charset="-122"/>
            </a:endParaRPr>
          </a:p>
        </p:txBody>
      </p:sp>
      <p:grpSp>
        <p:nvGrpSpPr>
          <p:cNvPr id="20" name="组合 50"/>
          <p:cNvGrpSpPr/>
          <p:nvPr/>
        </p:nvGrpSpPr>
        <p:grpSpPr>
          <a:xfrm>
            <a:off x="210329" y="4725144"/>
            <a:ext cx="4615687" cy="1513763"/>
            <a:chOff x="210329" y="4725144"/>
            <a:chExt cx="4615687" cy="1513763"/>
          </a:xfrm>
        </p:grpSpPr>
        <p:cxnSp>
          <p:nvCxnSpPr>
            <p:cNvPr id="43" name="直接箭头连接符 42"/>
            <p:cNvCxnSpPr/>
            <p:nvPr/>
          </p:nvCxnSpPr>
          <p:spPr>
            <a:xfrm flipH="1">
              <a:off x="2853184" y="4725144"/>
              <a:ext cx="789996" cy="471453"/>
            </a:xfrm>
            <a:prstGeom prst="straightConnector1">
              <a:avLst/>
            </a:prstGeom>
            <a:solidFill>
              <a:srgbClr val="FF6600"/>
            </a:solidFill>
            <a:ln>
              <a:tailEnd type="arrow"/>
            </a:ln>
          </p:spPr>
          <p:style>
            <a:lnRef idx="2">
              <a:schemeClr val="accent6"/>
            </a:lnRef>
            <a:fillRef idx="0">
              <a:schemeClr val="accent6"/>
            </a:fillRef>
            <a:effectRef idx="1">
              <a:schemeClr val="accent6"/>
            </a:effectRef>
            <a:fontRef idx="minor">
              <a:schemeClr val="tx1"/>
            </a:fontRef>
          </p:style>
        </p:cxnSp>
        <p:sp>
          <p:nvSpPr>
            <p:cNvPr id="46" name="TextBox 45"/>
            <p:cNvSpPr txBox="1"/>
            <p:nvPr/>
          </p:nvSpPr>
          <p:spPr>
            <a:xfrm>
              <a:off x="658497" y="5223244"/>
              <a:ext cx="2262158" cy="369332"/>
            </a:xfrm>
            <a:prstGeom prst="rect">
              <a:avLst/>
            </a:prstGeom>
            <a:solidFill>
              <a:srgbClr val="FF6600"/>
            </a:solidFill>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dirty="0" smtClean="0"/>
                <a:t>系统管理账号被篡改</a:t>
              </a:r>
              <a:endParaRPr lang="zh-CN" altLang="en-US" dirty="0"/>
            </a:p>
          </p:txBody>
        </p:sp>
        <p:sp>
          <p:nvSpPr>
            <p:cNvPr id="47" name="TextBox 46"/>
            <p:cNvSpPr txBox="1"/>
            <p:nvPr/>
          </p:nvSpPr>
          <p:spPr>
            <a:xfrm>
              <a:off x="210329" y="5592576"/>
              <a:ext cx="4615687" cy="646331"/>
            </a:xfrm>
            <a:prstGeom prst="rect">
              <a:avLst/>
            </a:prstGeom>
            <a:noFill/>
          </p:spPr>
          <p:txBody>
            <a:bodyPr wrap="none" rtlCol="0">
              <a:spAutoFit/>
            </a:bodyPr>
            <a:lstStyle/>
            <a:p>
              <a:r>
                <a:rPr lang="zh-CN" altLang="en-US" dirty="0" smtClean="0">
                  <a:latin typeface="Cambria Math" pitchFamily="18" charset="0"/>
                </a:rPr>
                <a:t>攻击数据库服务器，</a:t>
              </a:r>
              <a:r>
                <a:rPr lang="en-US" altLang="zh-CN" dirty="0">
                  <a:latin typeface="Cambria Math" pitchFamily="18" charset="0"/>
                  <a:ea typeface="Cambria Math" pitchFamily="18" charset="0"/>
                </a:rPr>
                <a:t> </a:t>
              </a:r>
              <a:r>
                <a:rPr lang="en-US" altLang="zh-CN" dirty="0" smtClean="0">
                  <a:latin typeface="Cambria Math" pitchFamily="18" charset="0"/>
                  <a:ea typeface="Cambria Math" pitchFamily="18" charset="0"/>
                </a:rPr>
                <a:t>ALTER </a:t>
              </a:r>
              <a:r>
                <a:rPr lang="en-US" altLang="zh-CN" dirty="0">
                  <a:latin typeface="Cambria Math" pitchFamily="18" charset="0"/>
                  <a:ea typeface="Cambria Math" pitchFamily="18" charset="0"/>
                </a:rPr>
                <a:t>LOGIN </a:t>
              </a:r>
              <a:r>
                <a:rPr lang="en-US" altLang="zh-CN" dirty="0" err="1">
                  <a:latin typeface="Cambria Math" pitchFamily="18" charset="0"/>
                  <a:ea typeface="Cambria Math" pitchFamily="18" charset="0"/>
                </a:rPr>
                <a:t>sa</a:t>
              </a:r>
              <a:r>
                <a:rPr lang="en-US" altLang="zh-CN" dirty="0">
                  <a:latin typeface="Cambria Math" pitchFamily="18" charset="0"/>
                  <a:ea typeface="Cambria Math" pitchFamily="18" charset="0"/>
                </a:rPr>
                <a:t> WITH </a:t>
              </a:r>
              <a:endParaRPr lang="en-US" altLang="zh-CN" dirty="0" smtClean="0">
                <a:latin typeface="Cambria Math" pitchFamily="18" charset="0"/>
                <a:ea typeface="Cambria Math" pitchFamily="18" charset="0"/>
              </a:endParaRPr>
            </a:p>
            <a:p>
              <a:r>
                <a:rPr lang="en-US" altLang="zh-CN" dirty="0" smtClean="0">
                  <a:latin typeface="Cambria Math" pitchFamily="18" charset="0"/>
                  <a:ea typeface="Cambria Math" pitchFamily="18" charset="0"/>
                </a:rPr>
                <a:t>PASSWORD</a:t>
              </a:r>
              <a:r>
                <a:rPr lang="en-US" altLang="zh-CN" dirty="0">
                  <a:latin typeface="Cambria Math" pitchFamily="18" charset="0"/>
                  <a:ea typeface="Cambria Math" pitchFamily="18" charset="0"/>
                </a:rPr>
                <a:t>='</a:t>
              </a:r>
              <a:r>
                <a:rPr lang="en-US" altLang="zh-CN" dirty="0" err="1">
                  <a:latin typeface="Cambria Math" pitchFamily="18" charset="0"/>
                  <a:ea typeface="Cambria Math" pitchFamily="18" charset="0"/>
                </a:rPr>
                <a:t>xxxxxx</a:t>
              </a:r>
              <a:r>
                <a:rPr lang="en-US" altLang="zh-CN" dirty="0"/>
                <a:t>'</a:t>
              </a:r>
              <a:endParaRPr lang="zh-CN" altLang="en-US" dirty="0">
                <a:latin typeface="Cambria Math" pitchFamily="18" charset="0"/>
              </a:endParaRPr>
            </a:p>
          </p:txBody>
        </p:sp>
      </p:grpSp>
      <p:sp>
        <p:nvSpPr>
          <p:cNvPr id="34" name="标题 1"/>
          <p:cNvSpPr txBox="1">
            <a:spLocks/>
          </p:cNvSpPr>
          <p:nvPr/>
        </p:nvSpPr>
        <p:spPr bwMode="auto">
          <a:xfrm>
            <a:off x="323850" y="188913"/>
            <a:ext cx="8496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rgbClr val="C00000"/>
                </a:solidFill>
                <a:latin typeface="+mn-ea"/>
                <a:ea typeface="+mn-ea"/>
                <a:cs typeface="+mj-cs"/>
              </a:defRPr>
            </a:lvl1pPr>
            <a:lvl2pPr algn="l" rtl="0" eaLnBrk="1" fontAlgn="base" hangingPunct="1">
              <a:spcBef>
                <a:spcPct val="0"/>
              </a:spcBef>
              <a:spcAft>
                <a:spcPct val="0"/>
              </a:spcAft>
              <a:defRPr sz="3600">
                <a:solidFill>
                  <a:schemeClr val="tx1"/>
                </a:solidFill>
                <a:latin typeface="Impact" pitchFamily="34" charset="0"/>
                <a:ea typeface="方正大黑简体" pitchFamily="2" charset="-122"/>
              </a:defRPr>
            </a:lvl2pPr>
            <a:lvl3pPr algn="l" rtl="0" eaLnBrk="1" fontAlgn="base" hangingPunct="1">
              <a:spcBef>
                <a:spcPct val="0"/>
              </a:spcBef>
              <a:spcAft>
                <a:spcPct val="0"/>
              </a:spcAft>
              <a:defRPr sz="3600">
                <a:solidFill>
                  <a:schemeClr val="tx1"/>
                </a:solidFill>
                <a:latin typeface="Impact" pitchFamily="34" charset="0"/>
                <a:ea typeface="方正大黑简体" pitchFamily="2" charset="-122"/>
              </a:defRPr>
            </a:lvl3pPr>
            <a:lvl4pPr algn="l" rtl="0" eaLnBrk="1" fontAlgn="base" hangingPunct="1">
              <a:spcBef>
                <a:spcPct val="0"/>
              </a:spcBef>
              <a:spcAft>
                <a:spcPct val="0"/>
              </a:spcAft>
              <a:defRPr sz="3600">
                <a:solidFill>
                  <a:schemeClr val="tx1"/>
                </a:solidFill>
                <a:latin typeface="Impact" pitchFamily="34" charset="0"/>
                <a:ea typeface="方正大黑简体" pitchFamily="2" charset="-122"/>
              </a:defRPr>
            </a:lvl4pPr>
            <a:lvl5pPr algn="l" rtl="0" eaLnBrk="1" fontAlgn="base" hangingPunct="1">
              <a:spcBef>
                <a:spcPct val="0"/>
              </a:spcBef>
              <a:spcAft>
                <a:spcPct val="0"/>
              </a:spcAft>
              <a:defRPr sz="3600">
                <a:solidFill>
                  <a:schemeClr val="tx1"/>
                </a:solidFill>
                <a:latin typeface="Impact" pitchFamily="34" charset="0"/>
                <a:ea typeface="方正大黑简体" pitchFamily="2" charset="-122"/>
              </a:defRPr>
            </a:lvl5pPr>
            <a:lvl6pPr marL="457200" algn="l" rtl="0" eaLnBrk="1" fontAlgn="base" hangingPunct="1">
              <a:spcBef>
                <a:spcPct val="0"/>
              </a:spcBef>
              <a:spcAft>
                <a:spcPct val="0"/>
              </a:spcAft>
              <a:defRPr sz="3600">
                <a:solidFill>
                  <a:schemeClr val="tx1"/>
                </a:solidFill>
                <a:latin typeface="Impact" pitchFamily="34" charset="0"/>
                <a:ea typeface="方正大黑简体" pitchFamily="2" charset="-122"/>
              </a:defRPr>
            </a:lvl6pPr>
            <a:lvl7pPr marL="914400" algn="l" rtl="0" eaLnBrk="1" fontAlgn="base" hangingPunct="1">
              <a:spcBef>
                <a:spcPct val="0"/>
              </a:spcBef>
              <a:spcAft>
                <a:spcPct val="0"/>
              </a:spcAft>
              <a:defRPr sz="3600">
                <a:solidFill>
                  <a:schemeClr val="tx1"/>
                </a:solidFill>
                <a:latin typeface="Impact" pitchFamily="34" charset="0"/>
                <a:ea typeface="方正大黑简体" pitchFamily="2" charset="-122"/>
              </a:defRPr>
            </a:lvl7pPr>
            <a:lvl8pPr marL="1371600" algn="l" rtl="0" eaLnBrk="1" fontAlgn="base" hangingPunct="1">
              <a:spcBef>
                <a:spcPct val="0"/>
              </a:spcBef>
              <a:spcAft>
                <a:spcPct val="0"/>
              </a:spcAft>
              <a:defRPr sz="3600">
                <a:solidFill>
                  <a:schemeClr val="tx1"/>
                </a:solidFill>
                <a:latin typeface="Impact" pitchFamily="34" charset="0"/>
                <a:ea typeface="方正大黑简体" pitchFamily="2" charset="-122"/>
              </a:defRPr>
            </a:lvl8pPr>
            <a:lvl9pPr marL="1828800" algn="l" rtl="0" eaLnBrk="1" fontAlgn="base" hangingPunct="1">
              <a:spcBef>
                <a:spcPct val="0"/>
              </a:spcBef>
              <a:spcAft>
                <a:spcPct val="0"/>
              </a:spcAft>
              <a:defRPr sz="3600">
                <a:solidFill>
                  <a:schemeClr val="tx1"/>
                </a:solidFill>
                <a:latin typeface="Impact" pitchFamily="34" charset="0"/>
                <a:ea typeface="方正大黑简体" pitchFamily="2" charset="-122"/>
              </a:defRPr>
            </a:lvl9pPr>
          </a:lstStyle>
          <a:p>
            <a:pPr>
              <a:defRPr/>
            </a:pPr>
            <a:r>
              <a:rPr lang="en-US" altLang="zh-CN" dirty="0" smtClean="0"/>
              <a:t>SQL</a:t>
            </a:r>
            <a:r>
              <a:rPr lang="zh-CN" altLang="en-US" dirty="0" smtClean="0"/>
              <a:t>注入</a:t>
            </a:r>
            <a:endParaRPr lang="zh-CN" altLang="en-US" dirty="0"/>
          </a:p>
        </p:txBody>
      </p:sp>
    </p:spTree>
    <p:extLst>
      <p:ext uri="{BB962C8B-B14F-4D97-AF65-F5344CB8AC3E}">
        <p14:creationId xmlns:p14="http://schemas.microsoft.com/office/powerpoint/2010/main" val="1219799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repeatCount="3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par>
                                <p:cTn id="9" presetID="26" presetClass="emph" presetSubtype="0" repeatCount="3000" fill="hold" grpId="0" nodeType="withEffect">
                                  <p:stCondLst>
                                    <p:cond delay="1000"/>
                                  </p:stCondLst>
                                  <p:childTnLst>
                                    <p:animEffect transition="out" filter="fade">
                                      <p:cBhvr>
                                        <p:cTn id="10" dur="500" tmFilter="0, 0; .2, .5; .8, .5; 1, 0"/>
                                        <p:tgtEl>
                                          <p:spTgt spid="32"/>
                                        </p:tgtEl>
                                      </p:cBhvr>
                                    </p:animEffect>
                                    <p:animScale>
                                      <p:cBhvr>
                                        <p:cTn id="11" dur="250" autoRev="1" fill="hold"/>
                                        <p:tgtEl>
                                          <p:spTgt spid="32"/>
                                        </p:tgtEl>
                                      </p:cBhvr>
                                      <p:by x="105000" y="105000"/>
                                    </p:animScale>
                                  </p:childTnLst>
                                </p:cTn>
                              </p:par>
                            </p:childTnLst>
                          </p:cTn>
                        </p:par>
                        <p:par>
                          <p:cTn id="12" fill="hold">
                            <p:stCondLst>
                              <p:cond delay="25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3500"/>
                            </p:stCondLst>
                            <p:childTnLst>
                              <p:par>
                                <p:cTn id="21" presetID="2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par>
                          <p:cTn id="24" fill="hold">
                            <p:stCondLst>
                              <p:cond delay="4000"/>
                            </p:stCondLst>
                            <p:childTnLst>
                              <p:par>
                                <p:cTn id="25" presetID="2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4500"/>
                            </p:stCondLst>
                            <p:childTnLst>
                              <p:par>
                                <p:cTn id="29" presetID="22" presetClass="entr" presetSubtype="4"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par>
                          <p:cTn id="32" fill="hold">
                            <p:stCondLst>
                              <p:cond delay="5000"/>
                            </p:stCondLst>
                            <p:childTnLst>
                              <p:par>
                                <p:cTn id="33" presetID="22" presetClass="entr" presetSubtype="4"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
          <p:cNvGrpSpPr/>
          <p:nvPr/>
        </p:nvGrpSpPr>
        <p:grpSpPr>
          <a:xfrm>
            <a:off x="3095928" y="1052736"/>
            <a:ext cx="828000" cy="5016127"/>
            <a:chOff x="3095928" y="1052736"/>
            <a:chExt cx="828000" cy="5016127"/>
          </a:xfrm>
        </p:grpSpPr>
        <p:sp>
          <p:nvSpPr>
            <p:cNvPr id="5" name="右箭头 4"/>
            <p:cNvSpPr/>
            <p:nvPr/>
          </p:nvSpPr>
          <p:spPr bwMode="auto">
            <a:xfrm>
              <a:off x="3095928" y="1052736"/>
              <a:ext cx="828000" cy="468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sp>
          <p:nvSpPr>
            <p:cNvPr id="36" name="右箭头 35"/>
            <p:cNvSpPr/>
            <p:nvPr/>
          </p:nvSpPr>
          <p:spPr bwMode="auto">
            <a:xfrm>
              <a:off x="3095928" y="1844816"/>
              <a:ext cx="828000" cy="468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sp>
          <p:nvSpPr>
            <p:cNvPr id="39" name="右箭头 38"/>
            <p:cNvSpPr/>
            <p:nvPr/>
          </p:nvSpPr>
          <p:spPr bwMode="auto">
            <a:xfrm>
              <a:off x="3095928" y="2672856"/>
              <a:ext cx="828000" cy="468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sp>
          <p:nvSpPr>
            <p:cNvPr id="41" name="右箭头 40"/>
            <p:cNvSpPr/>
            <p:nvPr/>
          </p:nvSpPr>
          <p:spPr bwMode="auto">
            <a:xfrm>
              <a:off x="3095928" y="3392936"/>
              <a:ext cx="828000" cy="468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sp>
          <p:nvSpPr>
            <p:cNvPr id="43" name="右箭头 42"/>
            <p:cNvSpPr/>
            <p:nvPr/>
          </p:nvSpPr>
          <p:spPr bwMode="auto">
            <a:xfrm>
              <a:off x="3095928" y="4185024"/>
              <a:ext cx="828000" cy="468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sp>
          <p:nvSpPr>
            <p:cNvPr id="45" name="右箭头 44"/>
            <p:cNvSpPr/>
            <p:nvPr/>
          </p:nvSpPr>
          <p:spPr bwMode="auto">
            <a:xfrm>
              <a:off x="3095928" y="4908164"/>
              <a:ext cx="828000" cy="468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sp>
          <p:nvSpPr>
            <p:cNvPr id="47" name="右箭头 46"/>
            <p:cNvSpPr/>
            <p:nvPr/>
          </p:nvSpPr>
          <p:spPr bwMode="auto">
            <a:xfrm>
              <a:off x="3095928" y="5600863"/>
              <a:ext cx="828000" cy="468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grpSp>
      <p:grpSp>
        <p:nvGrpSpPr>
          <p:cNvPr id="4" name="组合 5"/>
          <p:cNvGrpSpPr/>
          <p:nvPr/>
        </p:nvGrpSpPr>
        <p:grpSpPr>
          <a:xfrm>
            <a:off x="4139952" y="1115452"/>
            <a:ext cx="4032448" cy="4915128"/>
            <a:chOff x="4139952" y="1115452"/>
            <a:chExt cx="4032448" cy="4915128"/>
          </a:xfrm>
        </p:grpSpPr>
        <p:sp>
          <p:nvSpPr>
            <p:cNvPr id="49" name="TextBox 48"/>
            <p:cNvSpPr txBox="1"/>
            <p:nvPr/>
          </p:nvSpPr>
          <p:spPr>
            <a:xfrm>
              <a:off x="4211960" y="1115452"/>
              <a:ext cx="3960440" cy="369332"/>
            </a:xfrm>
            <a:prstGeom prst="rect">
              <a:avLst/>
            </a:prstGeom>
            <a:noFill/>
          </p:spPr>
          <p:txBody>
            <a:bodyPr wrap="square" rtlCol="0">
              <a:sp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参数化查询语句</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0" name="TextBox 49"/>
            <p:cNvSpPr txBox="1"/>
            <p:nvPr/>
          </p:nvSpPr>
          <p:spPr>
            <a:xfrm>
              <a:off x="4211960" y="1907540"/>
              <a:ext cx="3960440" cy="369332"/>
            </a:xfrm>
            <a:prstGeom prst="rect">
              <a:avLst/>
            </a:prstGeom>
            <a:noFill/>
          </p:spPr>
          <p:txBody>
            <a:bodyPr wrap="square" rtlCol="0">
              <a:sp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转义过滤特殊字符（</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pitchFamily="18" charset="0"/>
                  <a:ea typeface="Cambria Math" pitchFamily="18" charset="0"/>
                </a:rPr>
                <a:t>’ ” \ &lt; &gt; &amp; * ; </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等）</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1" name="TextBox 50"/>
            <p:cNvSpPr txBox="1"/>
            <p:nvPr/>
          </p:nvSpPr>
          <p:spPr>
            <a:xfrm>
              <a:off x="4199329" y="2708920"/>
              <a:ext cx="3960440" cy="369332"/>
            </a:xfrm>
            <a:prstGeom prst="rect">
              <a:avLst/>
            </a:prstGeom>
            <a:noFill/>
          </p:spPr>
          <p:txBody>
            <a:bodyPr wrap="square" rtlCol="0">
              <a:sp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固定每种数据的类型（</a:t>
              </a:r>
              <a:r>
                <a:rPr lang="en-US" altLang="zh-CN" b="1"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pitchFamily="18" charset="0"/>
                  <a:ea typeface="Cambria Math" pitchFamily="18" charset="0"/>
                </a:rPr>
                <a:t>id :</a:t>
              </a:r>
              <a:r>
                <a:rPr lang="en-US" altLang="zh-CN"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pitchFamily="18" charset="0"/>
                  <a:ea typeface="Cambria Math" pitchFamily="18" charset="0"/>
                </a:rPr>
                <a:t> </a:t>
              </a:r>
              <a:r>
                <a:rPr lang="en-US" altLang="zh-CN" b="1"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pitchFamily="18" charset="0"/>
                  <a:ea typeface="Cambria Math" pitchFamily="18" charset="0"/>
                </a:rPr>
                <a:t>int</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2" name="TextBox 51"/>
            <p:cNvSpPr txBox="1"/>
            <p:nvPr/>
          </p:nvSpPr>
          <p:spPr>
            <a:xfrm>
              <a:off x="4199329" y="3429000"/>
              <a:ext cx="3960440" cy="369332"/>
            </a:xfrm>
            <a:prstGeom prst="rect">
              <a:avLst/>
            </a:prstGeom>
            <a:noFill/>
          </p:spPr>
          <p:txBody>
            <a:bodyPr wrap="square" rtlCol="0">
              <a:spAutoFit/>
            </a:bodyPr>
            <a:lstStyle/>
            <a:p>
              <a:r>
                <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限制</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输入数据的长度</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3" name="TextBox 52"/>
            <p:cNvSpPr txBox="1"/>
            <p:nvPr/>
          </p:nvSpPr>
          <p:spPr>
            <a:xfrm>
              <a:off x="4139952" y="4198414"/>
              <a:ext cx="3960440" cy="369332"/>
            </a:xfrm>
            <a:prstGeom prst="rect">
              <a:avLst/>
            </a:prstGeom>
            <a:noFill/>
          </p:spPr>
          <p:txBody>
            <a:bodyPr wrap="square" rtlCol="0">
              <a:sp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网站每层编码统一（</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pitchFamily="18" charset="0"/>
                  <a:ea typeface="Cambria Math" pitchFamily="18" charset="0"/>
                </a:rPr>
                <a:t>UTF-8</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编码）</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4" name="TextBox 53"/>
            <p:cNvSpPr txBox="1"/>
            <p:nvPr/>
          </p:nvSpPr>
          <p:spPr>
            <a:xfrm>
              <a:off x="4147291" y="4941168"/>
              <a:ext cx="3960440" cy="369332"/>
            </a:xfrm>
            <a:prstGeom prst="rect">
              <a:avLst/>
            </a:prstGeom>
            <a:noFill/>
          </p:spPr>
          <p:txBody>
            <a:bodyPr wrap="square" rtlCol="0">
              <a:sp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避免网站显示</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pitchFamily="18" charset="0"/>
                  <a:ea typeface="Cambria Math" pitchFamily="18" charset="0"/>
                </a:rPr>
                <a:t>SQL</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错误信息</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5" name="TextBox 54"/>
            <p:cNvSpPr txBox="1"/>
            <p:nvPr/>
          </p:nvSpPr>
          <p:spPr>
            <a:xfrm>
              <a:off x="4147291" y="5661248"/>
              <a:ext cx="3960440" cy="369332"/>
            </a:xfrm>
            <a:prstGeom prst="rect">
              <a:avLst/>
            </a:prstGeom>
            <a:noFill/>
          </p:spPr>
          <p:txBody>
            <a:bodyPr wrap="square" rtlCol="0">
              <a:sp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网站发布前进行漏洞检测</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grpSp>
      <p:grpSp>
        <p:nvGrpSpPr>
          <p:cNvPr id="6" name="组合 7"/>
          <p:cNvGrpSpPr/>
          <p:nvPr/>
        </p:nvGrpSpPr>
        <p:grpSpPr>
          <a:xfrm>
            <a:off x="179512" y="1363116"/>
            <a:ext cx="2736304" cy="3779048"/>
            <a:chOff x="179512" y="1363116"/>
            <a:chExt cx="2736304" cy="3779048"/>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341" y="1363116"/>
              <a:ext cx="2657475" cy="3333750"/>
            </a:xfrm>
            <a:prstGeom prst="rect">
              <a:avLst/>
            </a:prstGeom>
          </p:spPr>
        </p:pic>
        <p:sp>
          <p:nvSpPr>
            <p:cNvPr id="7" name="矩形 6"/>
            <p:cNvSpPr/>
            <p:nvPr/>
          </p:nvSpPr>
          <p:spPr bwMode="auto">
            <a:xfrm>
              <a:off x="179512" y="4567746"/>
              <a:ext cx="2736304" cy="574418"/>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grpSp>
      <p:sp>
        <p:nvSpPr>
          <p:cNvPr id="22" name="标题 1"/>
          <p:cNvSpPr txBox="1">
            <a:spLocks/>
          </p:cNvSpPr>
          <p:nvPr/>
        </p:nvSpPr>
        <p:spPr bwMode="auto">
          <a:xfrm>
            <a:off x="323850" y="188913"/>
            <a:ext cx="8496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rgbClr val="C00000"/>
                </a:solidFill>
                <a:latin typeface="+mn-ea"/>
                <a:ea typeface="+mn-ea"/>
                <a:cs typeface="+mj-cs"/>
              </a:defRPr>
            </a:lvl1pPr>
            <a:lvl2pPr algn="l" rtl="0" eaLnBrk="1" fontAlgn="base" hangingPunct="1">
              <a:spcBef>
                <a:spcPct val="0"/>
              </a:spcBef>
              <a:spcAft>
                <a:spcPct val="0"/>
              </a:spcAft>
              <a:defRPr sz="3600">
                <a:solidFill>
                  <a:schemeClr val="tx1"/>
                </a:solidFill>
                <a:latin typeface="Impact" pitchFamily="34" charset="0"/>
                <a:ea typeface="方正大黑简体" pitchFamily="2" charset="-122"/>
              </a:defRPr>
            </a:lvl2pPr>
            <a:lvl3pPr algn="l" rtl="0" eaLnBrk="1" fontAlgn="base" hangingPunct="1">
              <a:spcBef>
                <a:spcPct val="0"/>
              </a:spcBef>
              <a:spcAft>
                <a:spcPct val="0"/>
              </a:spcAft>
              <a:defRPr sz="3600">
                <a:solidFill>
                  <a:schemeClr val="tx1"/>
                </a:solidFill>
                <a:latin typeface="Impact" pitchFamily="34" charset="0"/>
                <a:ea typeface="方正大黑简体" pitchFamily="2" charset="-122"/>
              </a:defRPr>
            </a:lvl3pPr>
            <a:lvl4pPr algn="l" rtl="0" eaLnBrk="1" fontAlgn="base" hangingPunct="1">
              <a:spcBef>
                <a:spcPct val="0"/>
              </a:spcBef>
              <a:spcAft>
                <a:spcPct val="0"/>
              </a:spcAft>
              <a:defRPr sz="3600">
                <a:solidFill>
                  <a:schemeClr val="tx1"/>
                </a:solidFill>
                <a:latin typeface="Impact" pitchFamily="34" charset="0"/>
                <a:ea typeface="方正大黑简体" pitchFamily="2" charset="-122"/>
              </a:defRPr>
            </a:lvl4pPr>
            <a:lvl5pPr algn="l" rtl="0" eaLnBrk="1" fontAlgn="base" hangingPunct="1">
              <a:spcBef>
                <a:spcPct val="0"/>
              </a:spcBef>
              <a:spcAft>
                <a:spcPct val="0"/>
              </a:spcAft>
              <a:defRPr sz="3600">
                <a:solidFill>
                  <a:schemeClr val="tx1"/>
                </a:solidFill>
                <a:latin typeface="Impact" pitchFamily="34" charset="0"/>
                <a:ea typeface="方正大黑简体" pitchFamily="2" charset="-122"/>
              </a:defRPr>
            </a:lvl5pPr>
            <a:lvl6pPr marL="457200" algn="l" rtl="0" eaLnBrk="1" fontAlgn="base" hangingPunct="1">
              <a:spcBef>
                <a:spcPct val="0"/>
              </a:spcBef>
              <a:spcAft>
                <a:spcPct val="0"/>
              </a:spcAft>
              <a:defRPr sz="3600">
                <a:solidFill>
                  <a:schemeClr val="tx1"/>
                </a:solidFill>
                <a:latin typeface="Impact" pitchFamily="34" charset="0"/>
                <a:ea typeface="方正大黑简体" pitchFamily="2" charset="-122"/>
              </a:defRPr>
            </a:lvl6pPr>
            <a:lvl7pPr marL="914400" algn="l" rtl="0" eaLnBrk="1" fontAlgn="base" hangingPunct="1">
              <a:spcBef>
                <a:spcPct val="0"/>
              </a:spcBef>
              <a:spcAft>
                <a:spcPct val="0"/>
              </a:spcAft>
              <a:defRPr sz="3600">
                <a:solidFill>
                  <a:schemeClr val="tx1"/>
                </a:solidFill>
                <a:latin typeface="Impact" pitchFamily="34" charset="0"/>
                <a:ea typeface="方正大黑简体" pitchFamily="2" charset="-122"/>
              </a:defRPr>
            </a:lvl7pPr>
            <a:lvl8pPr marL="1371600" algn="l" rtl="0" eaLnBrk="1" fontAlgn="base" hangingPunct="1">
              <a:spcBef>
                <a:spcPct val="0"/>
              </a:spcBef>
              <a:spcAft>
                <a:spcPct val="0"/>
              </a:spcAft>
              <a:defRPr sz="3600">
                <a:solidFill>
                  <a:schemeClr val="tx1"/>
                </a:solidFill>
                <a:latin typeface="Impact" pitchFamily="34" charset="0"/>
                <a:ea typeface="方正大黑简体" pitchFamily="2" charset="-122"/>
              </a:defRPr>
            </a:lvl8pPr>
            <a:lvl9pPr marL="1828800" algn="l" rtl="0" eaLnBrk="1" fontAlgn="base" hangingPunct="1">
              <a:spcBef>
                <a:spcPct val="0"/>
              </a:spcBef>
              <a:spcAft>
                <a:spcPct val="0"/>
              </a:spcAft>
              <a:defRPr sz="3600">
                <a:solidFill>
                  <a:schemeClr val="tx1"/>
                </a:solidFill>
                <a:latin typeface="Impact" pitchFamily="34" charset="0"/>
                <a:ea typeface="方正大黑简体" pitchFamily="2" charset="-122"/>
              </a:defRPr>
            </a:lvl9pPr>
          </a:lstStyle>
          <a:p>
            <a:pPr>
              <a:defRPr/>
            </a:pPr>
            <a:r>
              <a:rPr lang="en-US" altLang="zh-CN" dirty="0" smtClean="0"/>
              <a:t>SQL</a:t>
            </a:r>
            <a:r>
              <a:rPr lang="zh-CN" altLang="en-US" dirty="0" smtClean="0"/>
              <a:t>注入</a:t>
            </a:r>
            <a:endParaRPr lang="zh-CN" altLang="en-US" dirty="0"/>
          </a:p>
        </p:txBody>
      </p:sp>
      <p:grpSp>
        <p:nvGrpSpPr>
          <p:cNvPr id="14" name="组合 13"/>
          <p:cNvGrpSpPr/>
          <p:nvPr/>
        </p:nvGrpSpPr>
        <p:grpSpPr>
          <a:xfrm>
            <a:off x="2699792" y="1628799"/>
            <a:ext cx="6336704" cy="2736000"/>
            <a:chOff x="2699792" y="1628799"/>
            <a:chExt cx="6336704" cy="2736000"/>
          </a:xfrm>
        </p:grpSpPr>
        <p:sp>
          <p:nvSpPr>
            <p:cNvPr id="10" name="矩形 9"/>
            <p:cNvSpPr/>
            <p:nvPr/>
          </p:nvSpPr>
          <p:spPr bwMode="auto">
            <a:xfrm>
              <a:off x="2699792" y="1628799"/>
              <a:ext cx="6336704" cy="27360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353" y="1712149"/>
              <a:ext cx="6257143" cy="733333"/>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3808" y="2780928"/>
              <a:ext cx="6095239" cy="1495238"/>
            </a:xfrm>
            <a:prstGeom prst="rect">
              <a:avLst/>
            </a:prstGeom>
          </p:spPr>
        </p:pic>
      </p:grpSp>
    </p:spTree>
    <p:extLst>
      <p:ext uri="{BB962C8B-B14F-4D97-AF65-F5344CB8AC3E}">
        <p14:creationId xmlns:p14="http://schemas.microsoft.com/office/powerpoint/2010/main" val="3610611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80">
                                          <p:stCondLst>
                                            <p:cond delay="0"/>
                                          </p:stCondLst>
                                        </p:cTn>
                                        <p:tgtEl>
                                          <p:spTgt spid="4"/>
                                        </p:tgtEl>
                                      </p:cBhvr>
                                    </p:animEffect>
                                    <p:anim calcmode="lin" valueType="num">
                                      <p:cBhvr>
                                        <p:cTn id="2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6" dur="26">
                                          <p:stCondLst>
                                            <p:cond delay="650"/>
                                          </p:stCondLst>
                                        </p:cTn>
                                        <p:tgtEl>
                                          <p:spTgt spid="4"/>
                                        </p:tgtEl>
                                      </p:cBhvr>
                                      <p:to x="100000" y="60000"/>
                                    </p:animScale>
                                    <p:animScale>
                                      <p:cBhvr>
                                        <p:cTn id="27" dur="166" decel="50000">
                                          <p:stCondLst>
                                            <p:cond delay="676"/>
                                          </p:stCondLst>
                                        </p:cTn>
                                        <p:tgtEl>
                                          <p:spTgt spid="4"/>
                                        </p:tgtEl>
                                      </p:cBhvr>
                                      <p:to x="100000" y="100000"/>
                                    </p:animScale>
                                    <p:animScale>
                                      <p:cBhvr>
                                        <p:cTn id="28" dur="26">
                                          <p:stCondLst>
                                            <p:cond delay="1312"/>
                                          </p:stCondLst>
                                        </p:cTn>
                                        <p:tgtEl>
                                          <p:spTgt spid="4"/>
                                        </p:tgtEl>
                                      </p:cBhvr>
                                      <p:to x="100000" y="80000"/>
                                    </p:animScale>
                                    <p:animScale>
                                      <p:cBhvr>
                                        <p:cTn id="29" dur="166" decel="50000">
                                          <p:stCondLst>
                                            <p:cond delay="1338"/>
                                          </p:stCondLst>
                                        </p:cTn>
                                        <p:tgtEl>
                                          <p:spTgt spid="4"/>
                                        </p:tgtEl>
                                      </p:cBhvr>
                                      <p:to x="100000" y="100000"/>
                                    </p:animScale>
                                    <p:animScale>
                                      <p:cBhvr>
                                        <p:cTn id="30" dur="26">
                                          <p:stCondLst>
                                            <p:cond delay="1642"/>
                                          </p:stCondLst>
                                        </p:cTn>
                                        <p:tgtEl>
                                          <p:spTgt spid="4"/>
                                        </p:tgtEl>
                                      </p:cBhvr>
                                      <p:to x="100000" y="90000"/>
                                    </p:animScale>
                                    <p:animScale>
                                      <p:cBhvr>
                                        <p:cTn id="31" dur="166" decel="50000">
                                          <p:stCondLst>
                                            <p:cond delay="1668"/>
                                          </p:stCondLst>
                                        </p:cTn>
                                        <p:tgtEl>
                                          <p:spTgt spid="4"/>
                                        </p:tgtEl>
                                      </p:cBhvr>
                                      <p:to x="100000" y="100000"/>
                                    </p:animScale>
                                    <p:animScale>
                                      <p:cBhvr>
                                        <p:cTn id="32" dur="26">
                                          <p:stCondLst>
                                            <p:cond delay="1808"/>
                                          </p:stCondLst>
                                        </p:cTn>
                                        <p:tgtEl>
                                          <p:spTgt spid="4"/>
                                        </p:tgtEl>
                                      </p:cBhvr>
                                      <p:to x="100000" y="95000"/>
                                    </p:animScale>
                                    <p:animScale>
                                      <p:cBhvr>
                                        <p:cTn id="33" dur="166" decel="50000">
                                          <p:stCondLst>
                                            <p:cond delay="1834"/>
                                          </p:stCondLst>
                                        </p:cTn>
                                        <p:tgtEl>
                                          <p:spTgt spid="4"/>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3924300" y="1662113"/>
            <a:ext cx="3606800" cy="3744912"/>
          </a:xfrm>
          <a:prstGeom prst="rect">
            <a:avLst/>
          </a:prstGeom>
          <a:gradFill rotWithShape="1">
            <a:gsLst>
              <a:gs pos="0">
                <a:schemeClr val="bg1"/>
              </a:gs>
              <a:gs pos="100000">
                <a:srgbClr val="D7EBDB"/>
              </a:gs>
            </a:gsLst>
            <a:lin ang="0" scaled="1"/>
          </a:gradFill>
          <a:ln w="9525" algn="ctr">
            <a:noFill/>
            <a:miter lim="800000"/>
            <a:headEnd/>
            <a:tailEnd/>
          </a:ln>
        </p:spPr>
        <p:txBody>
          <a:bodyPr anchor="ctr">
            <a:spAutoFit/>
          </a:bodyPr>
          <a:lstStyle/>
          <a:p>
            <a:endParaRPr lang="zh-CN" altLang="en-US"/>
          </a:p>
        </p:txBody>
      </p:sp>
      <p:sp>
        <p:nvSpPr>
          <p:cNvPr id="19" name="Rectangle 3"/>
          <p:cNvSpPr>
            <a:spLocks noChangeArrowheads="1"/>
          </p:cNvSpPr>
          <p:nvPr/>
        </p:nvSpPr>
        <p:spPr bwMode="auto">
          <a:xfrm>
            <a:off x="3348038" y="1342356"/>
            <a:ext cx="565150"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a:t>
            </a:r>
          </a:p>
        </p:txBody>
      </p:sp>
      <p:sp>
        <p:nvSpPr>
          <p:cNvPr id="20" name="Rectangle 4"/>
          <p:cNvSpPr>
            <a:spLocks noChangeArrowheads="1"/>
          </p:cNvSpPr>
          <p:nvPr/>
        </p:nvSpPr>
        <p:spPr bwMode="auto">
          <a:xfrm>
            <a:off x="3852863" y="134076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a:effectLst>
                <a:outerShdw blurRad="38100" dist="38100" dir="2700000" algn="tl">
                  <a:srgbClr val="FFFFFF"/>
                </a:outerShdw>
              </a:effectLst>
              <a:latin typeface="HY강M" pitchFamily="18" charset="-127"/>
              <a:ea typeface="HY강M" pitchFamily="18" charset="-127"/>
            </a:endParaRPr>
          </a:p>
        </p:txBody>
      </p:sp>
      <p:sp>
        <p:nvSpPr>
          <p:cNvPr id="21" name="Rectangle 5"/>
          <p:cNvSpPr>
            <a:spLocks noChangeArrowheads="1"/>
          </p:cNvSpPr>
          <p:nvPr/>
        </p:nvSpPr>
        <p:spPr bwMode="auto">
          <a:xfrm>
            <a:off x="3348038" y="2348880"/>
            <a:ext cx="565150"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dirty="0">
                <a:solidFill>
                  <a:schemeClr val="bg1"/>
                </a:solidFill>
                <a:effectLst>
                  <a:outerShdw blurRad="38100" dist="38100" dir="2700000" algn="tl">
                    <a:srgbClr val="000000"/>
                  </a:outerShdw>
                </a:effectLst>
                <a:ea typeface="DotumChe" pitchFamily="49" charset="-127"/>
              </a:rPr>
              <a:t>II</a:t>
            </a:r>
          </a:p>
        </p:txBody>
      </p:sp>
      <p:sp>
        <p:nvSpPr>
          <p:cNvPr id="22" name="Rectangle 6"/>
          <p:cNvSpPr>
            <a:spLocks noChangeArrowheads="1"/>
          </p:cNvSpPr>
          <p:nvPr/>
        </p:nvSpPr>
        <p:spPr bwMode="auto">
          <a:xfrm>
            <a:off x="3830638" y="2348880"/>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b="1">
              <a:solidFill>
                <a:srgbClr val="006699"/>
              </a:solidFill>
              <a:effectLst>
                <a:outerShdw blurRad="38100" dist="38100" dir="2700000" algn="tl">
                  <a:srgbClr val="000000"/>
                </a:outerShdw>
              </a:effectLst>
              <a:latin typeface="HY강B" pitchFamily="18" charset="-127"/>
              <a:ea typeface="HY강B" pitchFamily="18" charset="-127"/>
            </a:endParaRPr>
          </a:p>
        </p:txBody>
      </p:sp>
      <p:sp>
        <p:nvSpPr>
          <p:cNvPr id="23" name="Rectangle 7"/>
          <p:cNvSpPr>
            <a:spLocks noChangeArrowheads="1"/>
          </p:cNvSpPr>
          <p:nvPr/>
        </p:nvSpPr>
        <p:spPr bwMode="auto">
          <a:xfrm>
            <a:off x="3348038" y="3355777"/>
            <a:ext cx="566737"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III</a:t>
            </a:r>
          </a:p>
        </p:txBody>
      </p:sp>
      <p:sp>
        <p:nvSpPr>
          <p:cNvPr id="24" name="Rectangle 8"/>
          <p:cNvSpPr>
            <a:spLocks noChangeArrowheads="1"/>
          </p:cNvSpPr>
          <p:nvPr/>
        </p:nvSpPr>
        <p:spPr bwMode="auto">
          <a:xfrm>
            <a:off x="3832225" y="3355777"/>
            <a:ext cx="4629150" cy="649287"/>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dirty="0">
              <a:solidFill>
                <a:srgbClr val="006699"/>
              </a:solidFill>
              <a:latin typeface="HY강B" pitchFamily="18" charset="-127"/>
              <a:ea typeface="HY강B" pitchFamily="18" charset="-127"/>
            </a:endParaRPr>
          </a:p>
        </p:txBody>
      </p:sp>
      <p:sp>
        <p:nvSpPr>
          <p:cNvPr id="25" name="Rectangle 9"/>
          <p:cNvSpPr>
            <a:spLocks noChangeArrowheads="1"/>
          </p:cNvSpPr>
          <p:nvPr/>
        </p:nvSpPr>
        <p:spPr bwMode="auto">
          <a:xfrm>
            <a:off x="3348038" y="4363888"/>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a:solidFill>
                  <a:schemeClr val="bg1"/>
                </a:solidFill>
                <a:effectLst>
                  <a:outerShdw blurRad="38100" dist="38100" dir="2700000" algn="tl">
                    <a:srgbClr val="000000"/>
                  </a:outerShdw>
                </a:effectLst>
              </a:rPr>
              <a:t>IV</a:t>
            </a:r>
          </a:p>
        </p:txBody>
      </p:sp>
      <p:sp>
        <p:nvSpPr>
          <p:cNvPr id="26" name="Rectangle 10"/>
          <p:cNvSpPr>
            <a:spLocks noChangeArrowheads="1"/>
          </p:cNvSpPr>
          <p:nvPr/>
        </p:nvSpPr>
        <p:spPr bwMode="auto">
          <a:xfrm>
            <a:off x="3832225" y="436388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27" name="AutoShape 11"/>
          <p:cNvSpPr>
            <a:spLocks noChangeArrowheads="1"/>
          </p:cNvSpPr>
          <p:nvPr/>
        </p:nvSpPr>
        <p:spPr bwMode="gray">
          <a:xfrm>
            <a:off x="3852863" y="1413793"/>
            <a:ext cx="4391025" cy="466725"/>
          </a:xfrm>
          <a:prstGeom prst="roundRect">
            <a:avLst>
              <a:gd name="adj" fmla="val 16667"/>
            </a:avLst>
          </a:prstGeom>
          <a:noFill/>
          <a:ln w="38100">
            <a:noFill/>
            <a:round/>
            <a:headEnd/>
            <a:tailEnd/>
          </a:ln>
        </p:spPr>
        <p:txBody>
          <a:bodyPr wrap="none" anchor="ctr"/>
          <a:lstStyle/>
          <a:p>
            <a:pPr latinLnBrk="1"/>
            <a:r>
              <a:rPr kumimoji="1" lang="en-US" altLang="ko-KR" sz="2000" b="1" dirty="0" smtClean="0">
                <a:solidFill>
                  <a:srgbClr val="003366"/>
                </a:solidFill>
                <a:latin typeface="Tahoma" pitchFamily="34" charset="0"/>
                <a:ea typeface="Gulim" pitchFamily="34" charset="-127"/>
              </a:rPr>
              <a:t>SQL</a:t>
            </a:r>
            <a:r>
              <a:rPr kumimoji="1" lang="zh-CN" altLang="en-US" sz="2000" b="1" dirty="0" smtClean="0">
                <a:solidFill>
                  <a:srgbClr val="003366"/>
                </a:solidFill>
                <a:latin typeface="Tahoma" pitchFamily="34" charset="0"/>
                <a:ea typeface="Gulim" pitchFamily="34" charset="-127"/>
              </a:rPr>
              <a:t>注入</a:t>
            </a:r>
            <a:endParaRPr kumimoji="1" lang="ko-KR" altLang="en-US" sz="2000" b="1" dirty="0">
              <a:solidFill>
                <a:srgbClr val="003366"/>
              </a:solidFill>
              <a:latin typeface="Tahoma" pitchFamily="34" charset="0"/>
              <a:ea typeface="Gulim" pitchFamily="34" charset="-127"/>
            </a:endParaRPr>
          </a:p>
        </p:txBody>
      </p:sp>
      <p:sp>
        <p:nvSpPr>
          <p:cNvPr id="28" name="AutoShape 12"/>
          <p:cNvSpPr>
            <a:spLocks noChangeArrowheads="1"/>
          </p:cNvSpPr>
          <p:nvPr/>
        </p:nvSpPr>
        <p:spPr bwMode="gray">
          <a:xfrm>
            <a:off x="3852863" y="2421905"/>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XSS</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29" name="AutoShape 13"/>
          <p:cNvSpPr>
            <a:spLocks noChangeArrowheads="1"/>
          </p:cNvSpPr>
          <p:nvPr/>
        </p:nvSpPr>
        <p:spPr bwMode="gray">
          <a:xfrm>
            <a:off x="3922713" y="3428802"/>
            <a:ext cx="4321175" cy="466725"/>
          </a:xfrm>
          <a:prstGeom prst="roundRect">
            <a:avLst>
              <a:gd name="adj" fmla="val 16667"/>
            </a:avLst>
          </a:prstGeom>
          <a:noFill/>
          <a:ln w="38100">
            <a:noFill/>
            <a:round/>
            <a:headEnd/>
            <a:tailEnd/>
          </a:ln>
        </p:spPr>
        <p:txBody>
          <a:bodyPr wrap="none" anchor="ctr"/>
          <a:lstStyle/>
          <a:p>
            <a:pPr latinLnBrk="1"/>
            <a:endParaRPr kumimoji="1" lang="ko-KR" altLang="en-US" sz="2000" b="1" dirty="0">
              <a:solidFill>
                <a:srgbClr val="003366"/>
              </a:solidFill>
              <a:latin typeface="Tahoma" pitchFamily="34" charset="0"/>
              <a:ea typeface="Gulim" pitchFamily="34" charset="-127"/>
            </a:endParaRPr>
          </a:p>
        </p:txBody>
      </p:sp>
      <p:sp>
        <p:nvSpPr>
          <p:cNvPr id="30" name="AutoShape 14"/>
          <p:cNvSpPr>
            <a:spLocks noChangeArrowheads="1"/>
          </p:cNvSpPr>
          <p:nvPr/>
        </p:nvSpPr>
        <p:spPr bwMode="gray">
          <a:xfrm>
            <a:off x="3924300" y="4435326"/>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目录遍历漏洞</a:t>
            </a:r>
            <a:endParaRPr kumimoji="1" lang="ko-KR" altLang="en-US" sz="2000" b="1" dirty="0">
              <a:solidFill>
                <a:srgbClr val="003366"/>
              </a:solidFill>
              <a:latin typeface="Tahoma" pitchFamily="34" charset="0"/>
              <a:ea typeface="Gulim" pitchFamily="34" charset="-127"/>
            </a:endParaRPr>
          </a:p>
        </p:txBody>
      </p:sp>
      <p:grpSp>
        <p:nvGrpSpPr>
          <p:cNvPr id="2" name="Group 15"/>
          <p:cNvGrpSpPr>
            <a:grpSpLocks/>
          </p:cNvGrpSpPr>
          <p:nvPr/>
        </p:nvGrpSpPr>
        <p:grpSpPr bwMode="auto">
          <a:xfrm flipH="1">
            <a:off x="1263650" y="1341438"/>
            <a:ext cx="1685925" cy="4460875"/>
            <a:chOff x="2225" y="2177"/>
            <a:chExt cx="580" cy="3028"/>
          </a:xfrm>
        </p:grpSpPr>
        <p:sp>
          <p:nvSpPr>
            <p:cNvPr id="32" name="AutoShape 16"/>
            <p:cNvSpPr>
              <a:spLocks noChangeArrowheads="1"/>
            </p:cNvSpPr>
            <p:nvPr/>
          </p:nvSpPr>
          <p:spPr bwMode="auto">
            <a:xfrm rot="5400000" flipH="1" flipV="1">
              <a:off x="751" y="3651"/>
              <a:ext cx="3028" cy="7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headEnd/>
              <a:tailEnd/>
            </a:ln>
            <a:effectLst/>
          </p:spPr>
          <p:txBody>
            <a:bodyPr wrap="none" anchor="ctr"/>
            <a:lstStyle/>
            <a:p>
              <a:pPr>
                <a:defRPr/>
              </a:pPr>
              <a:endParaRPr lang="zh-CN" altLang="en-US"/>
            </a:p>
          </p:txBody>
        </p:sp>
        <p:sp>
          <p:nvSpPr>
            <p:cNvPr id="33" name="AutoShape 17"/>
            <p:cNvSpPr>
              <a:spLocks noChangeArrowheads="1"/>
            </p:cNvSpPr>
            <p:nvPr/>
          </p:nvSpPr>
          <p:spPr bwMode="auto">
            <a:xfrm rot="5400000" flipH="1" flipV="1">
              <a:off x="1028" y="3438"/>
              <a:ext cx="3028" cy="5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51 w 21600"/>
                <a:gd name="T13" fmla="*/ 4653 h 21600"/>
                <a:gd name="T14" fmla="*/ 16949 w 21600"/>
                <a:gd name="T15" fmla="*/ 16947 h 21600"/>
              </a:gdLst>
              <a:ahLst/>
              <a:cxnLst>
                <a:cxn ang="T8">
                  <a:pos x="T0" y="T1"/>
                </a:cxn>
                <a:cxn ang="T9">
                  <a:pos x="T2" y="T3"/>
                </a:cxn>
                <a:cxn ang="T10">
                  <a:pos x="T4" y="T5"/>
                </a:cxn>
                <a:cxn ang="T11">
                  <a:pos x="T6" y="T7"/>
                </a:cxn>
              </a:cxnLst>
              <a:rect l="T12" t="T13" r="T14" b="T15"/>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w="9525">
              <a:noFill/>
              <a:miter lim="800000"/>
              <a:headEnd/>
              <a:tailEnd/>
            </a:ln>
          </p:spPr>
          <p:txBody>
            <a:bodyPr wrap="none" anchor="ctr"/>
            <a:lstStyle/>
            <a:p>
              <a:endParaRPr lang="zh-CN" altLang="en-US"/>
            </a:p>
          </p:txBody>
        </p:sp>
        <p:grpSp>
          <p:nvGrpSpPr>
            <p:cNvPr id="3" name="Group 18"/>
            <p:cNvGrpSpPr>
              <a:grpSpLocks/>
            </p:cNvGrpSpPr>
            <p:nvPr/>
          </p:nvGrpSpPr>
          <p:grpSpPr bwMode="auto">
            <a:xfrm rot="5400000">
              <a:off x="1376" y="3456"/>
              <a:ext cx="2341" cy="516"/>
              <a:chOff x="1205" y="2250"/>
              <a:chExt cx="2180" cy="262"/>
            </a:xfrm>
          </p:grpSpPr>
          <p:grpSp>
            <p:nvGrpSpPr>
              <p:cNvPr id="4" name="Group 19"/>
              <p:cNvGrpSpPr>
                <a:grpSpLocks/>
              </p:cNvGrpSpPr>
              <p:nvPr/>
            </p:nvGrpSpPr>
            <p:grpSpPr bwMode="auto">
              <a:xfrm>
                <a:off x="1564" y="2250"/>
                <a:ext cx="688" cy="262"/>
                <a:chOff x="1564" y="2250"/>
                <a:chExt cx="688" cy="262"/>
              </a:xfrm>
            </p:grpSpPr>
            <p:sp>
              <p:nvSpPr>
                <p:cNvPr id="46" name="Line 20"/>
                <p:cNvSpPr>
                  <a:spLocks noChangeShapeType="1"/>
                </p:cNvSpPr>
                <p:nvPr/>
              </p:nvSpPr>
              <p:spPr bwMode="auto">
                <a:xfrm flipH="1">
                  <a:off x="1564"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7" name="Line 21"/>
                <p:cNvSpPr>
                  <a:spLocks noChangeShapeType="1"/>
                </p:cNvSpPr>
                <p:nvPr/>
              </p:nvSpPr>
              <p:spPr bwMode="auto">
                <a:xfrm flipH="1">
                  <a:off x="1930" y="2250"/>
                  <a:ext cx="213"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8" name="Line 22"/>
                <p:cNvSpPr>
                  <a:spLocks noChangeShapeType="1"/>
                </p:cNvSpPr>
                <p:nvPr/>
              </p:nvSpPr>
              <p:spPr bwMode="auto">
                <a:xfrm flipH="1">
                  <a:off x="2186" y="2261"/>
                  <a:ext cx="6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sp>
            <p:nvSpPr>
              <p:cNvPr id="41" name="Line 23"/>
              <p:cNvSpPr>
                <a:spLocks noChangeShapeType="1"/>
              </p:cNvSpPr>
              <p:nvPr/>
            </p:nvSpPr>
            <p:spPr bwMode="auto">
              <a:xfrm>
                <a:off x="2619"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2" name="Line 24"/>
              <p:cNvSpPr>
                <a:spLocks noChangeShapeType="1"/>
              </p:cNvSpPr>
              <p:nvPr/>
            </p:nvSpPr>
            <p:spPr bwMode="auto">
              <a:xfrm>
                <a:off x="2446" y="2250"/>
                <a:ext cx="212"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3" name="Line 25"/>
              <p:cNvSpPr>
                <a:spLocks noChangeShapeType="1"/>
              </p:cNvSpPr>
              <p:nvPr/>
            </p:nvSpPr>
            <p:spPr bwMode="auto">
              <a:xfrm>
                <a:off x="2337" y="2261"/>
                <a:ext cx="67"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4" name="Line 26"/>
              <p:cNvSpPr>
                <a:spLocks noChangeShapeType="1"/>
              </p:cNvSpPr>
              <p:nvPr/>
            </p:nvSpPr>
            <p:spPr bwMode="auto">
              <a:xfrm flipV="1">
                <a:off x="1205" y="2259"/>
                <a:ext cx="624" cy="253"/>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5" name="Line 27"/>
              <p:cNvSpPr>
                <a:spLocks noChangeShapeType="1"/>
              </p:cNvSpPr>
              <p:nvPr/>
            </p:nvSpPr>
            <p:spPr bwMode="auto">
              <a:xfrm flipH="1" flipV="1">
                <a:off x="2764" y="2259"/>
                <a:ext cx="621" cy="253"/>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nvGrpSpPr>
            <p:cNvPr id="5" name="Group 28"/>
            <p:cNvGrpSpPr>
              <a:grpSpLocks/>
            </p:cNvGrpSpPr>
            <p:nvPr/>
          </p:nvGrpSpPr>
          <p:grpSpPr bwMode="auto">
            <a:xfrm rot="5400000">
              <a:off x="1245" y="3547"/>
              <a:ext cx="2641" cy="291"/>
              <a:chOff x="1046" y="2297"/>
              <a:chExt cx="2459" cy="148"/>
            </a:xfrm>
          </p:grpSpPr>
          <p:sp>
            <p:nvSpPr>
              <p:cNvPr id="36" name="Line 29"/>
              <p:cNvSpPr>
                <a:spLocks noChangeShapeType="1"/>
              </p:cNvSpPr>
              <p:nvPr/>
            </p:nvSpPr>
            <p:spPr bwMode="auto">
              <a:xfrm>
                <a:off x="1046" y="2445"/>
                <a:ext cx="245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7" name="Line 30"/>
              <p:cNvSpPr>
                <a:spLocks noChangeShapeType="1"/>
              </p:cNvSpPr>
              <p:nvPr/>
            </p:nvSpPr>
            <p:spPr bwMode="auto">
              <a:xfrm>
                <a:off x="1205" y="2385"/>
                <a:ext cx="214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8" name="Line 31"/>
              <p:cNvSpPr>
                <a:spLocks noChangeShapeType="1"/>
              </p:cNvSpPr>
              <p:nvPr/>
            </p:nvSpPr>
            <p:spPr bwMode="auto">
              <a:xfrm>
                <a:off x="1374" y="2340"/>
                <a:ext cx="1817"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9" name="Line 32"/>
              <p:cNvSpPr>
                <a:spLocks noChangeShapeType="1"/>
              </p:cNvSpPr>
              <p:nvPr/>
            </p:nvSpPr>
            <p:spPr bwMode="auto">
              <a:xfrm>
                <a:off x="1493" y="2297"/>
                <a:ext cx="1568" cy="0"/>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grpSp>
        <p:nvGrpSpPr>
          <p:cNvPr id="6" name="Group 33"/>
          <p:cNvGrpSpPr>
            <a:grpSpLocks/>
          </p:cNvGrpSpPr>
          <p:nvPr/>
        </p:nvGrpSpPr>
        <p:grpSpPr bwMode="auto">
          <a:xfrm>
            <a:off x="395288" y="2725738"/>
            <a:ext cx="1550987" cy="1911350"/>
            <a:chOff x="480" y="3072"/>
            <a:chExt cx="678" cy="1092"/>
          </a:xfrm>
        </p:grpSpPr>
        <p:sp>
          <p:nvSpPr>
            <p:cNvPr id="50" name="Oval 34"/>
            <p:cNvSpPr>
              <a:spLocks noChangeArrowheads="1"/>
            </p:cNvSpPr>
            <p:nvPr/>
          </p:nvSpPr>
          <p:spPr bwMode="auto">
            <a:xfrm>
              <a:off x="562" y="3840"/>
              <a:ext cx="507" cy="324"/>
            </a:xfrm>
            <a:prstGeom prst="ellipse">
              <a:avLst/>
            </a:prstGeom>
            <a:gradFill rotWithShape="0">
              <a:gsLst>
                <a:gs pos="0">
                  <a:schemeClr val="bg1">
                    <a:gamma/>
                    <a:shade val="46275"/>
                    <a:invGamma/>
                  </a:schemeClr>
                </a:gs>
                <a:gs pos="100000">
                  <a:schemeClr val="bg1"/>
                </a:gs>
              </a:gsLst>
              <a:path path="shape">
                <a:fillToRect l="50000" t="50000" r="50000" b="50000"/>
              </a:path>
            </a:gradFill>
            <a:ln w="12700">
              <a:noFill/>
              <a:round/>
              <a:headEnd/>
              <a:tailEnd/>
            </a:ln>
          </p:spPr>
          <p:txBody>
            <a:bodyPr/>
            <a:lstStyle/>
            <a:p>
              <a:pPr>
                <a:defRPr/>
              </a:pPr>
              <a:endParaRPr lang="zh-CN" altLang="en-US"/>
            </a:p>
          </p:txBody>
        </p:sp>
        <p:sp>
          <p:nvSpPr>
            <p:cNvPr id="51" name="Oval 35"/>
            <p:cNvSpPr>
              <a:spLocks noChangeArrowheads="1"/>
            </p:cNvSpPr>
            <p:nvPr/>
          </p:nvSpPr>
          <p:spPr bwMode="auto">
            <a:xfrm>
              <a:off x="480" y="3072"/>
              <a:ext cx="678" cy="914"/>
            </a:xfrm>
            <a:prstGeom prst="ellipse">
              <a:avLst/>
            </a:prstGeom>
            <a:gradFill rotWithShape="0">
              <a:gsLst>
                <a:gs pos="0">
                  <a:srgbClr val="FFFFFF"/>
                </a:gs>
                <a:gs pos="100000">
                  <a:srgbClr val="CCECFF"/>
                </a:gs>
              </a:gsLst>
              <a:path path="shape">
                <a:fillToRect l="50000" t="50000" r="50000" b="50000"/>
              </a:path>
            </a:gradFill>
            <a:ln w="12700">
              <a:noFill/>
              <a:round/>
              <a:headEnd/>
              <a:tailEnd/>
            </a:ln>
          </p:spPr>
          <p:txBody>
            <a:bodyPr/>
            <a:lstStyle/>
            <a:p>
              <a:endParaRPr lang="zh-CN" altLang="en-US"/>
            </a:p>
          </p:txBody>
        </p:sp>
      </p:grpSp>
      <p:sp>
        <p:nvSpPr>
          <p:cNvPr id="52" name="Text Box 36"/>
          <p:cNvSpPr txBox="1">
            <a:spLocks noChangeArrowheads="1"/>
          </p:cNvSpPr>
          <p:nvPr/>
        </p:nvSpPr>
        <p:spPr bwMode="auto">
          <a:xfrm>
            <a:off x="437556" y="3140968"/>
            <a:ext cx="1398140" cy="830997"/>
          </a:xfrm>
          <a:prstGeom prst="rect">
            <a:avLst/>
          </a:prstGeom>
          <a:noFill/>
          <a:ln w="9525">
            <a:noFill/>
            <a:miter lim="800000"/>
            <a:headEnd/>
            <a:tailEnd/>
          </a:ln>
        </p:spPr>
        <p:txBody>
          <a:bodyPr wrap="none">
            <a:spAutoFit/>
          </a:bodyPr>
          <a:lstStyle/>
          <a:p>
            <a:pPr algn="ctr" latinLnBrk="1"/>
            <a:r>
              <a:rPr kumimoji="1" lang="zh-CN" altLang="en-US" sz="2400" b="1" dirty="0" smtClean="0">
                <a:solidFill>
                  <a:srgbClr val="003366"/>
                </a:solidFill>
                <a:latin typeface="Tahoma" pitchFamily="34" charset="0"/>
                <a:ea typeface="Gulim" pitchFamily="34" charset="-127"/>
              </a:rPr>
              <a:t>常见安全</a:t>
            </a:r>
            <a:endParaRPr kumimoji="1" lang="en-US" altLang="zh-CN" sz="2400" b="1" dirty="0" smtClean="0">
              <a:solidFill>
                <a:srgbClr val="003366"/>
              </a:solidFill>
              <a:latin typeface="Tahoma" pitchFamily="34" charset="0"/>
              <a:ea typeface="Gulim" pitchFamily="34" charset="-127"/>
            </a:endParaRPr>
          </a:p>
          <a:p>
            <a:pPr algn="ctr" latinLnBrk="1"/>
            <a:r>
              <a:rPr kumimoji="1" lang="zh-CN" altLang="en-US" sz="2400" b="1" dirty="0" smtClean="0">
                <a:solidFill>
                  <a:srgbClr val="003366"/>
                </a:solidFill>
                <a:latin typeface="Tahoma" pitchFamily="34" charset="0"/>
                <a:ea typeface="Gulim" pitchFamily="34" charset="-127"/>
              </a:rPr>
              <a:t>漏洞</a:t>
            </a:r>
            <a:endParaRPr kumimoji="1" lang="ko-KR" altLang="en-US" sz="2400" b="1" dirty="0">
              <a:solidFill>
                <a:srgbClr val="003366"/>
              </a:solidFill>
              <a:latin typeface="Tahoma" pitchFamily="34" charset="0"/>
              <a:ea typeface="Gulim" pitchFamily="34" charset="-127"/>
            </a:endParaRPr>
          </a:p>
        </p:txBody>
      </p:sp>
      <p:sp>
        <p:nvSpPr>
          <p:cNvPr id="54" name="Rectangle 9"/>
          <p:cNvSpPr>
            <a:spLocks noChangeArrowheads="1"/>
          </p:cNvSpPr>
          <p:nvPr/>
        </p:nvSpPr>
        <p:spPr bwMode="auto">
          <a:xfrm>
            <a:off x="3347095" y="5315817"/>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smtClean="0">
                <a:solidFill>
                  <a:schemeClr val="bg1"/>
                </a:solidFill>
                <a:effectLst>
                  <a:outerShdw blurRad="38100" dist="38100" dir="2700000" algn="tl">
                    <a:srgbClr val="000000"/>
                  </a:outerShdw>
                </a:effectLst>
                <a:ea typeface="HY강B" pitchFamily="18" charset="-127"/>
              </a:rPr>
              <a:t>V</a:t>
            </a:r>
            <a:endParaRPr kumimoji="1" lang="en-US" altLang="ko-KR" b="1" dirty="0">
              <a:solidFill>
                <a:schemeClr val="bg1"/>
              </a:solidFill>
              <a:effectLst>
                <a:outerShdw blurRad="38100" dist="38100" dir="2700000" algn="tl">
                  <a:srgbClr val="000000"/>
                </a:outerShdw>
              </a:effectLst>
              <a:ea typeface="HY강B" pitchFamily="18" charset="-127"/>
            </a:endParaRPr>
          </a:p>
        </p:txBody>
      </p:sp>
      <p:sp>
        <p:nvSpPr>
          <p:cNvPr id="55" name="Rectangle 10"/>
          <p:cNvSpPr>
            <a:spLocks noChangeArrowheads="1"/>
          </p:cNvSpPr>
          <p:nvPr/>
        </p:nvSpPr>
        <p:spPr bwMode="auto">
          <a:xfrm>
            <a:off x="3831282" y="5315817"/>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56" name="AutoShape 14"/>
          <p:cNvSpPr>
            <a:spLocks noChangeArrowheads="1"/>
          </p:cNvSpPr>
          <p:nvPr/>
        </p:nvSpPr>
        <p:spPr bwMode="gray">
          <a:xfrm>
            <a:off x="3923357" y="5387255"/>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文件上传漏洞</a:t>
            </a:r>
            <a:endParaRPr kumimoji="1" lang="ko-KR" altLang="en-US" sz="2000" b="1" dirty="0">
              <a:solidFill>
                <a:srgbClr val="003366"/>
              </a:solidFill>
              <a:latin typeface="Tahoma" pitchFamily="34" charset="0"/>
              <a:ea typeface="Gulim" pitchFamily="34" charset="-127"/>
            </a:endParaRPr>
          </a:p>
        </p:txBody>
      </p:sp>
      <p:sp>
        <p:nvSpPr>
          <p:cNvPr id="57" name="AutoShape 12"/>
          <p:cNvSpPr>
            <a:spLocks noChangeArrowheads="1"/>
          </p:cNvSpPr>
          <p:nvPr/>
        </p:nvSpPr>
        <p:spPr bwMode="gray">
          <a:xfrm>
            <a:off x="3852863" y="3466331"/>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CSRF</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49" name="文本框 4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常见安全漏洞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7642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1000" fill="hold"/>
                                        <p:tgtEl>
                                          <p:spTgt spid="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3"/>
            <a:ext cx="8229600" cy="2160240"/>
          </a:xfrm>
        </p:spPr>
        <p:txBody>
          <a:bodyPr/>
          <a:lstStyle/>
          <a:p>
            <a:r>
              <a:rPr lang="zh-CN" altLang="en-US" dirty="0" smtClean="0"/>
              <a:t>示例演示</a:t>
            </a:r>
            <a:endParaRPr lang="en-US" altLang="zh-CN" dirty="0" smtClean="0"/>
          </a:p>
          <a:p>
            <a:pPr marL="0" indent="0">
              <a:buNone/>
            </a:pPr>
            <a:r>
              <a:rPr lang="en-US" altLang="zh-CN" dirty="0" smtClean="0"/>
              <a:t>	</a:t>
            </a:r>
            <a:r>
              <a:rPr lang="en-US" altLang="zh-CN" sz="2800" dirty="0" smtClean="0">
                <a:hlinkClick r:id="rId2"/>
              </a:rPr>
              <a:t>http</a:t>
            </a:r>
            <a:r>
              <a:rPr lang="en-US" altLang="zh-CN" sz="2800" dirty="0">
                <a:hlinkClick r:id="rId2"/>
              </a:rPr>
              <a:t>://</a:t>
            </a:r>
            <a:r>
              <a:rPr lang="en-US" altLang="zh-CN" sz="2800" dirty="0" smtClean="0">
                <a:hlinkClick r:id="rId2"/>
              </a:rPr>
              <a:t>in.iflytek.com</a:t>
            </a:r>
            <a:endParaRPr lang="en-US" altLang="zh-CN" sz="2800" dirty="0" smtClean="0"/>
          </a:p>
          <a:p>
            <a:pPr marL="0" indent="0">
              <a:buNone/>
            </a:pPr>
            <a:r>
              <a:rPr lang="en-US" altLang="zh-CN" sz="2800" dirty="0"/>
              <a:t>	</a:t>
            </a:r>
            <a:r>
              <a:rPr lang="en-US" altLang="zh-CN" sz="2800" dirty="0" smtClean="0">
                <a:hlinkClick r:id="rId3"/>
              </a:rPr>
              <a:t>http://www.baidu.com</a:t>
            </a:r>
            <a:endParaRPr lang="en-US" altLang="zh-CN" sz="2800" dirty="0" smtClean="0"/>
          </a:p>
          <a:p>
            <a:pPr marL="0" indent="0">
              <a:buNone/>
            </a:pPr>
            <a:r>
              <a:rPr lang="en-US" altLang="zh-CN" sz="2800" dirty="0"/>
              <a:t>	</a:t>
            </a:r>
            <a:r>
              <a:rPr lang="zh-CN" altLang="zh-CN" sz="2800" dirty="0">
                <a:hlinkClick r:id="rId4"/>
              </a:rPr>
              <a:t>http://172.16.90.19:8080/DVWA/index.</a:t>
            </a:r>
            <a:r>
              <a:rPr lang="zh-CN" altLang="zh-CN" sz="2800" dirty="0" smtClean="0">
                <a:hlinkClick r:id="rId4"/>
              </a:rPr>
              <a:t>php</a:t>
            </a:r>
            <a:endParaRPr lang="en-US" altLang="zh-CN" dirty="0" smtClean="0"/>
          </a:p>
          <a:p>
            <a:r>
              <a:rPr lang="en-US" altLang="zh-CN" dirty="0" smtClean="0"/>
              <a:t>XSS</a:t>
            </a:r>
            <a:r>
              <a:rPr lang="zh-CN" altLang="en-US" dirty="0" smtClean="0"/>
              <a:t>漏洞描述</a:t>
            </a:r>
            <a:endParaRPr lang="en-US" altLang="zh-CN" dirty="0" smtClean="0"/>
          </a:p>
          <a:p>
            <a:pPr marL="0" indent="0">
              <a:buNone/>
            </a:pPr>
            <a:r>
              <a:rPr lang="en-US" altLang="zh-CN" dirty="0" smtClean="0"/>
              <a:t>	</a:t>
            </a:r>
            <a:r>
              <a:rPr lang="zh-CN" altLang="en-US" sz="2400" dirty="0">
                <a:latin typeface="宋体" pitchFamily="2" charset="-122"/>
                <a:ea typeface="宋体" pitchFamily="2" charset="-122"/>
              </a:rPr>
              <a:t>跨站脚本攻击（</a:t>
            </a:r>
            <a:r>
              <a:rPr lang="en-US" altLang="zh-CN" sz="2400" dirty="0">
                <a:latin typeface="宋体" pitchFamily="2" charset="-122"/>
                <a:ea typeface="宋体" pitchFamily="2" charset="-122"/>
              </a:rPr>
              <a:t>Cross-site scripting</a:t>
            </a:r>
            <a:r>
              <a:rPr lang="zh-CN" altLang="en-US" sz="2400" dirty="0">
                <a:latin typeface="宋体" pitchFamily="2" charset="-122"/>
                <a:ea typeface="宋体" pitchFamily="2" charset="-122"/>
              </a:rPr>
              <a:t>，通常简称为</a:t>
            </a:r>
            <a:r>
              <a:rPr lang="en-US" altLang="zh-CN" sz="2400" dirty="0">
                <a:latin typeface="宋体" pitchFamily="2" charset="-122"/>
                <a:ea typeface="宋体" pitchFamily="2" charset="-122"/>
              </a:rPr>
              <a:t>XSS</a:t>
            </a:r>
            <a:r>
              <a:rPr lang="zh-CN" altLang="en-US" sz="2400" dirty="0">
                <a:latin typeface="宋体" pitchFamily="2" charset="-122"/>
                <a:ea typeface="宋体" pitchFamily="2" charset="-122"/>
              </a:rPr>
              <a:t>）</a:t>
            </a:r>
            <a:r>
              <a:rPr lang="zh-CN" altLang="zh-CN" sz="2400" dirty="0">
                <a:latin typeface="宋体" pitchFamily="2" charset="-122"/>
                <a:ea typeface="宋体" pitchFamily="2" charset="-122"/>
              </a:rPr>
              <a:t>它指的是恶意攻击者往</a:t>
            </a:r>
            <a:r>
              <a:rPr lang="en-US" altLang="zh-CN" sz="2400" dirty="0">
                <a:latin typeface="宋体" pitchFamily="2" charset="-122"/>
                <a:ea typeface="宋体" pitchFamily="2" charset="-122"/>
              </a:rPr>
              <a:t>Web</a:t>
            </a:r>
            <a:r>
              <a:rPr lang="zh-CN" altLang="zh-CN" sz="2400" dirty="0">
                <a:latin typeface="宋体" pitchFamily="2" charset="-122"/>
                <a:ea typeface="宋体" pitchFamily="2" charset="-122"/>
              </a:rPr>
              <a:t>页面里插入</a:t>
            </a:r>
            <a:r>
              <a:rPr lang="zh-CN" altLang="zh-CN" sz="2400" dirty="0">
                <a:solidFill>
                  <a:srgbClr val="C00000"/>
                </a:solidFill>
                <a:latin typeface="宋体" pitchFamily="2" charset="-122"/>
                <a:ea typeface="宋体" pitchFamily="2" charset="-122"/>
              </a:rPr>
              <a:t>恶意</a:t>
            </a:r>
            <a:r>
              <a:rPr lang="en-US" altLang="zh-CN" sz="2400" dirty="0">
                <a:solidFill>
                  <a:srgbClr val="C00000"/>
                </a:solidFill>
                <a:latin typeface="宋体" pitchFamily="2" charset="-122"/>
                <a:ea typeface="宋体" pitchFamily="2" charset="-122"/>
              </a:rPr>
              <a:t>html</a:t>
            </a:r>
            <a:r>
              <a:rPr lang="zh-CN" altLang="zh-CN" sz="2400" dirty="0">
                <a:latin typeface="宋体" pitchFamily="2" charset="-122"/>
                <a:ea typeface="宋体" pitchFamily="2" charset="-122"/>
              </a:rPr>
              <a:t>代码，当用户浏览该页时，嵌入其中</a:t>
            </a:r>
            <a:r>
              <a:rPr lang="en-US" altLang="zh-CN" sz="2400" dirty="0">
                <a:latin typeface="宋体" pitchFamily="2" charset="-122"/>
                <a:ea typeface="宋体" pitchFamily="2" charset="-122"/>
              </a:rPr>
              <a:t>Web</a:t>
            </a:r>
            <a:r>
              <a:rPr lang="zh-CN" altLang="zh-CN" sz="2400" dirty="0">
                <a:latin typeface="宋体" pitchFamily="2" charset="-122"/>
                <a:ea typeface="宋体" pitchFamily="2" charset="-122"/>
              </a:rPr>
              <a:t>里面的</a:t>
            </a:r>
            <a:r>
              <a:rPr lang="en-US" altLang="zh-CN" sz="2400" dirty="0">
                <a:latin typeface="宋体" pitchFamily="2" charset="-122"/>
                <a:ea typeface="宋体" pitchFamily="2" charset="-122"/>
              </a:rPr>
              <a:t>html</a:t>
            </a:r>
            <a:r>
              <a:rPr lang="zh-CN" altLang="zh-CN" sz="2400" dirty="0">
                <a:latin typeface="宋体" pitchFamily="2" charset="-122"/>
                <a:ea typeface="宋体" pitchFamily="2" charset="-122"/>
              </a:rPr>
              <a:t>代码会被执行，从而达到恶意用户的特殊目的</a:t>
            </a:r>
            <a:r>
              <a:rPr lang="zh-CN" altLang="en-US" sz="2400" dirty="0">
                <a:latin typeface="宋体" pitchFamily="2" charset="-122"/>
                <a:ea typeface="宋体" pitchFamily="2" charset="-122"/>
              </a:rPr>
              <a:t>。</a:t>
            </a:r>
            <a:r>
              <a:rPr lang="zh-CN" altLang="en-US" sz="2400" dirty="0"/>
              <a:t>如获取</a:t>
            </a:r>
            <a:r>
              <a:rPr lang="zh-CN" altLang="en-US" sz="2400" dirty="0">
                <a:latin typeface="+mn-ea"/>
              </a:rPr>
              <a:t>用户</a:t>
            </a:r>
            <a:r>
              <a:rPr lang="en-US" altLang="zh-CN" sz="2400" dirty="0">
                <a:solidFill>
                  <a:srgbClr val="C00000"/>
                </a:solidFill>
                <a:latin typeface="+mn-ea"/>
              </a:rPr>
              <a:t>Cookie</a:t>
            </a:r>
            <a:r>
              <a:rPr lang="zh-CN" altLang="en-US" sz="2400" dirty="0">
                <a:solidFill>
                  <a:srgbClr val="C00000"/>
                </a:solidFill>
                <a:latin typeface="+mn-ea"/>
              </a:rPr>
              <a:t>信息</a:t>
            </a:r>
            <a:endParaRPr lang="en-US" altLang="zh-CN" sz="2400" b="1" dirty="0">
              <a:solidFill>
                <a:srgbClr val="C00000"/>
              </a:solidFill>
              <a:latin typeface="+mn-ea"/>
            </a:endParaRPr>
          </a:p>
          <a:p>
            <a:pPr marL="0" indent="0">
              <a:buNone/>
            </a:pPr>
            <a:endParaRPr lang="zh-CN" altLang="en-US" dirty="0"/>
          </a:p>
        </p:txBody>
      </p:sp>
      <p:sp>
        <p:nvSpPr>
          <p:cNvPr id="5" name="文本框 4"/>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XSS</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367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heel(1)">
                                      <p:cBhvr>
                                        <p:cTn id="7" dur="1000"/>
                                        <p:tgtEl>
                                          <p:spTgt spid="3">
                                            <p:txEl>
                                              <p:pRg st="4" end="4"/>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heel(1)">
                                      <p:cBhvr>
                                        <p:cTn id="1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980728"/>
            <a:ext cx="7578453" cy="5756311"/>
          </a:xfrm>
          <a:prstGeom prst="rect">
            <a:avLst/>
          </a:prstGeom>
        </p:spPr>
      </p:pic>
      <p:sp>
        <p:nvSpPr>
          <p:cNvPr id="9" name="文本框 8"/>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XSS</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196229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1196752"/>
            <a:ext cx="8856984" cy="5247590"/>
          </a:xfrm>
          <a:prstGeom prst="rect">
            <a:avLst/>
          </a:prstGeom>
          <a:noFill/>
        </p:spPr>
        <p:txBody>
          <a:bodyPr wrap="square" rtlCol="0">
            <a:spAutoFit/>
          </a:bodyPr>
          <a:lstStyle/>
          <a:p>
            <a:pPr marL="285750" indent="-285750">
              <a:buFont typeface="Wingdings" pitchFamily="2" charset="2"/>
              <a:buChar char="l"/>
            </a:pPr>
            <a:r>
              <a:rPr lang="zh-CN" altLang="en-US" sz="2000" b="1" dirty="0">
                <a:latin typeface="微软雅黑" pitchFamily="34" charset="-122"/>
                <a:ea typeface="微软雅黑" pitchFamily="34" charset="-122"/>
              </a:rPr>
              <a:t>类型</a:t>
            </a:r>
            <a:endParaRPr lang="en-US" altLang="zh-CN" sz="2000" b="1" dirty="0" smtClean="0">
              <a:latin typeface="微软雅黑" pitchFamily="34" charset="-122"/>
              <a:ea typeface="微软雅黑" pitchFamily="34" charset="-122"/>
            </a:endParaRPr>
          </a:p>
          <a:p>
            <a:pPr marL="742950" lvl="1" indent="-285750">
              <a:lnSpc>
                <a:spcPct val="150000"/>
              </a:lnSpc>
              <a:buFont typeface="Impact" pitchFamily="34" charset="0"/>
              <a:buChar char="–"/>
            </a:pPr>
            <a:r>
              <a:rPr lang="zh-CN" altLang="en-US" dirty="0" smtClean="0">
                <a:latin typeface="微软雅黑" pitchFamily="34" charset="-122"/>
                <a:ea typeface="微软雅黑" pitchFamily="34" charset="-122"/>
              </a:rPr>
              <a:t>反射型（</a:t>
            </a:r>
            <a:r>
              <a:rPr lang="en-US" altLang="zh-CN" b="1" dirty="0">
                <a:latin typeface="Cambria Math" pitchFamily="18" charset="0"/>
                <a:ea typeface="Cambria Math" pitchFamily="18" charset="0"/>
              </a:rPr>
              <a:t> Non-persistent </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lnSpc>
                <a:spcPct val="150000"/>
              </a:lnSpc>
            </a:pPr>
            <a:r>
              <a:rPr lang="zh-CN" altLang="en-US" sz="1600" dirty="0">
                <a:latin typeface="微软雅黑" pitchFamily="34" charset="-122"/>
                <a:ea typeface="微软雅黑" pitchFamily="34" charset="-122"/>
              </a:rPr>
              <a:t>通过 </a:t>
            </a:r>
            <a:r>
              <a:rPr lang="en-US" altLang="zh-CN" sz="1600" dirty="0">
                <a:latin typeface="微软雅黑" pitchFamily="34" charset="-122"/>
                <a:ea typeface="微软雅黑" pitchFamily="34" charset="-122"/>
              </a:rPr>
              <a:t>GET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POST</a:t>
            </a:r>
            <a:r>
              <a:rPr lang="zh-CN" altLang="en-US" sz="1600" dirty="0" smtClean="0">
                <a:latin typeface="微软雅黑" pitchFamily="34" charset="-122"/>
                <a:ea typeface="微软雅黑" pitchFamily="34" charset="-122"/>
              </a:rPr>
              <a:t>、</a:t>
            </a:r>
            <a:r>
              <a:rPr lang="en-US" altLang="zh-CN" sz="1600" dirty="0" err="1">
                <a:latin typeface="微软雅黑" pitchFamily="34" charset="-122"/>
                <a:ea typeface="微软雅黑" pitchFamily="34" charset="-122"/>
              </a:rPr>
              <a:t>R</a:t>
            </a:r>
            <a:r>
              <a:rPr lang="en-US" altLang="zh-CN" sz="1600" dirty="0" err="1" smtClean="0">
                <a:latin typeface="微软雅黑" pitchFamily="34" charset="-122"/>
                <a:ea typeface="微软雅黑" pitchFamily="34" charset="-122"/>
              </a:rPr>
              <a:t>eferer</a:t>
            </a:r>
            <a:r>
              <a:rPr lang="en-US" altLang="zh-CN" sz="1600" dirty="0" smtClean="0">
                <a:latin typeface="微软雅黑" pitchFamily="34" charset="-122"/>
                <a:ea typeface="微软雅黑" pitchFamily="34" charset="-122"/>
              </a:rPr>
              <a:t> </a:t>
            </a:r>
            <a:r>
              <a:rPr lang="zh-CN" altLang="en-US" sz="1600" dirty="0">
                <a:latin typeface="微软雅黑" pitchFamily="34" charset="-122"/>
                <a:ea typeface="微软雅黑" pitchFamily="34" charset="-122"/>
              </a:rPr>
              <a:t>等</a:t>
            </a:r>
            <a:r>
              <a:rPr lang="zh-CN" altLang="en-US" sz="1600" dirty="0">
                <a:solidFill>
                  <a:srgbClr val="FF0000"/>
                </a:solidFill>
                <a:latin typeface="微软雅黑" pitchFamily="34" charset="-122"/>
                <a:ea typeface="微软雅黑" pitchFamily="34" charset="-122"/>
              </a:rPr>
              <a:t>参数未加处理</a:t>
            </a:r>
            <a:r>
              <a:rPr lang="zh-CN" altLang="en-US" sz="1600" dirty="0">
                <a:latin typeface="微软雅黑" pitchFamily="34" charset="-122"/>
                <a:ea typeface="微软雅黑" pitchFamily="34" charset="-122"/>
              </a:rPr>
              <a:t>直接输出到页面执行</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lvl="1">
              <a:lnSpc>
                <a:spcPct val="150000"/>
              </a:lnSpc>
            </a:pPr>
            <a:r>
              <a:rPr lang="zh-CN" altLang="en-US" sz="1600" dirty="0" smtClean="0">
                <a:latin typeface="微软雅黑" pitchFamily="34" charset="-122"/>
                <a:ea typeface="微软雅黑" pitchFamily="34" charset="-122"/>
              </a:rPr>
              <a:t>最为</a:t>
            </a:r>
            <a:r>
              <a:rPr lang="zh-CN" altLang="en-US" sz="1600" dirty="0">
                <a:latin typeface="微软雅黑" pitchFamily="34" charset="-122"/>
                <a:ea typeface="微软雅黑" pitchFamily="34" charset="-122"/>
              </a:rPr>
              <a:t>常见的，攻击者主要利用此类型通过</a:t>
            </a:r>
            <a:r>
              <a:rPr lang="en-US" altLang="zh-CN" sz="1600" dirty="0">
                <a:solidFill>
                  <a:srgbClr val="FF0000"/>
                </a:solidFill>
                <a:latin typeface="微软雅黑" pitchFamily="34" charset="-122"/>
                <a:ea typeface="微软雅黑" pitchFamily="34" charset="-122"/>
              </a:rPr>
              <a:t>email</a:t>
            </a:r>
            <a:r>
              <a:rPr lang="zh-CN" altLang="en-US" sz="1600" dirty="0">
                <a:latin typeface="微软雅黑" pitchFamily="34" charset="-122"/>
                <a:ea typeface="微软雅黑" pitchFamily="34" charset="-122"/>
              </a:rPr>
              <a:t>、热度非常大的</a:t>
            </a:r>
            <a:r>
              <a:rPr lang="zh-CN" altLang="en-US" sz="1600" dirty="0">
                <a:solidFill>
                  <a:srgbClr val="FF0000"/>
                </a:solidFill>
                <a:latin typeface="微软雅黑" pitchFamily="34" charset="-122"/>
                <a:ea typeface="微软雅黑" pitchFamily="34" charset="-122"/>
              </a:rPr>
              <a:t>论坛</a:t>
            </a:r>
            <a:r>
              <a:rPr lang="zh-CN" altLang="en-US" sz="1600" dirty="0">
                <a:latin typeface="微软雅黑" pitchFamily="34" charset="-122"/>
                <a:ea typeface="微软雅黑" pitchFamily="34" charset="-122"/>
              </a:rPr>
              <a:t>、或者有针对性的某一用户发送一个隐藏性的</a:t>
            </a:r>
            <a:r>
              <a:rPr lang="zh-CN" altLang="en-US" sz="1600" dirty="0">
                <a:solidFill>
                  <a:srgbClr val="FF0000"/>
                </a:solidFill>
                <a:latin typeface="微软雅黑" pitchFamily="34" charset="-122"/>
                <a:ea typeface="微软雅黑" pitchFamily="34" charset="-122"/>
              </a:rPr>
              <a:t>链接</a:t>
            </a:r>
            <a:r>
              <a:rPr lang="zh-CN" altLang="en-US" sz="1600" dirty="0">
                <a:latin typeface="微软雅黑" pitchFamily="34" charset="-122"/>
                <a:ea typeface="微软雅黑" pitchFamily="34" charset="-122"/>
              </a:rPr>
              <a:t>，让受害者进行点击触发</a:t>
            </a:r>
            <a:r>
              <a:rPr lang="zh-CN" altLang="en-US" dirty="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742950" lvl="1" indent="-285750">
              <a:lnSpc>
                <a:spcPct val="150000"/>
              </a:lnSpc>
              <a:buFont typeface="Impact" pitchFamily="34" charset="0"/>
              <a:buChar char="–"/>
            </a:pPr>
            <a:r>
              <a:rPr lang="zh-CN" altLang="en-US" dirty="0" smtClean="0">
                <a:latin typeface="微软雅黑" pitchFamily="34" charset="-122"/>
                <a:ea typeface="微软雅黑" pitchFamily="34" charset="-122"/>
              </a:rPr>
              <a:t>存储型（</a:t>
            </a:r>
            <a:r>
              <a:rPr lang="en-US" altLang="zh-CN" b="1" dirty="0"/>
              <a:t> </a:t>
            </a:r>
            <a:r>
              <a:rPr lang="en-US" altLang="zh-CN" b="1" dirty="0">
                <a:latin typeface="Cambria Math" pitchFamily="18" charset="0"/>
                <a:ea typeface="Cambria Math" pitchFamily="18" charset="0"/>
              </a:rPr>
              <a:t>Persistent </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lnSpc>
                <a:spcPct val="150000"/>
              </a:lnSpc>
            </a:pPr>
            <a:r>
              <a:rPr lang="zh-CN" altLang="en-US" sz="1600" dirty="0" smtClean="0">
                <a:latin typeface="微软雅黑" pitchFamily="34" charset="-122"/>
                <a:ea typeface="微软雅黑" pitchFamily="34" charset="-122"/>
              </a:rPr>
              <a:t>由</a:t>
            </a:r>
            <a:r>
              <a:rPr lang="zh-CN" altLang="en-US" sz="1600" dirty="0">
                <a:latin typeface="微软雅黑" pitchFamily="34" charset="-122"/>
                <a:ea typeface="微软雅黑" pitchFamily="34" charset="-122"/>
              </a:rPr>
              <a:t>攻击者输入恶意数据保存在</a:t>
            </a:r>
            <a:r>
              <a:rPr lang="zh-CN" altLang="en-US" sz="1600" dirty="0">
                <a:solidFill>
                  <a:srgbClr val="FF0000"/>
                </a:solidFill>
                <a:latin typeface="微软雅黑" pitchFamily="34" charset="-122"/>
                <a:ea typeface="微软雅黑" pitchFamily="34" charset="-122"/>
              </a:rPr>
              <a:t>数据库</a:t>
            </a:r>
            <a:r>
              <a:rPr lang="zh-CN" altLang="en-US" sz="1600" dirty="0">
                <a:latin typeface="微软雅黑" pitchFamily="34" charset="-122"/>
                <a:ea typeface="微软雅黑" pitchFamily="34" charset="-122"/>
              </a:rPr>
              <a:t>，再由服务器脚本程序从数据库中读取数据，然后显示在</a:t>
            </a:r>
            <a:r>
              <a:rPr lang="zh-CN" altLang="en-US" sz="1600" dirty="0">
                <a:solidFill>
                  <a:srgbClr val="FF0000"/>
                </a:solidFill>
                <a:latin typeface="微软雅黑" pitchFamily="34" charset="-122"/>
                <a:ea typeface="微软雅黑" pitchFamily="34" charset="-122"/>
              </a:rPr>
              <a:t>公共显示的固定页面</a:t>
            </a:r>
            <a:r>
              <a:rPr lang="zh-CN" altLang="en-US" sz="1600" dirty="0">
                <a:latin typeface="微软雅黑" pitchFamily="34" charset="-122"/>
                <a:ea typeface="微软雅黑" pitchFamily="34" charset="-122"/>
              </a:rPr>
              <a:t>上，那么所有浏览该页面的用户都会被攻击</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lvl="1">
              <a:lnSpc>
                <a:spcPct val="150000"/>
              </a:lnSpc>
            </a:pPr>
            <a:r>
              <a:rPr lang="zh-CN" altLang="en-US" sz="1600" dirty="0" smtClean="0">
                <a:latin typeface="微软雅黑" pitchFamily="34" charset="-122"/>
                <a:ea typeface="微软雅黑" pitchFamily="34" charset="-122"/>
              </a:rPr>
              <a:t>攻击性</a:t>
            </a:r>
            <a:r>
              <a:rPr lang="zh-CN" altLang="en-US" sz="1600" dirty="0">
                <a:latin typeface="微软雅黑" pitchFamily="34" charset="-122"/>
                <a:ea typeface="微软雅黑" pitchFamily="34" charset="-122"/>
              </a:rPr>
              <a:t>非常大，危险也非常大</a:t>
            </a:r>
            <a:r>
              <a:rPr lang="zh-CN" altLang="en-US" sz="1600" dirty="0" smtClean="0">
                <a:latin typeface="微软雅黑" pitchFamily="34" charset="-122"/>
                <a:ea typeface="微软雅黑" pitchFamily="34" charset="-122"/>
              </a:rPr>
              <a:t>。</a:t>
            </a:r>
            <a:r>
              <a:rPr lang="zh-CN" altLang="en-US" sz="1600" dirty="0" smtClean="0">
                <a:solidFill>
                  <a:srgbClr val="FF0000"/>
                </a:solidFill>
                <a:latin typeface="微软雅黑" pitchFamily="34" charset="-122"/>
                <a:ea typeface="微软雅黑" pitchFamily="34" charset="-122"/>
              </a:rPr>
              <a:t>论坛评论，发表日志</a:t>
            </a:r>
            <a:r>
              <a:rPr lang="zh-CN" altLang="en-US" sz="1600" dirty="0" smtClean="0">
                <a:latin typeface="微软雅黑" pitchFamily="34" charset="-122"/>
                <a:ea typeface="微软雅黑" pitchFamily="34" charset="-122"/>
              </a:rPr>
              <a:t>等场景</a:t>
            </a:r>
            <a:endParaRPr lang="en-US" altLang="zh-CN" sz="1600" dirty="0" smtClean="0">
              <a:latin typeface="微软雅黑" pitchFamily="34" charset="-122"/>
              <a:ea typeface="微软雅黑" pitchFamily="34" charset="-122"/>
            </a:endParaRPr>
          </a:p>
          <a:p>
            <a:pPr marL="742950" lvl="1" indent="-285750">
              <a:lnSpc>
                <a:spcPct val="150000"/>
              </a:lnSpc>
              <a:buFont typeface="Impact" pitchFamily="34" charset="0"/>
              <a:buChar char="–"/>
            </a:pPr>
            <a:r>
              <a:rPr lang="en-US" altLang="zh-CN" dirty="0" smtClean="0">
                <a:latin typeface="微软雅黑" pitchFamily="34" charset="-122"/>
                <a:ea typeface="微软雅黑" pitchFamily="34" charset="-122"/>
              </a:rPr>
              <a:t>DOM</a:t>
            </a:r>
            <a:r>
              <a:rPr lang="zh-CN" altLang="en-US" dirty="0" smtClean="0">
                <a:latin typeface="微软雅黑" pitchFamily="34" charset="-122"/>
                <a:ea typeface="微软雅黑" pitchFamily="34" charset="-122"/>
              </a:rPr>
              <a:t>型（</a:t>
            </a:r>
            <a:r>
              <a:rPr lang="en-US" altLang="zh-CN" b="1" dirty="0"/>
              <a:t> </a:t>
            </a:r>
            <a:r>
              <a:rPr lang="en-US" altLang="zh-CN" b="1" dirty="0">
                <a:latin typeface="Cambria Math" pitchFamily="18" charset="0"/>
                <a:ea typeface="Cambria Math" pitchFamily="18" charset="0"/>
              </a:rPr>
              <a:t>DOM-based </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lnSpc>
                <a:spcPct val="150000"/>
              </a:lnSpc>
            </a:pPr>
            <a:r>
              <a:rPr lang="zh-CN" altLang="en-US" sz="1600" dirty="0">
                <a:latin typeface="微软雅黑" pitchFamily="34" charset="-122"/>
                <a:ea typeface="微软雅黑" pitchFamily="34" charset="-122"/>
              </a:rPr>
              <a:t>由</a:t>
            </a:r>
            <a:r>
              <a:rPr lang="en-US" altLang="zh-CN" sz="1600" dirty="0" err="1">
                <a:solidFill>
                  <a:srgbClr val="FF0000"/>
                </a:solidFill>
                <a:latin typeface="微软雅黑" pitchFamily="34" charset="-122"/>
                <a:ea typeface="微软雅黑" pitchFamily="34" charset="-122"/>
              </a:rPr>
              <a:t>Javascript</a:t>
            </a:r>
            <a:r>
              <a:rPr lang="en-US" altLang="zh-CN" sz="1600" dirty="0">
                <a:solidFill>
                  <a:srgbClr val="FF0000"/>
                </a:solidFill>
                <a:latin typeface="微软雅黑" pitchFamily="34" charset="-122"/>
                <a:ea typeface="微软雅黑" pitchFamily="34" charset="-122"/>
              </a:rPr>
              <a:t> </a:t>
            </a:r>
            <a:r>
              <a:rPr lang="zh-CN" altLang="en-US" sz="1600" dirty="0">
                <a:solidFill>
                  <a:srgbClr val="FF0000"/>
                </a:solidFill>
                <a:latin typeface="微软雅黑" pitchFamily="34" charset="-122"/>
                <a:ea typeface="微软雅黑" pitchFamily="34" charset="-122"/>
              </a:rPr>
              <a:t>脚本</a:t>
            </a:r>
            <a:r>
              <a:rPr lang="zh-CN" altLang="en-US" sz="1600" dirty="0">
                <a:latin typeface="微软雅黑" pitchFamily="34" charset="-122"/>
                <a:ea typeface="微软雅黑" pitchFamily="34" charset="-122"/>
              </a:rPr>
              <a:t>动态创建、输出到页面造成的</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lvl="1">
              <a:lnSpc>
                <a:spcPct val="150000"/>
              </a:lnSpc>
            </a:pPr>
            <a:r>
              <a:rPr lang="zh-CN" altLang="en-US" sz="1600" dirty="0" smtClean="0">
                <a:latin typeface="微软雅黑" pitchFamily="34" charset="-122"/>
                <a:ea typeface="微软雅黑" pitchFamily="34" charset="-122"/>
              </a:rPr>
              <a:t>较难发现，危险也非常大，常出现在查看大图，点击播放音乐，自动播放音乐等场景</a:t>
            </a:r>
            <a:endParaRPr lang="en-US" altLang="zh-CN" sz="1600" dirty="0" smtClean="0">
              <a:latin typeface="微软雅黑" pitchFamily="34" charset="-122"/>
              <a:ea typeface="微软雅黑" pitchFamily="34" charset="-122"/>
            </a:endParaRPr>
          </a:p>
          <a:p>
            <a:pPr lvl="1"/>
            <a:endParaRPr lang="en-US" altLang="zh-CN" dirty="0" smtClean="0"/>
          </a:p>
          <a:p>
            <a:r>
              <a:rPr lang="en-US" altLang="zh-CN" dirty="0"/>
              <a:t> </a:t>
            </a:r>
            <a:r>
              <a:rPr lang="en-US" altLang="zh-CN" dirty="0" smtClean="0"/>
              <a:t>          </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1556792"/>
            <a:ext cx="4628572" cy="4114286"/>
          </a:xfrm>
          <a:prstGeom prst="rect">
            <a:avLst/>
          </a:prstGeom>
        </p:spPr>
      </p:pic>
      <p:sp>
        <p:nvSpPr>
          <p:cNvPr id="7" name="文本框 6"/>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XSS</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59483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anim calcmode="lin" valueType="num">
                                      <p:cBhvr>
                                        <p:cTn id="1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1000"/>
                                        <p:tgtEl>
                                          <p:spTgt spid="5">
                                            <p:txEl>
                                              <p:pRg st="4" end="4"/>
                                            </p:txEl>
                                          </p:spTgt>
                                        </p:tgtEl>
                                      </p:cBhvr>
                                    </p:animEffect>
                                    <p:anim calcmode="lin" valueType="num">
                                      <p:cBhvr>
                                        <p:cTn id="2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1000"/>
                                        <p:tgtEl>
                                          <p:spTgt spid="5">
                                            <p:txEl>
                                              <p:pRg st="5" end="5"/>
                                            </p:txEl>
                                          </p:spTgt>
                                        </p:tgtEl>
                                      </p:cBhvr>
                                    </p:animEffect>
                                    <p:anim calcmode="lin" valueType="num">
                                      <p:cBhvr>
                                        <p:cTn id="28"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1000"/>
                                        <p:tgtEl>
                                          <p:spTgt spid="5">
                                            <p:txEl>
                                              <p:pRg st="6" end="6"/>
                                            </p:txEl>
                                          </p:spTgt>
                                        </p:tgtEl>
                                      </p:cBhvr>
                                    </p:animEffect>
                                    <p:anim calcmode="lin" valueType="num">
                                      <p:cBhvr>
                                        <p:cTn id="33"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1000"/>
                                        <p:tgtEl>
                                          <p:spTgt spid="5">
                                            <p:txEl>
                                              <p:pRg st="7" end="7"/>
                                            </p:txEl>
                                          </p:spTgt>
                                        </p:tgtEl>
                                      </p:cBhvr>
                                    </p:animEffect>
                                    <p:anim calcmode="lin" valueType="num">
                                      <p:cBhvr>
                                        <p:cTn id="38"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1000"/>
                                        <p:tgtEl>
                                          <p:spTgt spid="5">
                                            <p:txEl>
                                              <p:pRg st="8" end="8"/>
                                            </p:txEl>
                                          </p:spTgt>
                                        </p:tgtEl>
                                      </p:cBhvr>
                                    </p:animEffect>
                                    <p:anim calcmode="lin" valueType="num">
                                      <p:cBhvr>
                                        <p:cTn id="43"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8" end="8"/>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1000"/>
                                        <p:tgtEl>
                                          <p:spTgt spid="5">
                                            <p:txEl>
                                              <p:pRg st="9" end="9"/>
                                            </p:txEl>
                                          </p:spTgt>
                                        </p:tgtEl>
                                      </p:cBhvr>
                                    </p:animEffect>
                                    <p:anim calcmode="lin" valueType="num">
                                      <p:cBhvr>
                                        <p:cTn id="48"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9"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circle(in)">
                                      <p:cBhvr>
                                        <p:cTn id="54"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942975"/>
            <a:ext cx="8928992" cy="3970318"/>
          </a:xfrm>
          <a:prstGeom prst="rect">
            <a:avLst/>
          </a:prstGeom>
          <a:noFill/>
        </p:spPr>
        <p:txBody>
          <a:bodyPr wrap="square" rtlCol="0">
            <a:spAutoFit/>
          </a:bodyPr>
          <a:lstStyle/>
          <a:p>
            <a:pPr marL="285750" indent="-285750">
              <a:buFont typeface="Wingdings" pitchFamily="2" charset="2"/>
              <a:buChar char="l"/>
            </a:pPr>
            <a:r>
              <a:rPr lang="zh-CN" altLang="en-US" b="1" dirty="0" smtClean="0">
                <a:latin typeface="微软雅黑" pitchFamily="34" charset="-122"/>
                <a:ea typeface="微软雅黑" pitchFamily="34" charset="-122"/>
              </a:rPr>
              <a:t>手工方法：</a:t>
            </a:r>
            <a:r>
              <a:rPr lang="en-US" altLang="zh-CN" dirty="0" smtClean="0">
                <a:latin typeface="+mn-ea"/>
              </a:rPr>
              <a:t>XSS</a:t>
            </a:r>
            <a:r>
              <a:rPr lang="zh-CN" altLang="en-US" dirty="0" smtClean="0">
                <a:latin typeface="+mn-ea"/>
              </a:rPr>
              <a:t>用例填入</a:t>
            </a:r>
            <a:r>
              <a:rPr lang="zh-CN" altLang="en-US" dirty="0" smtClean="0">
                <a:solidFill>
                  <a:srgbClr val="C00000"/>
                </a:solidFill>
                <a:latin typeface="+mn-ea"/>
              </a:rPr>
              <a:t>输入框</a:t>
            </a:r>
            <a:r>
              <a:rPr lang="zh-CN" altLang="en-US" dirty="0" smtClean="0">
                <a:latin typeface="+mn-ea"/>
              </a:rPr>
              <a:t>，查看对应的字符是否执行或相关字符如</a:t>
            </a:r>
            <a:r>
              <a:rPr lang="en-US" altLang="zh-CN" dirty="0" smtClean="0">
                <a:latin typeface="+mn-ea"/>
              </a:rPr>
              <a:t>"'\/&amp;&lt;&gt; </a:t>
            </a:r>
            <a:r>
              <a:rPr lang="zh-CN" altLang="en-US" dirty="0" smtClean="0">
                <a:latin typeface="+mn-ea"/>
              </a:rPr>
              <a:t>是否已被过滤</a:t>
            </a:r>
            <a:endParaRPr lang="en-US" altLang="zh-CN" dirty="0" smtClean="0">
              <a:latin typeface="+mn-ea"/>
            </a:endParaRP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p:txBody>
      </p:sp>
      <p:grpSp>
        <p:nvGrpSpPr>
          <p:cNvPr id="8" name="组合 7"/>
          <p:cNvGrpSpPr/>
          <p:nvPr/>
        </p:nvGrpSpPr>
        <p:grpSpPr>
          <a:xfrm>
            <a:off x="179512" y="1710318"/>
            <a:ext cx="7920880" cy="3247619"/>
            <a:chOff x="179512" y="1710318"/>
            <a:chExt cx="7920880" cy="3247619"/>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058" y="1710318"/>
              <a:ext cx="6133334" cy="3247619"/>
            </a:xfrm>
            <a:prstGeom prst="rect">
              <a:avLst/>
            </a:prstGeom>
          </p:spPr>
        </p:pic>
        <p:sp>
          <p:nvSpPr>
            <p:cNvPr id="11" name="圆角矩形 10"/>
            <p:cNvSpPr/>
            <p:nvPr/>
          </p:nvSpPr>
          <p:spPr bwMode="auto">
            <a:xfrm>
              <a:off x="179512" y="2192086"/>
              <a:ext cx="1353655" cy="817245"/>
            </a:xfrm>
            <a:prstGeom prst="roundRect">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r>
                <a:rPr lang="zh-CN" altLang="en-US" sz="1400" b="1" dirty="0" smtClean="0">
                  <a:latin typeface="方正大黑简体" pitchFamily="2" charset="-122"/>
                  <a:ea typeface="方正大黑简体" pitchFamily="2" charset="-122"/>
                </a:rPr>
                <a:t>安全性测试手册</a:t>
              </a:r>
              <a:r>
                <a:rPr lang="en-US" altLang="zh-CN" sz="1400" b="1" dirty="0" smtClean="0">
                  <a:latin typeface="方正大黑简体" pitchFamily="2" charset="-122"/>
                  <a:ea typeface="方正大黑简体" pitchFamily="2" charset="-122"/>
                </a:rPr>
                <a:t>-&gt;Web</a:t>
              </a:r>
              <a:r>
                <a:rPr lang="zh-CN" altLang="en-US" sz="1400" b="1" dirty="0" smtClean="0">
                  <a:latin typeface="方正大黑简体" pitchFamily="2" charset="-122"/>
                  <a:ea typeface="方正大黑简体" pitchFamily="2" charset="-122"/>
                </a:rPr>
                <a:t>技术安全用例</a:t>
              </a:r>
              <a:endParaRPr kumimoji="0" lang="zh-CN" altLang="en-US" sz="1400" b="1" i="0" u="none" strike="noStrike" cap="none" normalizeH="0" baseline="0" dirty="0" smtClean="0">
                <a:ln>
                  <a:noFill/>
                </a:ln>
                <a:effectLst/>
                <a:latin typeface="方正大黑简体" pitchFamily="2" charset="-122"/>
                <a:ea typeface="方正大黑简体" pitchFamily="2" charset="-122"/>
              </a:endParaRPr>
            </a:p>
          </p:txBody>
        </p:sp>
        <p:cxnSp>
          <p:nvCxnSpPr>
            <p:cNvPr id="17" name="直接箭头连接符 16"/>
            <p:cNvCxnSpPr/>
            <p:nvPr/>
          </p:nvCxnSpPr>
          <p:spPr bwMode="auto">
            <a:xfrm>
              <a:off x="1533167" y="2600708"/>
              <a:ext cx="433891"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grpSp>
      <p:sp>
        <p:nvSpPr>
          <p:cNvPr id="12" name="文本框 11"/>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XSS</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
        <p:nvSpPr>
          <p:cNvPr id="4" name="矩形 3"/>
          <p:cNvSpPr/>
          <p:nvPr/>
        </p:nvSpPr>
        <p:spPr>
          <a:xfrm>
            <a:off x="107504" y="1710318"/>
            <a:ext cx="8712968" cy="369332"/>
          </a:xfrm>
          <a:prstGeom prst="rect">
            <a:avLst/>
          </a:prstGeom>
        </p:spPr>
        <p:txBody>
          <a:bodyPr wrap="square">
            <a:spAutoFit/>
          </a:bodyPr>
          <a:lstStyle/>
          <a:p>
            <a:pPr marL="285750" indent="-285750">
              <a:buFont typeface="Wingdings" pitchFamily="2" charset="2"/>
              <a:buChar char="l"/>
            </a:pPr>
            <a:r>
              <a:rPr lang="zh-CN" altLang="en-US" b="1" dirty="0">
                <a:latin typeface="微软雅黑" pitchFamily="34" charset="-122"/>
                <a:ea typeface="微软雅黑" pitchFamily="34" charset="-122"/>
              </a:rPr>
              <a:t>利用工具</a:t>
            </a:r>
            <a:r>
              <a:rPr lang="zh-CN" altLang="en-US" dirty="0"/>
              <a:t>：</a:t>
            </a:r>
            <a:r>
              <a:rPr lang="en-US" altLang="zh-CN" dirty="0" err="1"/>
              <a:t>Appscan</a:t>
            </a:r>
            <a:r>
              <a:rPr lang="zh-CN" altLang="en-US" dirty="0"/>
              <a:t>、</a:t>
            </a:r>
            <a:r>
              <a:rPr lang="en-US" altLang="zh-CN" dirty="0"/>
              <a:t>WVS</a:t>
            </a:r>
            <a:r>
              <a:rPr lang="zh-CN" altLang="en-US" dirty="0"/>
              <a:t>、</a:t>
            </a:r>
            <a:r>
              <a:rPr lang="en-US" altLang="zh-CN" dirty="0"/>
              <a:t>Firefox</a:t>
            </a:r>
            <a:r>
              <a:rPr lang="zh-CN" altLang="en-US" dirty="0"/>
              <a:t>插件（</a:t>
            </a:r>
            <a:r>
              <a:rPr lang="en-US" altLang="zh-CN" dirty="0" err="1"/>
              <a:t>Httpfox</a:t>
            </a:r>
            <a:r>
              <a:rPr lang="zh-CN" altLang="en-US" dirty="0"/>
              <a:t>、</a:t>
            </a:r>
            <a:r>
              <a:rPr lang="en-US" altLang="zh-CN" dirty="0" err="1"/>
              <a:t>Hackbar</a:t>
            </a:r>
            <a:r>
              <a:rPr lang="zh-CN" altLang="en-US" dirty="0"/>
              <a:t>、</a:t>
            </a:r>
            <a:r>
              <a:rPr lang="en-US" altLang="zh-CN" dirty="0"/>
              <a:t>Tamper Data</a:t>
            </a:r>
            <a:r>
              <a:rPr lang="zh-CN" altLang="en-US" dirty="0"/>
              <a:t>等）</a:t>
            </a:r>
            <a:endParaRPr lang="en-US" altLang="zh-CN" dirty="0"/>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0" y="2079650"/>
            <a:ext cx="7204200" cy="4277241"/>
          </a:xfrm>
          <a:prstGeom prst="rect">
            <a:avLst/>
          </a:prstGeom>
        </p:spPr>
      </p:pic>
      <p:sp>
        <p:nvSpPr>
          <p:cNvPr id="14" name="TextBox 4"/>
          <p:cNvSpPr txBox="1"/>
          <p:nvPr/>
        </p:nvSpPr>
        <p:spPr>
          <a:xfrm>
            <a:off x="107504" y="2385299"/>
            <a:ext cx="8136904" cy="646331"/>
          </a:xfrm>
          <a:prstGeom prst="rect">
            <a:avLst/>
          </a:prstGeom>
          <a:noFill/>
        </p:spPr>
        <p:txBody>
          <a:bodyPr wrap="square" rtlCol="0">
            <a:spAutoFit/>
          </a:bodyPr>
          <a:lstStyle/>
          <a:p>
            <a:pPr marL="285750" indent="-285750">
              <a:buFont typeface="Wingdings" pitchFamily="2" charset="2"/>
              <a:buChar char="l"/>
            </a:pPr>
            <a:r>
              <a:rPr lang="en-US" altLang="zh-CN" b="1" dirty="0" smtClean="0"/>
              <a:t>XSS</a:t>
            </a:r>
            <a:r>
              <a:rPr lang="zh-CN" altLang="en-US" b="1" dirty="0" smtClean="0"/>
              <a:t>盲打平台</a:t>
            </a:r>
            <a:endParaRPr lang="en-US" altLang="zh-CN" b="1" dirty="0"/>
          </a:p>
          <a:p>
            <a:r>
              <a:rPr lang="zh-CN" altLang="en-US" dirty="0" smtClean="0"/>
              <a:t>       </a:t>
            </a:r>
            <a:endParaRPr lang="en-US" altLang="zh-CN" dirty="0" smtClean="0"/>
          </a:p>
        </p:txBody>
      </p:sp>
    </p:spTree>
    <p:extLst>
      <p:ext uri="{BB962C8B-B14F-4D97-AF65-F5344CB8AC3E}">
        <p14:creationId xmlns:p14="http://schemas.microsoft.com/office/powerpoint/2010/main" val="12560758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 calcmode="lin" valueType="num">
                                      <p:cBhvr additive="base">
                                        <p:cTn id="3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原因分析</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5</a:t>
            </a:fld>
            <a:endParaRPr lang="en-US"/>
          </a:p>
        </p:txBody>
      </p:sp>
      <p:pic>
        <p:nvPicPr>
          <p:cNvPr id="5" name="图片 4"/>
          <p:cNvPicPr>
            <a:picLocks noChangeAspect="1"/>
          </p:cNvPicPr>
          <p:nvPr/>
        </p:nvPicPr>
        <p:blipFill>
          <a:blip r:embed="rId3"/>
          <a:stretch>
            <a:fillRect/>
          </a:stretch>
        </p:blipFill>
        <p:spPr>
          <a:xfrm>
            <a:off x="0" y="1052736"/>
            <a:ext cx="4896533" cy="2695951"/>
          </a:xfrm>
          <a:prstGeom prst="rect">
            <a:avLst/>
          </a:prstGeom>
        </p:spPr>
      </p:pic>
      <p:sp>
        <p:nvSpPr>
          <p:cNvPr id="8" name="文本框 7"/>
          <p:cNvSpPr txBox="1"/>
          <p:nvPr/>
        </p:nvSpPr>
        <p:spPr>
          <a:xfrm>
            <a:off x="4788024" y="6011996"/>
            <a:ext cx="4248472" cy="369332"/>
          </a:xfrm>
          <a:prstGeom prst="rect">
            <a:avLst/>
          </a:prstGeom>
          <a:noFill/>
        </p:spPr>
        <p:txBody>
          <a:bodyPr wrap="square" rtlCol="0">
            <a:spAutoFit/>
          </a:bodyPr>
          <a:lstStyle/>
          <a:p>
            <a:pPr algn="r"/>
            <a:r>
              <a:rPr lang="zh-CN" altLang="en-US" b="1" dirty="0" smtClean="0">
                <a:solidFill>
                  <a:srgbClr val="FF0000"/>
                </a:solidFill>
              </a:rPr>
              <a:t>果然</a:t>
            </a:r>
            <a:r>
              <a:rPr lang="en-US" altLang="zh-CN" b="1" dirty="0">
                <a:solidFill>
                  <a:srgbClr val="FF0000"/>
                </a:solidFill>
              </a:rPr>
              <a:t>——</a:t>
            </a:r>
            <a:r>
              <a:rPr lang="zh-CN" altLang="en-US" b="1" dirty="0" smtClean="0">
                <a:solidFill>
                  <a:srgbClr val="FF0000"/>
                </a:solidFill>
              </a:rPr>
              <a:t>“万马奔腾”</a:t>
            </a:r>
            <a:endParaRPr lang="zh-CN" altLang="en-US" b="1" dirty="0">
              <a:solidFill>
                <a:srgbClr val="FF0000"/>
              </a:solidFill>
            </a:endParaRPr>
          </a:p>
        </p:txBody>
      </p:sp>
      <p:pic>
        <p:nvPicPr>
          <p:cNvPr id="6" name="图片 5"/>
          <p:cNvPicPr>
            <a:picLocks noChangeAspect="1"/>
          </p:cNvPicPr>
          <p:nvPr/>
        </p:nvPicPr>
        <p:blipFill>
          <a:blip r:embed="rId4"/>
          <a:stretch>
            <a:fillRect/>
          </a:stretch>
        </p:blipFill>
        <p:spPr>
          <a:xfrm>
            <a:off x="994223" y="1052736"/>
            <a:ext cx="8114281" cy="4896981"/>
          </a:xfrm>
          <a:prstGeom prst="rect">
            <a:avLst/>
          </a:prstGeom>
        </p:spPr>
      </p:pic>
      <p:sp>
        <p:nvSpPr>
          <p:cNvPr id="9" name="椭圆 8"/>
          <p:cNvSpPr/>
          <p:nvPr/>
        </p:nvSpPr>
        <p:spPr bwMode="auto">
          <a:xfrm>
            <a:off x="6300192" y="2132856"/>
            <a:ext cx="2088232" cy="504056"/>
          </a:xfrm>
          <a:prstGeom prst="ellipse">
            <a:avLst/>
          </a:prstGeom>
          <a:solidFill>
            <a:schemeClr val="lt1">
              <a:alpha val="0"/>
            </a:schemeClr>
          </a:solidFill>
          <a:ln>
            <a:solidFill>
              <a:srgbClr val="C4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Arial" pitchFamily="34" charset="0"/>
              <a:ea typeface="华文细黑" pitchFamily="2" charset="-122"/>
            </a:endParaRPr>
          </a:p>
        </p:txBody>
      </p:sp>
      <p:sp>
        <p:nvSpPr>
          <p:cNvPr id="10" name="文本框 9"/>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原因分析</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32263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4047" y="4572008"/>
            <a:ext cx="1332000" cy="39600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en-US" dirty="0" smtClean="0"/>
              <a:t>反射型</a:t>
            </a:r>
            <a:r>
              <a:rPr lang="en-US" altLang="zh-CN" dirty="0" smtClean="0"/>
              <a:t>XSS</a:t>
            </a:r>
            <a:endParaRPr lang="zh-CN" altLang="en-US" dirty="0"/>
          </a:p>
        </p:txBody>
      </p:sp>
      <p:sp>
        <p:nvSpPr>
          <p:cNvPr id="14" name="TextBox 13"/>
          <p:cNvSpPr txBox="1"/>
          <p:nvPr/>
        </p:nvSpPr>
        <p:spPr>
          <a:xfrm>
            <a:off x="3851920" y="5219908"/>
            <a:ext cx="1332000"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zh-CN" altLang="en-US" dirty="0" smtClean="0"/>
              <a:t>存储型</a:t>
            </a:r>
            <a:r>
              <a:rPr lang="en-US" altLang="zh-CN" dirty="0" smtClean="0"/>
              <a:t>XSS</a:t>
            </a:r>
            <a:endParaRPr lang="zh-CN" altLang="en-US" dirty="0"/>
          </a:p>
        </p:txBody>
      </p:sp>
      <p:grpSp>
        <p:nvGrpSpPr>
          <p:cNvPr id="2" name="组合 1"/>
          <p:cNvGrpSpPr/>
          <p:nvPr/>
        </p:nvGrpSpPr>
        <p:grpSpPr>
          <a:xfrm>
            <a:off x="1107964" y="1071546"/>
            <a:ext cx="6629005" cy="3357586"/>
            <a:chOff x="1107964" y="1071546"/>
            <a:chExt cx="6629005" cy="3357586"/>
          </a:xfrm>
        </p:grpSpPr>
        <p:cxnSp>
          <p:nvCxnSpPr>
            <p:cNvPr id="5" name="直接箭头连接符 4"/>
            <p:cNvCxnSpPr/>
            <p:nvPr/>
          </p:nvCxnSpPr>
          <p:spPr>
            <a:xfrm>
              <a:off x="3179666" y="4000504"/>
              <a:ext cx="642942" cy="4286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圆角矩形 5"/>
            <p:cNvSpPr/>
            <p:nvPr/>
          </p:nvSpPr>
          <p:spPr>
            <a:xfrm>
              <a:off x="1750906" y="3143248"/>
              <a:ext cx="1357322" cy="7143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XSS Filter</a:t>
              </a:r>
              <a:endParaRPr lang="zh-CN" altLang="en-US" dirty="0"/>
            </a:p>
          </p:txBody>
        </p:sp>
        <p:cxnSp>
          <p:nvCxnSpPr>
            <p:cNvPr id="7" name="直接箭头连接符 6"/>
            <p:cNvCxnSpPr/>
            <p:nvPr/>
          </p:nvCxnSpPr>
          <p:spPr>
            <a:xfrm rot="5400000">
              <a:off x="4250442" y="4143380"/>
              <a:ext cx="428628"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圆角矩形 7"/>
            <p:cNvSpPr/>
            <p:nvPr/>
          </p:nvSpPr>
          <p:spPr>
            <a:xfrm>
              <a:off x="3778064" y="3071810"/>
              <a:ext cx="1357322" cy="7143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扫描器</a:t>
              </a:r>
              <a:endParaRPr lang="zh-CN" altLang="en-US" dirty="0"/>
            </a:p>
          </p:txBody>
        </p:sp>
        <p:cxnSp>
          <p:nvCxnSpPr>
            <p:cNvPr id="9" name="直接箭头连接符 8"/>
            <p:cNvCxnSpPr/>
            <p:nvPr/>
          </p:nvCxnSpPr>
          <p:spPr>
            <a:xfrm rot="10800000" flipV="1">
              <a:off x="5322806" y="4000504"/>
              <a:ext cx="428628" cy="3571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圆角矩形 9"/>
            <p:cNvSpPr/>
            <p:nvPr/>
          </p:nvSpPr>
          <p:spPr>
            <a:xfrm>
              <a:off x="5822872" y="3143248"/>
              <a:ext cx="1357322" cy="7143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WAF</a:t>
              </a:r>
              <a:r>
                <a:rPr lang="zh-CN" altLang="en-US" dirty="0"/>
                <a:t>产品</a:t>
              </a:r>
            </a:p>
          </p:txBody>
        </p:sp>
        <p:sp>
          <p:nvSpPr>
            <p:cNvPr id="11" name="TextBox 10"/>
            <p:cNvSpPr txBox="1"/>
            <p:nvPr/>
          </p:nvSpPr>
          <p:spPr>
            <a:xfrm>
              <a:off x="1107964" y="2571744"/>
              <a:ext cx="2247731" cy="369332"/>
            </a:xfrm>
            <a:prstGeom prst="rect">
              <a:avLst/>
            </a:prstGeom>
            <a:noFill/>
          </p:spPr>
          <p:txBody>
            <a:bodyPr wrap="none" rtlCol="0">
              <a:spAutoFit/>
            </a:bodyPr>
            <a:lstStyle/>
            <a:p>
              <a:r>
                <a:rPr lang="zh-CN" altLang="en-US" dirty="0" smtClean="0"/>
                <a:t>但是危害越来越小</a:t>
              </a:r>
              <a:r>
                <a:rPr lang="en-US" altLang="zh-CN" dirty="0" smtClean="0"/>
                <a:t>….</a:t>
              </a:r>
              <a:endParaRPr lang="zh-CN" altLang="en-US" dirty="0"/>
            </a:p>
          </p:txBody>
        </p:sp>
        <p:sp>
          <p:nvSpPr>
            <p:cNvPr id="12" name="TextBox 11"/>
            <p:cNvSpPr txBox="1"/>
            <p:nvPr/>
          </p:nvSpPr>
          <p:spPr>
            <a:xfrm>
              <a:off x="3608294" y="2285992"/>
              <a:ext cx="1786066" cy="369332"/>
            </a:xfrm>
            <a:prstGeom prst="rect">
              <a:avLst/>
            </a:prstGeom>
            <a:noFill/>
          </p:spPr>
          <p:txBody>
            <a:bodyPr wrap="none" rtlCol="0">
              <a:spAutoFit/>
            </a:bodyPr>
            <a:lstStyle/>
            <a:p>
              <a:r>
                <a:rPr lang="zh-CN" altLang="en-US" dirty="0" smtClean="0"/>
                <a:t>但是容易被扫</a:t>
              </a:r>
              <a:r>
                <a:rPr lang="en-US" altLang="zh-CN" dirty="0" smtClean="0"/>
                <a:t>….</a:t>
              </a:r>
              <a:endParaRPr lang="zh-CN" altLang="en-US" dirty="0"/>
            </a:p>
          </p:txBody>
        </p:sp>
        <p:sp>
          <p:nvSpPr>
            <p:cNvPr id="13" name="TextBox 12"/>
            <p:cNvSpPr txBox="1"/>
            <p:nvPr/>
          </p:nvSpPr>
          <p:spPr>
            <a:xfrm>
              <a:off x="5679996" y="2571744"/>
              <a:ext cx="2056973" cy="369332"/>
            </a:xfrm>
            <a:prstGeom prst="rect">
              <a:avLst/>
            </a:prstGeom>
            <a:noFill/>
          </p:spPr>
          <p:txBody>
            <a:bodyPr wrap="none" rtlCol="0">
              <a:spAutoFit/>
            </a:bodyPr>
            <a:lstStyle/>
            <a:p>
              <a:r>
                <a:rPr lang="zh-CN" altLang="en-US" dirty="0" smtClean="0"/>
                <a:t>但是容易被</a:t>
              </a:r>
              <a:r>
                <a:rPr lang="zh-CN" altLang="en-US" dirty="0"/>
                <a:t>杀掉</a:t>
              </a:r>
              <a:r>
                <a:rPr lang="en-US" altLang="zh-CN" dirty="0" smtClean="0"/>
                <a:t>……</a:t>
              </a:r>
              <a:endParaRPr lang="zh-CN" altLang="en-US" dirty="0"/>
            </a:p>
          </p:txBody>
        </p:sp>
        <p:sp>
          <p:nvSpPr>
            <p:cNvPr id="15" name="TextBox 14"/>
            <p:cNvSpPr txBox="1"/>
            <p:nvPr/>
          </p:nvSpPr>
          <p:spPr>
            <a:xfrm>
              <a:off x="3857620" y="1071546"/>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dirty="0" smtClean="0"/>
                <a:t>广泛存在</a:t>
              </a:r>
              <a:endParaRPr lang="zh-CN" altLang="en-US" dirty="0"/>
            </a:p>
          </p:txBody>
        </p:sp>
        <p:cxnSp>
          <p:nvCxnSpPr>
            <p:cNvPr id="16" name="直接箭头连接符 15"/>
            <p:cNvCxnSpPr/>
            <p:nvPr/>
          </p:nvCxnSpPr>
          <p:spPr>
            <a:xfrm rot="5400000">
              <a:off x="4109154" y="1857364"/>
              <a:ext cx="57150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直接箭头连接符 16"/>
            <p:cNvCxnSpPr/>
            <p:nvPr/>
          </p:nvCxnSpPr>
          <p:spPr>
            <a:xfrm rot="10800000" flipV="1">
              <a:off x="2822476" y="1571612"/>
              <a:ext cx="1000132" cy="7858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直接箭头连接符 17"/>
            <p:cNvCxnSpPr/>
            <p:nvPr/>
          </p:nvCxnSpPr>
          <p:spPr>
            <a:xfrm>
              <a:off x="5037054" y="1500174"/>
              <a:ext cx="1071570" cy="7858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0" name="TextBox 19"/>
          <p:cNvSpPr txBox="1"/>
          <p:nvPr/>
        </p:nvSpPr>
        <p:spPr>
          <a:xfrm>
            <a:off x="3851920" y="5805264"/>
            <a:ext cx="129600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dirty="0" smtClean="0"/>
              <a:t>DOM</a:t>
            </a:r>
            <a:r>
              <a:rPr lang="zh-CN" altLang="en-US" dirty="0" smtClean="0"/>
              <a:t>型</a:t>
            </a:r>
            <a:r>
              <a:rPr lang="en-US" altLang="zh-CN" dirty="0" smtClean="0"/>
              <a:t>XSS</a:t>
            </a:r>
            <a:endParaRPr lang="zh-CN" altLang="en-US" dirty="0"/>
          </a:p>
        </p:txBody>
      </p:sp>
      <p:cxnSp>
        <p:nvCxnSpPr>
          <p:cNvPr id="23" name="直接箭头连接符 22"/>
          <p:cNvCxnSpPr>
            <a:stCxn id="14" idx="3"/>
          </p:cNvCxnSpPr>
          <p:nvPr/>
        </p:nvCxnSpPr>
        <p:spPr bwMode="auto">
          <a:xfrm>
            <a:off x="5183920" y="5404574"/>
            <a:ext cx="596827"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5822872" y="5229200"/>
            <a:ext cx="3141616" cy="369332"/>
          </a:xfrm>
          <a:prstGeom prst="rect">
            <a:avLst/>
          </a:prstGeom>
          <a:noFill/>
        </p:spPr>
        <p:txBody>
          <a:bodyPr wrap="square" rtlCol="0">
            <a:spAutoFit/>
          </a:bodyPr>
          <a:lstStyle/>
          <a:p>
            <a:r>
              <a:rPr lang="zh-CN" altLang="en-US" dirty="0" smtClean="0"/>
              <a:t>大量存在，部分被扫描出来</a:t>
            </a:r>
            <a:endParaRPr lang="zh-CN" altLang="en-US" dirty="0"/>
          </a:p>
        </p:txBody>
      </p:sp>
      <p:cxnSp>
        <p:nvCxnSpPr>
          <p:cNvPr id="25" name="直接箭头连接符 24"/>
          <p:cNvCxnSpPr>
            <a:stCxn id="20" idx="3"/>
          </p:cNvCxnSpPr>
          <p:nvPr/>
        </p:nvCxnSpPr>
        <p:spPr bwMode="auto">
          <a:xfrm>
            <a:off x="5147920" y="5989930"/>
            <a:ext cx="651548"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799468" y="5814556"/>
            <a:ext cx="3141616" cy="369332"/>
          </a:xfrm>
          <a:prstGeom prst="rect">
            <a:avLst/>
          </a:prstGeom>
          <a:noFill/>
        </p:spPr>
        <p:txBody>
          <a:bodyPr wrap="square" rtlCol="0">
            <a:spAutoFit/>
          </a:bodyPr>
          <a:lstStyle/>
          <a:p>
            <a:r>
              <a:rPr lang="zh-CN" altLang="en-US" dirty="0" smtClean="0"/>
              <a:t>部分存在，很难扫描出来</a:t>
            </a:r>
            <a:endParaRPr lang="zh-CN" altLang="en-US" dirty="0"/>
          </a:p>
        </p:txBody>
      </p:sp>
      <p:sp>
        <p:nvSpPr>
          <p:cNvPr id="28" name="TextBox 27"/>
          <p:cNvSpPr txBox="1"/>
          <p:nvPr/>
        </p:nvSpPr>
        <p:spPr>
          <a:xfrm>
            <a:off x="395536" y="1315508"/>
            <a:ext cx="1245708" cy="369332"/>
          </a:xfrm>
          <a:prstGeom prst="rect">
            <a:avLst/>
          </a:prstGeom>
          <a:noFill/>
        </p:spPr>
        <p:txBody>
          <a:bodyPr wrap="square" rtlCol="0">
            <a:spAutoFit/>
          </a:bodyPr>
          <a:lstStyle/>
          <a:p>
            <a:pPr marL="285750" indent="-285750">
              <a:buFont typeface="Wingdings" pitchFamily="2" charset="2"/>
              <a:buChar char="l"/>
            </a:pPr>
            <a:r>
              <a:rPr lang="zh-CN" altLang="en-US" b="1" dirty="0"/>
              <a:t>现状</a:t>
            </a:r>
          </a:p>
        </p:txBody>
      </p:sp>
      <p:sp>
        <p:nvSpPr>
          <p:cNvPr id="29" name="文本框 28"/>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XSS</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7784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par>
                          <p:cTn id="18" fill="hold">
                            <p:stCondLst>
                              <p:cond delay="500"/>
                            </p:stCondLst>
                            <p:childTnLst>
                              <p:par>
                                <p:cTn id="19" presetID="6" presetClass="entr" presetSubtype="16"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ircle(in)">
                                      <p:cBhvr>
                                        <p:cTn id="21" dur="500"/>
                                        <p:tgtEl>
                                          <p:spTgt spid="23"/>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par>
                          <p:cTn id="31" fill="hold">
                            <p:stCondLst>
                              <p:cond delay="500"/>
                            </p:stCondLst>
                            <p:childTnLst>
                              <p:par>
                                <p:cTn id="32" presetID="6" presetClass="entr" presetSubtype="16"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circle(in)">
                                      <p:cBhvr>
                                        <p:cTn id="34" dur="2000"/>
                                        <p:tgtEl>
                                          <p:spTgt spid="25"/>
                                        </p:tgtEl>
                                      </p:cBhvr>
                                    </p:animEffect>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0" grpId="0" animBg="1"/>
      <p:bldP spid="24"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箭头连接符 6"/>
          <p:cNvCxnSpPr>
            <a:endCxn id="35" idx="1"/>
          </p:cNvCxnSpPr>
          <p:nvPr/>
        </p:nvCxnSpPr>
        <p:spPr>
          <a:xfrm>
            <a:off x="4443409" y="3214686"/>
            <a:ext cx="855473" cy="84959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8" name="直接箭头连接符 7"/>
          <p:cNvCxnSpPr>
            <a:endCxn id="9" idx="3"/>
          </p:cNvCxnSpPr>
          <p:nvPr/>
        </p:nvCxnSpPr>
        <p:spPr>
          <a:xfrm flipH="1" flipV="1">
            <a:off x="2875328" y="2287905"/>
            <a:ext cx="1036284" cy="68057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1767332" y="2103239"/>
            <a:ext cx="110799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dirty="0" smtClean="0">
                <a:latin typeface="微软雅黑" pitchFamily="34" charset="-122"/>
                <a:ea typeface="微软雅黑" pitchFamily="34" charset="-122"/>
              </a:rPr>
              <a:t>用户信息</a:t>
            </a:r>
            <a:endParaRPr lang="zh-CN" altLang="en-US" dirty="0">
              <a:latin typeface="微软雅黑" pitchFamily="34" charset="-122"/>
              <a:ea typeface="微软雅黑" pitchFamily="34" charset="-122"/>
            </a:endParaRPr>
          </a:p>
        </p:txBody>
      </p:sp>
      <p:sp>
        <p:nvSpPr>
          <p:cNvPr id="10" name="TextBox 9"/>
          <p:cNvSpPr txBox="1"/>
          <p:nvPr/>
        </p:nvSpPr>
        <p:spPr>
          <a:xfrm>
            <a:off x="174588" y="2555519"/>
            <a:ext cx="3185487" cy="369332"/>
          </a:xfrm>
          <a:prstGeom prst="rect">
            <a:avLst/>
          </a:prstGeom>
          <a:noFill/>
        </p:spPr>
        <p:txBody>
          <a:bodyPr wrap="none" rtlCol="0">
            <a:spAutoFit/>
          </a:bodyPr>
          <a:lstStyle/>
          <a:p>
            <a:r>
              <a:rPr lang="zh-CN" altLang="en-US" dirty="0" smtClean="0"/>
              <a:t>私密信息</a:t>
            </a:r>
            <a:r>
              <a:rPr lang="zh-CN" altLang="en-US" dirty="0"/>
              <a:t>：</a:t>
            </a:r>
            <a:r>
              <a:rPr lang="zh-CN" altLang="en-US" dirty="0" smtClean="0"/>
              <a:t>日志，相片，邮件</a:t>
            </a:r>
            <a:endParaRPr lang="zh-CN" altLang="en-US" dirty="0"/>
          </a:p>
        </p:txBody>
      </p:sp>
      <p:sp>
        <p:nvSpPr>
          <p:cNvPr id="11" name="TextBox 10"/>
          <p:cNvSpPr txBox="1"/>
          <p:nvPr/>
        </p:nvSpPr>
        <p:spPr>
          <a:xfrm>
            <a:off x="1822016" y="3500438"/>
            <a:ext cx="1107996"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zh-CN" altLang="en-US" dirty="0" smtClean="0">
                <a:latin typeface="微软雅黑" pitchFamily="34" charset="-122"/>
                <a:ea typeface="微软雅黑" pitchFamily="34" charset="-122"/>
              </a:rPr>
              <a:t>管理信息</a:t>
            </a:r>
            <a:endParaRPr lang="zh-CN" altLang="en-US" dirty="0">
              <a:latin typeface="微软雅黑" pitchFamily="34" charset="-122"/>
              <a:ea typeface="微软雅黑" pitchFamily="34" charset="-122"/>
            </a:endParaRPr>
          </a:p>
        </p:txBody>
      </p:sp>
      <p:sp>
        <p:nvSpPr>
          <p:cNvPr id="12" name="TextBox 11"/>
          <p:cNvSpPr txBox="1"/>
          <p:nvPr/>
        </p:nvSpPr>
        <p:spPr>
          <a:xfrm>
            <a:off x="107504" y="3929066"/>
            <a:ext cx="2954655" cy="646331"/>
          </a:xfrm>
          <a:prstGeom prst="rect">
            <a:avLst/>
          </a:prstGeom>
          <a:noFill/>
        </p:spPr>
        <p:txBody>
          <a:bodyPr wrap="none" rtlCol="0">
            <a:spAutoFit/>
          </a:bodyPr>
          <a:lstStyle/>
          <a:p>
            <a:r>
              <a:rPr lang="zh-CN" altLang="en-US" dirty="0" smtClean="0"/>
              <a:t>后台地址，管理员帐号信息</a:t>
            </a:r>
            <a:endParaRPr lang="en-US" altLang="zh-CN" dirty="0" smtClean="0"/>
          </a:p>
          <a:p>
            <a:r>
              <a:rPr lang="zh-CN" altLang="en-US" dirty="0" smtClean="0"/>
              <a:t>甚至直接通过</a:t>
            </a:r>
            <a:r>
              <a:rPr lang="en-US" altLang="zh-CN" dirty="0" smtClean="0"/>
              <a:t>Ajax</a:t>
            </a:r>
            <a:r>
              <a:rPr lang="zh-CN" altLang="en-US" dirty="0" smtClean="0"/>
              <a:t>上传</a:t>
            </a:r>
            <a:r>
              <a:rPr lang="en-US" altLang="zh-CN" dirty="0" smtClean="0"/>
              <a:t>Shell</a:t>
            </a:r>
            <a:endParaRPr lang="zh-CN" altLang="en-US" dirty="0"/>
          </a:p>
        </p:txBody>
      </p:sp>
      <p:cxnSp>
        <p:nvCxnSpPr>
          <p:cNvPr id="15" name="直接箭头连接符 14"/>
          <p:cNvCxnSpPr>
            <a:endCxn id="11" idx="3"/>
          </p:cNvCxnSpPr>
          <p:nvPr/>
        </p:nvCxnSpPr>
        <p:spPr>
          <a:xfrm flipH="1">
            <a:off x="2930012" y="3286124"/>
            <a:ext cx="1370521" cy="39898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 name="直接箭头连接符 15"/>
          <p:cNvCxnSpPr/>
          <p:nvPr/>
        </p:nvCxnSpPr>
        <p:spPr>
          <a:xfrm>
            <a:off x="4315669" y="3862015"/>
            <a:ext cx="0" cy="143822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7" name="直接箭头连接符 16"/>
          <p:cNvCxnSpPr/>
          <p:nvPr/>
        </p:nvCxnSpPr>
        <p:spPr>
          <a:xfrm flipV="1">
            <a:off x="4299739" y="1412776"/>
            <a:ext cx="0" cy="187414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TextBox 17"/>
          <p:cNvSpPr txBox="1"/>
          <p:nvPr/>
        </p:nvSpPr>
        <p:spPr>
          <a:xfrm>
            <a:off x="3587023" y="5300241"/>
            <a:ext cx="2031325"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zh-CN" altLang="en-US" dirty="0" smtClean="0">
                <a:latin typeface="微软雅黑" pitchFamily="34" charset="-122"/>
                <a:ea typeface="微软雅黑" pitchFamily="34" charset="-122"/>
              </a:rPr>
              <a:t>其他危害。。。。</a:t>
            </a:r>
            <a:endParaRPr lang="zh-CN" altLang="en-US" dirty="0">
              <a:latin typeface="微软雅黑" pitchFamily="34" charset="-122"/>
              <a:ea typeface="微软雅黑" pitchFamily="34" charset="-122"/>
            </a:endParaRPr>
          </a:p>
        </p:txBody>
      </p:sp>
      <p:sp>
        <p:nvSpPr>
          <p:cNvPr id="21" name="椭圆 20"/>
          <p:cNvSpPr/>
          <p:nvPr/>
        </p:nvSpPr>
        <p:spPr>
          <a:xfrm>
            <a:off x="3525010" y="2416726"/>
            <a:ext cx="1551046" cy="145304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smtClean="0">
                <a:latin typeface="微软雅黑" pitchFamily="34" charset="-122"/>
                <a:ea typeface="微软雅黑" pitchFamily="34" charset="-122"/>
              </a:rPr>
              <a:t>XSS</a:t>
            </a:r>
          </a:p>
          <a:p>
            <a:pPr algn="ctr"/>
            <a:r>
              <a:rPr lang="zh-CN" altLang="en-US" sz="2000" b="1" dirty="0" smtClean="0">
                <a:latin typeface="微软雅黑" pitchFamily="34" charset="-122"/>
                <a:ea typeface="微软雅黑" pitchFamily="34" charset="-122"/>
              </a:rPr>
              <a:t>危害</a:t>
            </a:r>
            <a:endParaRPr lang="zh-CN" altLang="en-US" sz="2000" b="1" dirty="0">
              <a:latin typeface="微软雅黑" pitchFamily="34" charset="-122"/>
              <a:ea typeface="微软雅黑" pitchFamily="34" charset="-122"/>
            </a:endParaRPr>
          </a:p>
        </p:txBody>
      </p:sp>
      <p:grpSp>
        <p:nvGrpSpPr>
          <p:cNvPr id="2" name="组合 23"/>
          <p:cNvGrpSpPr/>
          <p:nvPr/>
        </p:nvGrpSpPr>
        <p:grpSpPr>
          <a:xfrm>
            <a:off x="4848911" y="1268760"/>
            <a:ext cx="1888375" cy="1360759"/>
            <a:chOff x="4759198" y="1797732"/>
            <a:chExt cx="1888375" cy="1360759"/>
          </a:xfrm>
        </p:grpSpPr>
        <p:cxnSp>
          <p:nvCxnSpPr>
            <p:cNvPr id="25" name="直接箭头连接符 24"/>
            <p:cNvCxnSpPr>
              <a:stCxn id="21" idx="7"/>
              <a:endCxn id="26" idx="1"/>
            </p:cNvCxnSpPr>
            <p:nvPr/>
          </p:nvCxnSpPr>
          <p:spPr>
            <a:xfrm flipV="1">
              <a:off x="4759198" y="1982398"/>
              <a:ext cx="780379" cy="117609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6" name="TextBox 25"/>
            <p:cNvSpPr txBox="1"/>
            <p:nvPr/>
          </p:nvSpPr>
          <p:spPr>
            <a:xfrm>
              <a:off x="5539577" y="1797732"/>
              <a:ext cx="1107996"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dirty="0" smtClean="0">
                  <a:latin typeface="微软雅黑" pitchFamily="34" charset="-122"/>
                  <a:ea typeface="微软雅黑" pitchFamily="34" charset="-122"/>
                </a:rPr>
                <a:t>钓鱼欺骗</a:t>
              </a:r>
              <a:endParaRPr lang="zh-CN" altLang="en-US" dirty="0">
                <a:latin typeface="微软雅黑" pitchFamily="34" charset="-122"/>
                <a:ea typeface="微软雅黑" pitchFamily="34" charset="-122"/>
              </a:endParaRPr>
            </a:p>
          </p:txBody>
        </p:sp>
      </p:grpSp>
      <p:grpSp>
        <p:nvGrpSpPr>
          <p:cNvPr id="3" name="组合 26"/>
          <p:cNvGrpSpPr/>
          <p:nvPr/>
        </p:nvGrpSpPr>
        <p:grpSpPr>
          <a:xfrm>
            <a:off x="5076056" y="2771636"/>
            <a:ext cx="1852082" cy="371612"/>
            <a:chOff x="4756608" y="2285992"/>
            <a:chExt cx="1852082" cy="371612"/>
          </a:xfrm>
        </p:grpSpPr>
        <p:cxnSp>
          <p:nvCxnSpPr>
            <p:cNvPr id="28" name="直接箭头连接符 27"/>
            <p:cNvCxnSpPr>
              <a:stCxn id="21" idx="6"/>
            </p:cNvCxnSpPr>
            <p:nvPr/>
          </p:nvCxnSpPr>
          <p:spPr>
            <a:xfrm flipV="1">
              <a:off x="4756608" y="2573008"/>
              <a:ext cx="601210" cy="8459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9" name="TextBox 28"/>
            <p:cNvSpPr txBox="1"/>
            <p:nvPr/>
          </p:nvSpPr>
          <p:spPr>
            <a:xfrm>
              <a:off x="5500694" y="2285992"/>
              <a:ext cx="1107996"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dirty="0" smtClean="0">
                  <a:latin typeface="微软雅黑" pitchFamily="34" charset="-122"/>
                  <a:ea typeface="微软雅黑" pitchFamily="34" charset="-122"/>
                </a:rPr>
                <a:t>网站挂马</a:t>
              </a:r>
              <a:endParaRPr lang="zh-CN" altLang="en-US" dirty="0">
                <a:latin typeface="微软雅黑" pitchFamily="34" charset="-122"/>
                <a:ea typeface="微软雅黑" pitchFamily="34" charset="-122"/>
              </a:endParaRPr>
            </a:p>
          </p:txBody>
        </p:sp>
      </p:grpSp>
      <p:sp>
        <p:nvSpPr>
          <p:cNvPr id="33" name="TextBox 32"/>
          <p:cNvSpPr txBox="1"/>
          <p:nvPr/>
        </p:nvSpPr>
        <p:spPr>
          <a:xfrm>
            <a:off x="5433083" y="1641574"/>
            <a:ext cx="2637517" cy="923330"/>
          </a:xfrm>
          <a:prstGeom prst="rect">
            <a:avLst/>
          </a:prstGeom>
          <a:noFill/>
        </p:spPr>
        <p:txBody>
          <a:bodyPr wrap="none" rtlCol="0">
            <a:spAutoFit/>
          </a:bodyPr>
          <a:lstStyle/>
          <a:p>
            <a:r>
              <a:rPr lang="zh-CN" altLang="en-US" dirty="0" smtClean="0">
                <a:latin typeface="微软雅黑" pitchFamily="34" charset="-122"/>
                <a:ea typeface="微软雅黑" pitchFamily="34" charset="-122"/>
              </a:rPr>
              <a:t>重定向到其他网站上，</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注入钓鱼</a:t>
            </a:r>
            <a:r>
              <a:rPr lang="en-US" altLang="zh-CN" dirty="0" err="1" smtClean="0">
                <a:latin typeface="微软雅黑" pitchFamily="34" charset="-122"/>
                <a:ea typeface="微软雅黑" pitchFamily="34" charset="-122"/>
              </a:rPr>
              <a:t>Javascript</a:t>
            </a:r>
            <a:r>
              <a:rPr lang="zh-CN" altLang="en-US" dirty="0" smtClean="0">
                <a:latin typeface="微软雅黑" pitchFamily="34" charset="-122"/>
                <a:ea typeface="微软雅黑" pitchFamily="34" charset="-122"/>
              </a:rPr>
              <a:t>监控</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目标网站的表单输入</a:t>
            </a:r>
            <a:endParaRPr lang="zh-CN" altLang="en-US" dirty="0">
              <a:latin typeface="微软雅黑" pitchFamily="34" charset="-122"/>
              <a:ea typeface="微软雅黑" pitchFamily="34" charset="-122"/>
            </a:endParaRPr>
          </a:p>
        </p:txBody>
      </p:sp>
      <p:sp>
        <p:nvSpPr>
          <p:cNvPr id="34" name="TextBox 33"/>
          <p:cNvSpPr txBox="1"/>
          <p:nvPr/>
        </p:nvSpPr>
        <p:spPr>
          <a:xfrm>
            <a:off x="5393211" y="3095387"/>
            <a:ext cx="2973891" cy="369332"/>
          </a:xfrm>
          <a:prstGeom prst="rect">
            <a:avLst/>
          </a:prstGeom>
          <a:noFill/>
        </p:spPr>
        <p:txBody>
          <a:bodyPr wrap="none" rtlCol="0">
            <a:spAutoFit/>
          </a:bodyPr>
          <a:lstStyle/>
          <a:p>
            <a:r>
              <a:rPr lang="en-US" altLang="zh-CN" dirty="0" err="1" smtClean="0">
                <a:latin typeface="微软雅黑" pitchFamily="34" charset="-122"/>
                <a:ea typeface="微软雅黑" pitchFamily="34" charset="-122"/>
              </a:rPr>
              <a:t>Iframe</a:t>
            </a:r>
            <a:r>
              <a:rPr lang="zh-CN" altLang="en-US" dirty="0" smtClean="0">
                <a:latin typeface="微软雅黑" pitchFamily="34" charset="-122"/>
                <a:ea typeface="微软雅黑" pitchFamily="34" charset="-122"/>
              </a:rPr>
              <a:t>嵌入隐藏的恶意网站</a:t>
            </a:r>
            <a:endParaRPr lang="zh-CN" altLang="en-US" dirty="0">
              <a:latin typeface="微软雅黑" pitchFamily="34" charset="-122"/>
              <a:ea typeface="微软雅黑" pitchFamily="34" charset="-122"/>
            </a:endParaRPr>
          </a:p>
        </p:txBody>
      </p:sp>
      <p:sp>
        <p:nvSpPr>
          <p:cNvPr id="35" name="TextBox 34"/>
          <p:cNvSpPr txBox="1"/>
          <p:nvPr/>
        </p:nvSpPr>
        <p:spPr>
          <a:xfrm>
            <a:off x="5298882" y="3879614"/>
            <a:ext cx="1061509"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altLang="zh-CN" dirty="0">
                <a:latin typeface="微软雅黑" pitchFamily="34" charset="-122"/>
                <a:ea typeface="微软雅黑" pitchFamily="34" charset="-122"/>
              </a:rPr>
              <a:t>XSS</a:t>
            </a:r>
            <a:r>
              <a:rPr lang="zh-CN" altLang="en-US" dirty="0" smtClean="0">
                <a:latin typeface="微软雅黑" pitchFamily="34" charset="-122"/>
                <a:ea typeface="微软雅黑" pitchFamily="34" charset="-122"/>
              </a:rPr>
              <a:t>蠕虫</a:t>
            </a:r>
            <a:endParaRPr lang="zh-CN" altLang="en-US" dirty="0">
              <a:latin typeface="微软雅黑" pitchFamily="34" charset="-122"/>
              <a:ea typeface="微软雅黑" pitchFamily="34" charset="-122"/>
            </a:endParaRPr>
          </a:p>
        </p:txBody>
      </p:sp>
      <p:sp>
        <p:nvSpPr>
          <p:cNvPr id="36" name="TextBox 35"/>
          <p:cNvSpPr txBox="1"/>
          <p:nvPr/>
        </p:nvSpPr>
        <p:spPr>
          <a:xfrm>
            <a:off x="5843375" y="4211796"/>
            <a:ext cx="3100529"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打广告、刷流量、</a:t>
            </a:r>
            <a:r>
              <a:rPr lang="en-US" altLang="zh-CN" dirty="0" err="1" smtClean="0">
                <a:latin typeface="微软雅黑" pitchFamily="34" charset="-122"/>
                <a:ea typeface="微软雅黑" pitchFamily="34" charset="-122"/>
              </a:rPr>
              <a:t>DDos</a:t>
            </a:r>
            <a:r>
              <a:rPr lang="zh-CN" altLang="en-US" dirty="0">
                <a:latin typeface="微软雅黑" pitchFamily="34" charset="-122"/>
                <a:ea typeface="微软雅黑" pitchFamily="34" charset="-122"/>
              </a:rPr>
              <a:t>攻击</a:t>
            </a:r>
          </a:p>
        </p:txBody>
      </p:sp>
      <p:sp>
        <p:nvSpPr>
          <p:cNvPr id="30" name="TextBox 29"/>
          <p:cNvSpPr txBox="1"/>
          <p:nvPr/>
        </p:nvSpPr>
        <p:spPr>
          <a:xfrm>
            <a:off x="3363020" y="980728"/>
            <a:ext cx="156966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dirty="0" smtClean="0">
                <a:latin typeface="微软雅黑" pitchFamily="34" charset="-122"/>
                <a:ea typeface="微软雅黑" pitchFamily="34" charset="-122"/>
              </a:rPr>
              <a:t>发送垃圾信息</a:t>
            </a:r>
            <a:endParaRPr lang="zh-CN" altLang="en-US" dirty="0">
              <a:latin typeface="微软雅黑" pitchFamily="34" charset="-122"/>
              <a:ea typeface="微软雅黑" pitchFamily="34" charset="-122"/>
            </a:endParaRPr>
          </a:p>
        </p:txBody>
      </p:sp>
      <p:sp>
        <p:nvSpPr>
          <p:cNvPr id="31" name="TextBox 30"/>
          <p:cNvSpPr txBox="1"/>
          <p:nvPr/>
        </p:nvSpPr>
        <p:spPr>
          <a:xfrm>
            <a:off x="1007769" y="1412776"/>
            <a:ext cx="3185487"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借用身份发送大量的垃圾信息</a:t>
            </a:r>
            <a:endParaRPr lang="zh-CN" altLang="en-US" dirty="0">
              <a:latin typeface="微软雅黑" pitchFamily="34" charset="-122"/>
              <a:ea typeface="微软雅黑" pitchFamily="34" charset="-122"/>
            </a:endParaRPr>
          </a:p>
        </p:txBody>
      </p:sp>
      <p:sp>
        <p:nvSpPr>
          <p:cNvPr id="27" name="文本框 26"/>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XSS</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20880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12490"/>
            <a:ext cx="8352928" cy="3724096"/>
          </a:xfrm>
          <a:prstGeom prst="rect">
            <a:avLst/>
          </a:prstGeom>
          <a:noFill/>
        </p:spPr>
        <p:txBody>
          <a:bodyPr wrap="square" rtlCol="0">
            <a:spAutoFit/>
          </a:bodyPr>
          <a:lstStyle/>
          <a:p>
            <a:pPr marL="285750" indent="-285750">
              <a:buFont typeface="Wingdings" pitchFamily="2" charset="2"/>
              <a:buChar char="l"/>
            </a:pPr>
            <a:r>
              <a:rPr lang="zh-CN" altLang="en-US" sz="2000" b="1" dirty="0" smtClean="0"/>
              <a:t>防范</a:t>
            </a:r>
            <a:endParaRPr lang="en-US" altLang="zh-CN" dirty="0"/>
          </a:p>
          <a:p>
            <a:pPr marL="285750" indent="-285750">
              <a:lnSpc>
                <a:spcPct val="150000"/>
              </a:lnSpc>
              <a:buFontTx/>
              <a:buChar char="–"/>
            </a:pPr>
            <a:r>
              <a:rPr lang="zh-CN" altLang="en-US" dirty="0" smtClean="0">
                <a:latin typeface="微软雅黑" pitchFamily="34" charset="-122"/>
                <a:ea typeface="微软雅黑" pitchFamily="34" charset="-122"/>
              </a:rPr>
              <a:t>设置</a:t>
            </a:r>
            <a:r>
              <a:rPr lang="en-US" altLang="zh-CN" dirty="0" smtClean="0">
                <a:latin typeface="微软雅黑" pitchFamily="34" charset="-122"/>
                <a:ea typeface="微软雅黑" pitchFamily="34" charset="-122"/>
              </a:rPr>
              <a:t>cookie</a:t>
            </a:r>
            <a:r>
              <a:rPr lang="zh-CN" altLang="en-US" dirty="0" smtClean="0">
                <a:latin typeface="微软雅黑" pitchFamily="34" charset="-122"/>
                <a:ea typeface="微软雅黑" pitchFamily="34" charset="-122"/>
              </a:rPr>
              <a:t>属性值为</a:t>
            </a:r>
            <a:r>
              <a:rPr lang="en-US" altLang="zh-CN" dirty="0" err="1" smtClean="0">
                <a:latin typeface="微软雅黑" pitchFamily="34" charset="-122"/>
                <a:ea typeface="微软雅黑" pitchFamily="34" charset="-122"/>
              </a:rPr>
              <a:t>Httponly</a:t>
            </a:r>
            <a:endParaRPr lang="en-US" altLang="zh-CN" dirty="0" smtClean="0">
              <a:latin typeface="微软雅黑" pitchFamily="34" charset="-122"/>
              <a:ea typeface="微软雅黑" pitchFamily="34" charset="-122"/>
            </a:endParaRPr>
          </a:p>
          <a:p>
            <a:pPr marL="285750" indent="-285750">
              <a:lnSpc>
                <a:spcPct val="150000"/>
              </a:lnSpc>
              <a:buFontTx/>
              <a:buChar char="–"/>
            </a:pPr>
            <a:r>
              <a:rPr lang="zh-CN" altLang="en-US" dirty="0" smtClean="0">
                <a:latin typeface="微软雅黑" pitchFamily="34" charset="-122"/>
                <a:ea typeface="微软雅黑" pitchFamily="34" charset="-122"/>
              </a:rPr>
              <a:t>对所有输入数据进行严格检查和过滤（字符串，</a:t>
            </a:r>
            <a:r>
              <a:rPr lang="en-US" altLang="zh-CN" dirty="0" smtClean="0">
                <a:latin typeface="微软雅黑" pitchFamily="34" charset="-122"/>
                <a:ea typeface="微软雅黑" pitchFamily="34" charset="-122"/>
              </a:rPr>
              <a:t>script</a:t>
            </a:r>
            <a:r>
              <a:rPr lang="zh-CN" altLang="en-US" dirty="0">
                <a:latin typeface="微软雅黑" pitchFamily="34" charset="-122"/>
                <a:ea typeface="微软雅黑" pitchFamily="34" charset="-122"/>
              </a:rPr>
              <a:t>、</a:t>
            </a:r>
            <a:r>
              <a:rPr lang="en-US" altLang="zh-CN" dirty="0" err="1" smtClean="0">
                <a:latin typeface="微软雅黑" pitchFamily="34" charset="-122"/>
                <a:ea typeface="微软雅黑" pitchFamily="34" charset="-122"/>
              </a:rPr>
              <a:t>iframe</a:t>
            </a:r>
            <a:r>
              <a:rPr lang="zh-CN" altLang="en-US" dirty="0" smtClean="0">
                <a:latin typeface="微软雅黑" pitchFamily="34" charset="-122"/>
                <a:ea typeface="微软雅黑" pitchFamily="34" charset="-122"/>
              </a:rPr>
              <a:t>等富文本，</a:t>
            </a:r>
            <a:r>
              <a:rPr lang="en-US" altLang="zh-CN" dirty="0" smtClean="0">
                <a:latin typeface="微软雅黑" pitchFamily="34" charset="-122"/>
                <a:ea typeface="微软雅黑" pitchFamily="34" charset="-122"/>
              </a:rPr>
              <a:t>Cookie</a:t>
            </a:r>
            <a:r>
              <a:rPr lang="zh-CN" altLang="en-US" dirty="0" smtClean="0">
                <a:latin typeface="微软雅黑" pitchFamily="34" charset="-122"/>
                <a:ea typeface="微软雅黑" pitchFamily="34" charset="-122"/>
              </a:rPr>
              <a:t>中变量，</a:t>
            </a:r>
            <a:r>
              <a:rPr lang="en-US" altLang="zh-CN" dirty="0" smtClean="0">
                <a:latin typeface="微软雅黑" pitchFamily="34" charset="-122"/>
                <a:ea typeface="微软雅黑" pitchFamily="34" charset="-122"/>
              </a:rPr>
              <a:t>Header</a:t>
            </a:r>
            <a:r>
              <a:rPr lang="zh-CN" altLang="en-US" dirty="0" smtClean="0">
                <a:latin typeface="微软雅黑" pitchFamily="34" charset="-122"/>
                <a:ea typeface="微软雅黑" pitchFamily="34" charset="-122"/>
              </a:rPr>
              <a:t>变量等）</a:t>
            </a:r>
            <a:endParaRPr lang="en-US" altLang="zh-CN" dirty="0" smtClean="0">
              <a:latin typeface="微软雅黑" pitchFamily="34" charset="-122"/>
              <a:ea typeface="微软雅黑" pitchFamily="34" charset="-122"/>
            </a:endParaRPr>
          </a:p>
          <a:p>
            <a:pPr marL="285750" indent="-285750">
              <a:lnSpc>
                <a:spcPct val="150000"/>
              </a:lnSpc>
              <a:buFontTx/>
              <a:buChar char="–"/>
            </a:pPr>
            <a:r>
              <a:rPr lang="zh-CN" altLang="en-US" dirty="0" smtClean="0">
                <a:latin typeface="微软雅黑" pitchFamily="34" charset="-122"/>
                <a:ea typeface="微软雅黑" pitchFamily="34" charset="-122"/>
              </a:rPr>
              <a:t>验证：类型</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格式</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长度</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范围</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内容</a:t>
            </a:r>
            <a:endParaRPr lang="en-US" altLang="zh-CN" dirty="0" smtClean="0">
              <a:latin typeface="微软雅黑" pitchFamily="34" charset="-122"/>
              <a:ea typeface="微软雅黑" pitchFamily="34" charset="-122"/>
            </a:endParaRPr>
          </a:p>
          <a:p>
            <a:pPr marL="285750" indent="-285750">
              <a:lnSpc>
                <a:spcPct val="150000"/>
              </a:lnSpc>
              <a:buFontTx/>
              <a:buChar char="–"/>
            </a:pPr>
            <a:r>
              <a:rPr lang="zh-CN" altLang="en-US" dirty="0" smtClean="0">
                <a:latin typeface="微软雅黑" pitchFamily="34" charset="-122"/>
                <a:ea typeface="微软雅黑" pitchFamily="34" charset="-122"/>
              </a:rPr>
              <a:t>验证与过滤位置：客户端</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服务端（关键）</a:t>
            </a:r>
            <a:endParaRPr lang="en-US" altLang="zh-CN" dirty="0" smtClean="0">
              <a:latin typeface="微软雅黑" pitchFamily="34" charset="-122"/>
              <a:ea typeface="微软雅黑" pitchFamily="34" charset="-122"/>
            </a:endParaRPr>
          </a:p>
          <a:p>
            <a:pPr marL="285750" indent="-285750">
              <a:lnSpc>
                <a:spcPct val="150000"/>
              </a:lnSpc>
              <a:buFontTx/>
              <a:buChar char="–"/>
            </a:pPr>
            <a:r>
              <a:rPr lang="zh-CN" altLang="en-US" dirty="0" smtClean="0">
                <a:latin typeface="微软雅黑" pitchFamily="34" charset="-122"/>
                <a:ea typeface="微软雅黑" pitchFamily="34" charset="-122"/>
              </a:rPr>
              <a:t>对</a:t>
            </a:r>
            <a:r>
              <a:rPr lang="zh-CN" altLang="en-US" dirty="0">
                <a:latin typeface="微软雅黑" pitchFamily="34" charset="-122"/>
                <a:ea typeface="微软雅黑" pitchFamily="34" charset="-122"/>
              </a:rPr>
              <a:t>输出的数据也要检查，数据库里的值有可能会在一个大网站的多处都有输出，即使在输入做了编码等操作，在各处的输出点时也要进行安全检查</a:t>
            </a:r>
            <a:r>
              <a:rPr lang="zh-CN" altLang="en-US" dirty="0" smtClean="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marL="285750" indent="-285750">
              <a:lnSpc>
                <a:spcPct val="150000"/>
              </a:lnSpc>
              <a:buFontTx/>
              <a:buChar char="–"/>
            </a:pPr>
            <a:r>
              <a:rPr lang="zh-CN" altLang="en-US" dirty="0" smtClean="0">
                <a:latin typeface="微软雅黑" pitchFamily="34" charset="-122"/>
                <a:ea typeface="微软雅黑" pitchFamily="34" charset="-122"/>
              </a:rPr>
              <a:t>在</a:t>
            </a:r>
            <a:r>
              <a:rPr lang="zh-CN" altLang="en-US" dirty="0">
                <a:latin typeface="微软雅黑" pitchFamily="34" charset="-122"/>
                <a:ea typeface="微软雅黑" pitchFamily="34" charset="-122"/>
              </a:rPr>
              <a:t>发布应用程序之前测试所有已知的威胁</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578557"/>
            <a:ext cx="3133334" cy="1285714"/>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4679" y="4506549"/>
            <a:ext cx="3380953" cy="1304762"/>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552" y="5874701"/>
            <a:ext cx="2742857" cy="866667"/>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5874701"/>
            <a:ext cx="2809524" cy="809524"/>
          </a:xfrm>
          <a:prstGeom prst="rect">
            <a:avLst/>
          </a:prstGeom>
        </p:spPr>
      </p:pic>
      <p:cxnSp>
        <p:nvCxnSpPr>
          <p:cNvPr id="5" name="直接箭头连接符 4"/>
          <p:cNvCxnSpPr>
            <a:stCxn id="7" idx="3"/>
          </p:cNvCxnSpPr>
          <p:nvPr/>
        </p:nvCxnSpPr>
        <p:spPr bwMode="auto">
          <a:xfrm>
            <a:off x="3672886" y="5221414"/>
            <a:ext cx="1001793"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bwMode="auto">
          <a:xfrm>
            <a:off x="3087671" y="6306749"/>
            <a:ext cx="1001793"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文本框 12"/>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XSS</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3203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1000"/>
                                        <p:tgtEl>
                                          <p:spTgt spid="2">
                                            <p:txEl>
                                              <p:pRg st="2" end="2"/>
                                            </p:txEl>
                                          </p:spTgt>
                                        </p:tgtEl>
                                      </p:cBhvr>
                                    </p:animEffect>
                                    <p:anim calcmode="lin" valueType="num">
                                      <p:cBhvr>
                                        <p:cTn id="14"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1000"/>
                                        <p:tgtEl>
                                          <p:spTgt spid="2">
                                            <p:txEl>
                                              <p:pRg st="4" end="4"/>
                                            </p:txEl>
                                          </p:spTgt>
                                        </p:tgtEl>
                                      </p:cBhvr>
                                    </p:animEffect>
                                    <p:anim calcmode="lin" valueType="num">
                                      <p:cBhvr>
                                        <p:cTn id="2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1000"/>
                                        <p:tgtEl>
                                          <p:spTgt spid="2">
                                            <p:txEl>
                                              <p:pRg st="5" end="5"/>
                                            </p:txEl>
                                          </p:spTgt>
                                        </p:tgtEl>
                                      </p:cBhvr>
                                    </p:animEffect>
                                    <p:anim calcmode="lin" valueType="num">
                                      <p:cBhvr>
                                        <p:cTn id="3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1000"/>
                                        <p:tgtEl>
                                          <p:spTgt spid="2">
                                            <p:txEl>
                                              <p:pRg st="6" end="6"/>
                                            </p:txEl>
                                          </p:spTgt>
                                        </p:tgtEl>
                                      </p:cBhvr>
                                    </p:animEffect>
                                    <p:anim calcmode="lin" valueType="num">
                                      <p:cBhvr>
                                        <p:cTn id="3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randombar(horizontal)">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circle(in)">
                                      <p:cBhvr>
                                        <p:cTn id="49" dur="1000"/>
                                        <p:tgtEl>
                                          <p:spTgt spid="5"/>
                                        </p:tgtEl>
                                      </p:cBhvr>
                                    </p:animEffect>
                                  </p:childTnLst>
                                </p:cTn>
                              </p:par>
                            </p:childTnLst>
                          </p:cTn>
                        </p:par>
                        <p:par>
                          <p:cTn id="50" fill="hold">
                            <p:stCondLst>
                              <p:cond delay="1000"/>
                            </p:stCondLst>
                            <p:childTnLst>
                              <p:par>
                                <p:cTn id="51" presetID="14" presetClass="entr" presetSubtype="1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randombar(horizontal)">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randombar(horizontal)">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circle(in)">
                                      <p:cBhvr>
                                        <p:cTn id="63" dur="1000"/>
                                        <p:tgtEl>
                                          <p:spTgt spid="12"/>
                                        </p:tgtEl>
                                      </p:cBhvr>
                                    </p:animEffect>
                                  </p:childTnLst>
                                </p:cTn>
                              </p:par>
                            </p:childTnLst>
                          </p:cTn>
                        </p:par>
                        <p:par>
                          <p:cTn id="64" fill="hold">
                            <p:stCondLst>
                              <p:cond delay="1000"/>
                            </p:stCondLst>
                            <p:childTnLst>
                              <p:par>
                                <p:cTn id="65" presetID="14" presetClass="entr" presetSubtype="10"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randombar(horizontal)">
                                      <p:cBhvr>
                                        <p:cTn id="6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3924300" y="1662113"/>
            <a:ext cx="3606800" cy="3744912"/>
          </a:xfrm>
          <a:prstGeom prst="rect">
            <a:avLst/>
          </a:prstGeom>
          <a:gradFill rotWithShape="1">
            <a:gsLst>
              <a:gs pos="0">
                <a:schemeClr val="bg1"/>
              </a:gs>
              <a:gs pos="100000">
                <a:srgbClr val="D7EBDB"/>
              </a:gs>
            </a:gsLst>
            <a:lin ang="0" scaled="1"/>
          </a:gradFill>
          <a:ln w="9525" algn="ctr">
            <a:noFill/>
            <a:miter lim="800000"/>
            <a:headEnd/>
            <a:tailEnd/>
          </a:ln>
        </p:spPr>
        <p:txBody>
          <a:bodyPr anchor="ctr">
            <a:spAutoFit/>
          </a:bodyPr>
          <a:lstStyle/>
          <a:p>
            <a:endParaRPr lang="zh-CN" altLang="en-US"/>
          </a:p>
        </p:txBody>
      </p:sp>
      <p:sp>
        <p:nvSpPr>
          <p:cNvPr id="19" name="Rectangle 3"/>
          <p:cNvSpPr>
            <a:spLocks noChangeArrowheads="1"/>
          </p:cNvSpPr>
          <p:nvPr/>
        </p:nvSpPr>
        <p:spPr bwMode="auto">
          <a:xfrm>
            <a:off x="3348038" y="1342356"/>
            <a:ext cx="565150"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a:t>
            </a:r>
          </a:p>
        </p:txBody>
      </p:sp>
      <p:sp>
        <p:nvSpPr>
          <p:cNvPr id="20" name="Rectangle 4"/>
          <p:cNvSpPr>
            <a:spLocks noChangeArrowheads="1"/>
          </p:cNvSpPr>
          <p:nvPr/>
        </p:nvSpPr>
        <p:spPr bwMode="auto">
          <a:xfrm>
            <a:off x="3852863" y="134076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a:effectLst>
                <a:outerShdw blurRad="38100" dist="38100" dir="2700000" algn="tl">
                  <a:srgbClr val="FFFFFF"/>
                </a:outerShdw>
              </a:effectLst>
              <a:latin typeface="HY강M" pitchFamily="18" charset="-127"/>
              <a:ea typeface="HY강M" pitchFamily="18" charset="-127"/>
            </a:endParaRPr>
          </a:p>
        </p:txBody>
      </p:sp>
      <p:sp>
        <p:nvSpPr>
          <p:cNvPr id="21" name="Rectangle 5"/>
          <p:cNvSpPr>
            <a:spLocks noChangeArrowheads="1"/>
          </p:cNvSpPr>
          <p:nvPr/>
        </p:nvSpPr>
        <p:spPr bwMode="auto">
          <a:xfrm>
            <a:off x="3348038" y="2348880"/>
            <a:ext cx="565150"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a:t>
            </a:r>
          </a:p>
        </p:txBody>
      </p:sp>
      <p:sp>
        <p:nvSpPr>
          <p:cNvPr id="22" name="Rectangle 6"/>
          <p:cNvSpPr>
            <a:spLocks noChangeArrowheads="1"/>
          </p:cNvSpPr>
          <p:nvPr/>
        </p:nvSpPr>
        <p:spPr bwMode="auto">
          <a:xfrm>
            <a:off x="3830638" y="2348880"/>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b="1">
              <a:solidFill>
                <a:srgbClr val="006699"/>
              </a:solidFill>
              <a:effectLst>
                <a:outerShdw blurRad="38100" dist="38100" dir="2700000" algn="tl">
                  <a:srgbClr val="000000"/>
                </a:outerShdw>
              </a:effectLst>
              <a:latin typeface="HY강B" pitchFamily="18" charset="-127"/>
              <a:ea typeface="HY강B" pitchFamily="18" charset="-127"/>
            </a:endParaRPr>
          </a:p>
        </p:txBody>
      </p:sp>
      <p:sp>
        <p:nvSpPr>
          <p:cNvPr id="23" name="Rectangle 7"/>
          <p:cNvSpPr>
            <a:spLocks noChangeArrowheads="1"/>
          </p:cNvSpPr>
          <p:nvPr/>
        </p:nvSpPr>
        <p:spPr bwMode="auto">
          <a:xfrm>
            <a:off x="3348038" y="3355777"/>
            <a:ext cx="566737"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III</a:t>
            </a:r>
          </a:p>
        </p:txBody>
      </p:sp>
      <p:sp>
        <p:nvSpPr>
          <p:cNvPr id="24" name="Rectangle 8"/>
          <p:cNvSpPr>
            <a:spLocks noChangeArrowheads="1"/>
          </p:cNvSpPr>
          <p:nvPr/>
        </p:nvSpPr>
        <p:spPr bwMode="auto">
          <a:xfrm>
            <a:off x="3832225" y="3355777"/>
            <a:ext cx="4629150" cy="649287"/>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dirty="0">
              <a:solidFill>
                <a:srgbClr val="006699"/>
              </a:solidFill>
              <a:latin typeface="HY강B" pitchFamily="18" charset="-127"/>
              <a:ea typeface="HY강B" pitchFamily="18" charset="-127"/>
            </a:endParaRPr>
          </a:p>
        </p:txBody>
      </p:sp>
      <p:sp>
        <p:nvSpPr>
          <p:cNvPr id="25" name="Rectangle 9"/>
          <p:cNvSpPr>
            <a:spLocks noChangeArrowheads="1"/>
          </p:cNvSpPr>
          <p:nvPr/>
        </p:nvSpPr>
        <p:spPr bwMode="auto">
          <a:xfrm>
            <a:off x="3348038" y="4363888"/>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a:solidFill>
                  <a:schemeClr val="bg1"/>
                </a:solidFill>
                <a:effectLst>
                  <a:outerShdw blurRad="38100" dist="38100" dir="2700000" algn="tl">
                    <a:srgbClr val="000000"/>
                  </a:outerShdw>
                </a:effectLst>
              </a:rPr>
              <a:t>IV</a:t>
            </a:r>
          </a:p>
        </p:txBody>
      </p:sp>
      <p:sp>
        <p:nvSpPr>
          <p:cNvPr id="26" name="Rectangle 10"/>
          <p:cNvSpPr>
            <a:spLocks noChangeArrowheads="1"/>
          </p:cNvSpPr>
          <p:nvPr/>
        </p:nvSpPr>
        <p:spPr bwMode="auto">
          <a:xfrm>
            <a:off x="3832225" y="436388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27" name="AutoShape 11"/>
          <p:cNvSpPr>
            <a:spLocks noChangeArrowheads="1"/>
          </p:cNvSpPr>
          <p:nvPr/>
        </p:nvSpPr>
        <p:spPr bwMode="gray">
          <a:xfrm>
            <a:off x="3852863" y="1413793"/>
            <a:ext cx="4391025" cy="466725"/>
          </a:xfrm>
          <a:prstGeom prst="roundRect">
            <a:avLst>
              <a:gd name="adj" fmla="val 16667"/>
            </a:avLst>
          </a:prstGeom>
          <a:noFill/>
          <a:ln w="38100">
            <a:noFill/>
            <a:round/>
            <a:headEnd/>
            <a:tailEnd/>
          </a:ln>
        </p:spPr>
        <p:txBody>
          <a:bodyPr wrap="none" anchor="ctr"/>
          <a:lstStyle/>
          <a:p>
            <a:pPr latinLnBrk="1"/>
            <a:r>
              <a:rPr kumimoji="1" lang="en-US" altLang="ko-KR" sz="2000" b="1" dirty="0" smtClean="0">
                <a:solidFill>
                  <a:srgbClr val="003366"/>
                </a:solidFill>
                <a:latin typeface="Tahoma" pitchFamily="34" charset="0"/>
                <a:ea typeface="Gulim" pitchFamily="34" charset="-127"/>
              </a:rPr>
              <a:t>SQL</a:t>
            </a:r>
            <a:r>
              <a:rPr kumimoji="1" lang="zh-CN" altLang="en-US" sz="2000" b="1" dirty="0" smtClean="0">
                <a:solidFill>
                  <a:srgbClr val="003366"/>
                </a:solidFill>
                <a:latin typeface="Tahoma" pitchFamily="34" charset="0"/>
                <a:ea typeface="Gulim" pitchFamily="34" charset="-127"/>
              </a:rPr>
              <a:t>注入</a:t>
            </a:r>
            <a:endParaRPr kumimoji="1" lang="ko-KR" altLang="en-US" sz="2000" b="1" dirty="0">
              <a:solidFill>
                <a:srgbClr val="003366"/>
              </a:solidFill>
              <a:latin typeface="Tahoma" pitchFamily="34" charset="0"/>
              <a:ea typeface="Gulim" pitchFamily="34" charset="-127"/>
            </a:endParaRPr>
          </a:p>
        </p:txBody>
      </p:sp>
      <p:sp>
        <p:nvSpPr>
          <p:cNvPr id="28" name="AutoShape 12"/>
          <p:cNvSpPr>
            <a:spLocks noChangeArrowheads="1"/>
          </p:cNvSpPr>
          <p:nvPr/>
        </p:nvSpPr>
        <p:spPr bwMode="gray">
          <a:xfrm>
            <a:off x="3852863" y="2421905"/>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XSS</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29" name="AutoShape 13"/>
          <p:cNvSpPr>
            <a:spLocks noChangeArrowheads="1"/>
          </p:cNvSpPr>
          <p:nvPr/>
        </p:nvSpPr>
        <p:spPr bwMode="gray">
          <a:xfrm>
            <a:off x="3922713" y="3428802"/>
            <a:ext cx="4321175" cy="466725"/>
          </a:xfrm>
          <a:prstGeom prst="roundRect">
            <a:avLst>
              <a:gd name="adj" fmla="val 16667"/>
            </a:avLst>
          </a:prstGeom>
          <a:noFill/>
          <a:ln w="38100">
            <a:noFill/>
            <a:round/>
            <a:headEnd/>
            <a:tailEnd/>
          </a:ln>
        </p:spPr>
        <p:txBody>
          <a:bodyPr wrap="none" anchor="ctr"/>
          <a:lstStyle/>
          <a:p>
            <a:pPr latinLnBrk="1"/>
            <a:endParaRPr kumimoji="1" lang="ko-KR" altLang="en-US" sz="2000" b="1" dirty="0">
              <a:solidFill>
                <a:srgbClr val="003366"/>
              </a:solidFill>
              <a:latin typeface="Tahoma" pitchFamily="34" charset="0"/>
              <a:ea typeface="Gulim" pitchFamily="34" charset="-127"/>
            </a:endParaRPr>
          </a:p>
        </p:txBody>
      </p:sp>
      <p:sp>
        <p:nvSpPr>
          <p:cNvPr id="30" name="AutoShape 14"/>
          <p:cNvSpPr>
            <a:spLocks noChangeArrowheads="1"/>
          </p:cNvSpPr>
          <p:nvPr/>
        </p:nvSpPr>
        <p:spPr bwMode="gray">
          <a:xfrm>
            <a:off x="3924300" y="4435326"/>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目录遍历漏洞</a:t>
            </a:r>
            <a:endParaRPr kumimoji="1" lang="ko-KR" altLang="en-US" sz="2000" b="1" dirty="0">
              <a:solidFill>
                <a:srgbClr val="003366"/>
              </a:solidFill>
              <a:latin typeface="Tahoma" pitchFamily="34" charset="0"/>
              <a:ea typeface="Gulim" pitchFamily="34" charset="-127"/>
            </a:endParaRPr>
          </a:p>
        </p:txBody>
      </p:sp>
      <p:grpSp>
        <p:nvGrpSpPr>
          <p:cNvPr id="2" name="Group 15"/>
          <p:cNvGrpSpPr>
            <a:grpSpLocks/>
          </p:cNvGrpSpPr>
          <p:nvPr/>
        </p:nvGrpSpPr>
        <p:grpSpPr bwMode="auto">
          <a:xfrm flipH="1">
            <a:off x="1263650" y="1341438"/>
            <a:ext cx="1685925" cy="4460875"/>
            <a:chOff x="2225" y="2177"/>
            <a:chExt cx="580" cy="3028"/>
          </a:xfrm>
        </p:grpSpPr>
        <p:sp>
          <p:nvSpPr>
            <p:cNvPr id="32" name="AutoShape 16"/>
            <p:cNvSpPr>
              <a:spLocks noChangeArrowheads="1"/>
            </p:cNvSpPr>
            <p:nvPr/>
          </p:nvSpPr>
          <p:spPr bwMode="auto">
            <a:xfrm rot="5400000" flipH="1" flipV="1">
              <a:off x="751" y="3651"/>
              <a:ext cx="3028" cy="7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headEnd/>
              <a:tailEnd/>
            </a:ln>
            <a:effectLst/>
          </p:spPr>
          <p:txBody>
            <a:bodyPr wrap="none" anchor="ctr"/>
            <a:lstStyle/>
            <a:p>
              <a:pPr>
                <a:defRPr/>
              </a:pPr>
              <a:endParaRPr lang="zh-CN" altLang="en-US"/>
            </a:p>
          </p:txBody>
        </p:sp>
        <p:sp>
          <p:nvSpPr>
            <p:cNvPr id="33" name="AutoShape 17"/>
            <p:cNvSpPr>
              <a:spLocks noChangeArrowheads="1"/>
            </p:cNvSpPr>
            <p:nvPr/>
          </p:nvSpPr>
          <p:spPr bwMode="auto">
            <a:xfrm rot="5400000" flipH="1" flipV="1">
              <a:off x="1028" y="3438"/>
              <a:ext cx="3028" cy="5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51 w 21600"/>
                <a:gd name="T13" fmla="*/ 4653 h 21600"/>
                <a:gd name="T14" fmla="*/ 16949 w 21600"/>
                <a:gd name="T15" fmla="*/ 16947 h 21600"/>
              </a:gdLst>
              <a:ahLst/>
              <a:cxnLst>
                <a:cxn ang="T8">
                  <a:pos x="T0" y="T1"/>
                </a:cxn>
                <a:cxn ang="T9">
                  <a:pos x="T2" y="T3"/>
                </a:cxn>
                <a:cxn ang="T10">
                  <a:pos x="T4" y="T5"/>
                </a:cxn>
                <a:cxn ang="T11">
                  <a:pos x="T6" y="T7"/>
                </a:cxn>
              </a:cxnLst>
              <a:rect l="T12" t="T13" r="T14" b="T15"/>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w="9525">
              <a:noFill/>
              <a:miter lim="800000"/>
              <a:headEnd/>
              <a:tailEnd/>
            </a:ln>
          </p:spPr>
          <p:txBody>
            <a:bodyPr wrap="none" anchor="ctr"/>
            <a:lstStyle/>
            <a:p>
              <a:endParaRPr lang="zh-CN" altLang="en-US"/>
            </a:p>
          </p:txBody>
        </p:sp>
        <p:grpSp>
          <p:nvGrpSpPr>
            <p:cNvPr id="3" name="Group 18"/>
            <p:cNvGrpSpPr>
              <a:grpSpLocks/>
            </p:cNvGrpSpPr>
            <p:nvPr/>
          </p:nvGrpSpPr>
          <p:grpSpPr bwMode="auto">
            <a:xfrm rot="5400000">
              <a:off x="1376" y="3456"/>
              <a:ext cx="2341" cy="516"/>
              <a:chOff x="1205" y="2250"/>
              <a:chExt cx="2180" cy="262"/>
            </a:xfrm>
          </p:grpSpPr>
          <p:grpSp>
            <p:nvGrpSpPr>
              <p:cNvPr id="4" name="Group 19"/>
              <p:cNvGrpSpPr>
                <a:grpSpLocks/>
              </p:cNvGrpSpPr>
              <p:nvPr/>
            </p:nvGrpSpPr>
            <p:grpSpPr bwMode="auto">
              <a:xfrm>
                <a:off x="1564" y="2250"/>
                <a:ext cx="688" cy="262"/>
                <a:chOff x="1564" y="2250"/>
                <a:chExt cx="688" cy="262"/>
              </a:xfrm>
            </p:grpSpPr>
            <p:sp>
              <p:nvSpPr>
                <p:cNvPr id="46" name="Line 20"/>
                <p:cNvSpPr>
                  <a:spLocks noChangeShapeType="1"/>
                </p:cNvSpPr>
                <p:nvPr/>
              </p:nvSpPr>
              <p:spPr bwMode="auto">
                <a:xfrm flipH="1">
                  <a:off x="1564"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7" name="Line 21"/>
                <p:cNvSpPr>
                  <a:spLocks noChangeShapeType="1"/>
                </p:cNvSpPr>
                <p:nvPr/>
              </p:nvSpPr>
              <p:spPr bwMode="auto">
                <a:xfrm flipH="1">
                  <a:off x="1930" y="2250"/>
                  <a:ext cx="213"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8" name="Line 22"/>
                <p:cNvSpPr>
                  <a:spLocks noChangeShapeType="1"/>
                </p:cNvSpPr>
                <p:nvPr/>
              </p:nvSpPr>
              <p:spPr bwMode="auto">
                <a:xfrm flipH="1">
                  <a:off x="2186" y="2261"/>
                  <a:ext cx="6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sp>
            <p:nvSpPr>
              <p:cNvPr id="41" name="Line 23"/>
              <p:cNvSpPr>
                <a:spLocks noChangeShapeType="1"/>
              </p:cNvSpPr>
              <p:nvPr/>
            </p:nvSpPr>
            <p:spPr bwMode="auto">
              <a:xfrm>
                <a:off x="2619"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2" name="Line 24"/>
              <p:cNvSpPr>
                <a:spLocks noChangeShapeType="1"/>
              </p:cNvSpPr>
              <p:nvPr/>
            </p:nvSpPr>
            <p:spPr bwMode="auto">
              <a:xfrm>
                <a:off x="2446" y="2250"/>
                <a:ext cx="212"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3" name="Line 25"/>
              <p:cNvSpPr>
                <a:spLocks noChangeShapeType="1"/>
              </p:cNvSpPr>
              <p:nvPr/>
            </p:nvSpPr>
            <p:spPr bwMode="auto">
              <a:xfrm>
                <a:off x="2337" y="2261"/>
                <a:ext cx="67"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4" name="Line 26"/>
              <p:cNvSpPr>
                <a:spLocks noChangeShapeType="1"/>
              </p:cNvSpPr>
              <p:nvPr/>
            </p:nvSpPr>
            <p:spPr bwMode="auto">
              <a:xfrm flipV="1">
                <a:off x="1205" y="2259"/>
                <a:ext cx="624" cy="253"/>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5" name="Line 27"/>
              <p:cNvSpPr>
                <a:spLocks noChangeShapeType="1"/>
              </p:cNvSpPr>
              <p:nvPr/>
            </p:nvSpPr>
            <p:spPr bwMode="auto">
              <a:xfrm flipH="1" flipV="1">
                <a:off x="2764" y="2259"/>
                <a:ext cx="621" cy="253"/>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nvGrpSpPr>
            <p:cNvPr id="5" name="Group 28"/>
            <p:cNvGrpSpPr>
              <a:grpSpLocks/>
            </p:cNvGrpSpPr>
            <p:nvPr/>
          </p:nvGrpSpPr>
          <p:grpSpPr bwMode="auto">
            <a:xfrm rot="5400000">
              <a:off x="1245" y="3547"/>
              <a:ext cx="2641" cy="291"/>
              <a:chOff x="1046" y="2297"/>
              <a:chExt cx="2459" cy="148"/>
            </a:xfrm>
          </p:grpSpPr>
          <p:sp>
            <p:nvSpPr>
              <p:cNvPr id="36" name="Line 29"/>
              <p:cNvSpPr>
                <a:spLocks noChangeShapeType="1"/>
              </p:cNvSpPr>
              <p:nvPr/>
            </p:nvSpPr>
            <p:spPr bwMode="auto">
              <a:xfrm>
                <a:off x="1046" y="2445"/>
                <a:ext cx="245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7" name="Line 30"/>
              <p:cNvSpPr>
                <a:spLocks noChangeShapeType="1"/>
              </p:cNvSpPr>
              <p:nvPr/>
            </p:nvSpPr>
            <p:spPr bwMode="auto">
              <a:xfrm>
                <a:off x="1205" y="2385"/>
                <a:ext cx="214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8" name="Line 31"/>
              <p:cNvSpPr>
                <a:spLocks noChangeShapeType="1"/>
              </p:cNvSpPr>
              <p:nvPr/>
            </p:nvSpPr>
            <p:spPr bwMode="auto">
              <a:xfrm>
                <a:off x="1374" y="2340"/>
                <a:ext cx="1817"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9" name="Line 32"/>
              <p:cNvSpPr>
                <a:spLocks noChangeShapeType="1"/>
              </p:cNvSpPr>
              <p:nvPr/>
            </p:nvSpPr>
            <p:spPr bwMode="auto">
              <a:xfrm>
                <a:off x="1493" y="2297"/>
                <a:ext cx="1568" cy="0"/>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grpSp>
        <p:nvGrpSpPr>
          <p:cNvPr id="6" name="Group 33"/>
          <p:cNvGrpSpPr>
            <a:grpSpLocks/>
          </p:cNvGrpSpPr>
          <p:nvPr/>
        </p:nvGrpSpPr>
        <p:grpSpPr bwMode="auto">
          <a:xfrm>
            <a:off x="395288" y="2725738"/>
            <a:ext cx="1550987" cy="1911350"/>
            <a:chOff x="480" y="3072"/>
            <a:chExt cx="678" cy="1092"/>
          </a:xfrm>
        </p:grpSpPr>
        <p:sp>
          <p:nvSpPr>
            <p:cNvPr id="50" name="Oval 34"/>
            <p:cNvSpPr>
              <a:spLocks noChangeArrowheads="1"/>
            </p:cNvSpPr>
            <p:nvPr/>
          </p:nvSpPr>
          <p:spPr bwMode="auto">
            <a:xfrm>
              <a:off x="562" y="3840"/>
              <a:ext cx="507" cy="324"/>
            </a:xfrm>
            <a:prstGeom prst="ellipse">
              <a:avLst/>
            </a:prstGeom>
            <a:gradFill rotWithShape="0">
              <a:gsLst>
                <a:gs pos="0">
                  <a:schemeClr val="bg1">
                    <a:gamma/>
                    <a:shade val="46275"/>
                    <a:invGamma/>
                  </a:schemeClr>
                </a:gs>
                <a:gs pos="100000">
                  <a:schemeClr val="bg1"/>
                </a:gs>
              </a:gsLst>
              <a:path path="shape">
                <a:fillToRect l="50000" t="50000" r="50000" b="50000"/>
              </a:path>
            </a:gradFill>
            <a:ln w="12700">
              <a:noFill/>
              <a:round/>
              <a:headEnd/>
              <a:tailEnd/>
            </a:ln>
          </p:spPr>
          <p:txBody>
            <a:bodyPr/>
            <a:lstStyle/>
            <a:p>
              <a:pPr>
                <a:defRPr/>
              </a:pPr>
              <a:endParaRPr lang="zh-CN" altLang="en-US"/>
            </a:p>
          </p:txBody>
        </p:sp>
        <p:sp>
          <p:nvSpPr>
            <p:cNvPr id="51" name="Oval 35"/>
            <p:cNvSpPr>
              <a:spLocks noChangeArrowheads="1"/>
            </p:cNvSpPr>
            <p:nvPr/>
          </p:nvSpPr>
          <p:spPr bwMode="auto">
            <a:xfrm>
              <a:off x="480" y="3072"/>
              <a:ext cx="678" cy="914"/>
            </a:xfrm>
            <a:prstGeom prst="ellipse">
              <a:avLst/>
            </a:prstGeom>
            <a:gradFill rotWithShape="0">
              <a:gsLst>
                <a:gs pos="0">
                  <a:srgbClr val="FFFFFF"/>
                </a:gs>
                <a:gs pos="100000">
                  <a:srgbClr val="CCECFF"/>
                </a:gs>
              </a:gsLst>
              <a:path path="shape">
                <a:fillToRect l="50000" t="50000" r="50000" b="50000"/>
              </a:path>
            </a:gradFill>
            <a:ln w="12700">
              <a:noFill/>
              <a:round/>
              <a:headEnd/>
              <a:tailEnd/>
            </a:ln>
          </p:spPr>
          <p:txBody>
            <a:bodyPr/>
            <a:lstStyle/>
            <a:p>
              <a:endParaRPr lang="zh-CN" altLang="en-US"/>
            </a:p>
          </p:txBody>
        </p:sp>
      </p:grpSp>
      <p:sp>
        <p:nvSpPr>
          <p:cNvPr id="52" name="Text Box 36"/>
          <p:cNvSpPr txBox="1">
            <a:spLocks noChangeArrowheads="1"/>
          </p:cNvSpPr>
          <p:nvPr/>
        </p:nvSpPr>
        <p:spPr bwMode="auto">
          <a:xfrm>
            <a:off x="437556" y="3140968"/>
            <a:ext cx="1398140" cy="830997"/>
          </a:xfrm>
          <a:prstGeom prst="rect">
            <a:avLst/>
          </a:prstGeom>
          <a:noFill/>
          <a:ln w="9525">
            <a:noFill/>
            <a:miter lim="800000"/>
            <a:headEnd/>
            <a:tailEnd/>
          </a:ln>
        </p:spPr>
        <p:txBody>
          <a:bodyPr wrap="none">
            <a:spAutoFit/>
          </a:bodyPr>
          <a:lstStyle/>
          <a:p>
            <a:pPr algn="ctr" latinLnBrk="1"/>
            <a:r>
              <a:rPr kumimoji="1" lang="zh-CN" altLang="en-US" sz="2400" b="1" dirty="0" smtClean="0">
                <a:solidFill>
                  <a:srgbClr val="003366"/>
                </a:solidFill>
                <a:latin typeface="Tahoma" pitchFamily="34" charset="0"/>
                <a:ea typeface="Gulim" pitchFamily="34" charset="-127"/>
              </a:rPr>
              <a:t>常见安全</a:t>
            </a:r>
            <a:endParaRPr kumimoji="1" lang="en-US" altLang="zh-CN" sz="2400" b="1" dirty="0" smtClean="0">
              <a:solidFill>
                <a:srgbClr val="003366"/>
              </a:solidFill>
              <a:latin typeface="Tahoma" pitchFamily="34" charset="0"/>
              <a:ea typeface="Gulim" pitchFamily="34" charset="-127"/>
            </a:endParaRPr>
          </a:p>
          <a:p>
            <a:pPr algn="ctr" latinLnBrk="1"/>
            <a:r>
              <a:rPr kumimoji="1" lang="zh-CN" altLang="en-US" sz="2400" b="1" dirty="0" smtClean="0">
                <a:solidFill>
                  <a:srgbClr val="003366"/>
                </a:solidFill>
                <a:latin typeface="Tahoma" pitchFamily="34" charset="0"/>
                <a:ea typeface="Gulim" pitchFamily="34" charset="-127"/>
              </a:rPr>
              <a:t>漏洞</a:t>
            </a:r>
            <a:endParaRPr kumimoji="1" lang="ko-KR" altLang="en-US" sz="2400" b="1" dirty="0">
              <a:solidFill>
                <a:srgbClr val="003366"/>
              </a:solidFill>
              <a:latin typeface="Tahoma" pitchFamily="34" charset="0"/>
              <a:ea typeface="Gulim" pitchFamily="34" charset="-127"/>
            </a:endParaRPr>
          </a:p>
        </p:txBody>
      </p:sp>
      <p:sp>
        <p:nvSpPr>
          <p:cNvPr id="54" name="Rectangle 9"/>
          <p:cNvSpPr>
            <a:spLocks noChangeArrowheads="1"/>
          </p:cNvSpPr>
          <p:nvPr/>
        </p:nvSpPr>
        <p:spPr bwMode="auto">
          <a:xfrm>
            <a:off x="3347095" y="5315817"/>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smtClean="0">
                <a:solidFill>
                  <a:schemeClr val="bg1"/>
                </a:solidFill>
                <a:effectLst>
                  <a:outerShdw blurRad="38100" dist="38100" dir="2700000" algn="tl">
                    <a:srgbClr val="000000"/>
                  </a:outerShdw>
                </a:effectLst>
                <a:ea typeface="HY강B" pitchFamily="18" charset="-127"/>
              </a:rPr>
              <a:t>V</a:t>
            </a:r>
            <a:endParaRPr kumimoji="1" lang="en-US" altLang="ko-KR" b="1" dirty="0">
              <a:solidFill>
                <a:schemeClr val="bg1"/>
              </a:solidFill>
              <a:effectLst>
                <a:outerShdw blurRad="38100" dist="38100" dir="2700000" algn="tl">
                  <a:srgbClr val="000000"/>
                </a:outerShdw>
              </a:effectLst>
              <a:ea typeface="HY강B" pitchFamily="18" charset="-127"/>
            </a:endParaRPr>
          </a:p>
        </p:txBody>
      </p:sp>
      <p:sp>
        <p:nvSpPr>
          <p:cNvPr id="55" name="Rectangle 10"/>
          <p:cNvSpPr>
            <a:spLocks noChangeArrowheads="1"/>
          </p:cNvSpPr>
          <p:nvPr/>
        </p:nvSpPr>
        <p:spPr bwMode="auto">
          <a:xfrm>
            <a:off x="3831282" y="5315817"/>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56" name="AutoShape 14"/>
          <p:cNvSpPr>
            <a:spLocks noChangeArrowheads="1"/>
          </p:cNvSpPr>
          <p:nvPr/>
        </p:nvSpPr>
        <p:spPr bwMode="gray">
          <a:xfrm>
            <a:off x="3923357" y="5387255"/>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文件上传漏洞</a:t>
            </a:r>
            <a:endParaRPr kumimoji="1" lang="ko-KR" altLang="en-US" sz="2000" b="1" dirty="0">
              <a:solidFill>
                <a:srgbClr val="003366"/>
              </a:solidFill>
              <a:latin typeface="Tahoma" pitchFamily="34" charset="0"/>
              <a:ea typeface="Gulim" pitchFamily="34" charset="-127"/>
            </a:endParaRPr>
          </a:p>
        </p:txBody>
      </p:sp>
      <p:sp>
        <p:nvSpPr>
          <p:cNvPr id="57" name="AutoShape 12"/>
          <p:cNvSpPr>
            <a:spLocks noChangeArrowheads="1"/>
          </p:cNvSpPr>
          <p:nvPr/>
        </p:nvSpPr>
        <p:spPr bwMode="gray">
          <a:xfrm>
            <a:off x="3852863" y="3466331"/>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CSRF</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49" name="文本框 4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常见安全漏洞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7642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1000" fill="hold"/>
                                        <p:tgtEl>
                                          <p:spTgt spid="2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980728"/>
            <a:ext cx="8784976" cy="954107"/>
          </a:xfrm>
          <a:prstGeom prst="rect">
            <a:avLst/>
          </a:prstGeom>
          <a:noFill/>
        </p:spPr>
        <p:txBody>
          <a:bodyPr wrap="square" rtlCol="0">
            <a:spAutoFit/>
          </a:bodyPr>
          <a:lstStyle/>
          <a:p>
            <a:pPr marL="285750" indent="-285750">
              <a:buFont typeface="Wingdings" pitchFamily="2" charset="2"/>
              <a:buChar char="l"/>
            </a:pPr>
            <a:r>
              <a:rPr lang="zh-CN" altLang="en-US" sz="2000" dirty="0" smtClean="0"/>
              <a:t>漏洞描述</a:t>
            </a:r>
            <a:endParaRPr lang="en-US" altLang="zh-CN" sz="2000" dirty="0" smtClean="0"/>
          </a:p>
          <a:p>
            <a:r>
              <a:rPr lang="en-US" altLang="zh-CN" dirty="0">
                <a:latin typeface="Cambria Math" pitchFamily="18" charset="0"/>
                <a:ea typeface="Cambria Math" pitchFamily="18" charset="0"/>
              </a:rPr>
              <a:t>CSRF</a:t>
            </a:r>
            <a:r>
              <a:rPr lang="zh-CN" altLang="en-US" dirty="0">
                <a:latin typeface="Cambria Math" pitchFamily="18" charset="0"/>
              </a:rPr>
              <a:t>（</a:t>
            </a:r>
            <a:r>
              <a:rPr lang="en-US" altLang="zh-CN" dirty="0">
                <a:latin typeface="Cambria Math" pitchFamily="18" charset="0"/>
                <a:ea typeface="Cambria Math" pitchFamily="18" charset="0"/>
              </a:rPr>
              <a:t>Cross-site request forgery</a:t>
            </a:r>
            <a:r>
              <a:rPr lang="zh-CN" altLang="en-US" dirty="0" smtClean="0">
                <a:latin typeface="Cambria Math" pitchFamily="18" charset="0"/>
              </a:rPr>
              <a:t>），</a:t>
            </a:r>
            <a:r>
              <a:rPr lang="zh-CN" altLang="en-US" dirty="0" smtClean="0"/>
              <a:t>跨</a:t>
            </a:r>
            <a:r>
              <a:rPr lang="zh-CN" altLang="en-US" dirty="0"/>
              <a:t>站请求</a:t>
            </a:r>
            <a:r>
              <a:rPr lang="zh-CN" altLang="en-US" dirty="0" smtClean="0"/>
              <a:t>伪造。可以理解为攻击</a:t>
            </a:r>
            <a:r>
              <a:rPr lang="zh-CN" altLang="en-US" dirty="0"/>
              <a:t>者盗用了你的身份，以你的名义发送恶意请求</a:t>
            </a:r>
            <a:r>
              <a:rPr lang="zh-CN" altLang="en-US" dirty="0" smtClean="0"/>
              <a:t>。</a:t>
            </a:r>
            <a:endParaRPr lang="zh-CN" altLang="en-US" dirty="0"/>
          </a:p>
        </p:txBody>
      </p:sp>
      <p:sp>
        <p:nvSpPr>
          <p:cNvPr id="22" name="TextBox 21"/>
          <p:cNvSpPr txBox="1"/>
          <p:nvPr/>
        </p:nvSpPr>
        <p:spPr>
          <a:xfrm>
            <a:off x="107504" y="1904058"/>
            <a:ext cx="8640960" cy="400110"/>
          </a:xfrm>
          <a:prstGeom prst="rect">
            <a:avLst/>
          </a:prstGeom>
          <a:noFill/>
        </p:spPr>
        <p:txBody>
          <a:bodyPr wrap="square" rtlCol="0">
            <a:spAutoFit/>
          </a:bodyPr>
          <a:lstStyle/>
          <a:p>
            <a:pPr marL="285750" indent="-285750">
              <a:buFont typeface="Wingdings" pitchFamily="2" charset="2"/>
              <a:buChar char="l"/>
            </a:pPr>
            <a:r>
              <a:rPr lang="zh-CN" altLang="en-US" sz="2000" dirty="0" smtClean="0"/>
              <a:t>漏洞风险</a:t>
            </a:r>
            <a:endParaRPr lang="en-US" altLang="zh-CN" sz="2000" dirty="0" smtClean="0"/>
          </a:p>
        </p:txBody>
      </p:sp>
      <p:pic>
        <p:nvPicPr>
          <p:cNvPr id="1038" name="Picture 14" descr="C:\Users\Administrator\AppData\Local\Microsoft\Windows\Temporary Internet Files\Content.IE5\8KRNPM5X\MC900383584[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8440" y="2085197"/>
            <a:ext cx="2854571" cy="2795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5508104" y="2060848"/>
            <a:ext cx="3362961" cy="844894"/>
            <a:chOff x="5508104" y="2060848"/>
            <a:chExt cx="3362961" cy="844894"/>
          </a:xfrm>
        </p:grpSpPr>
        <p:pic>
          <p:nvPicPr>
            <p:cNvPr id="1030" name="Picture 6" descr="C:\Users\Administrator\AppData\Local\Microsoft\Windows\Temporary Internet Files\Content.IE5\MWIBPW1J\MM910001092[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2060848"/>
              <a:ext cx="1152128" cy="8448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72200" y="2108124"/>
              <a:ext cx="2498865" cy="369332"/>
            </a:xfrm>
            <a:prstGeom prst="rect">
              <a:avLst/>
            </a:prstGeom>
            <a:noFill/>
          </p:spPr>
          <p:txBody>
            <a:bodyPr wrap="square" rtlCol="0">
              <a:spAutoFit/>
            </a:bodyPr>
            <a:lstStyle/>
            <a:p>
              <a:r>
                <a:rPr lang="zh-CN" altLang="en-US" dirty="0">
                  <a:solidFill>
                    <a:srgbClr val="C00000"/>
                  </a:solidFill>
                </a:rPr>
                <a:t>发</a:t>
              </a:r>
              <a:r>
                <a:rPr lang="zh-CN" altLang="en-US" dirty="0" smtClean="0">
                  <a:solidFill>
                    <a:srgbClr val="C00000"/>
                  </a:solidFill>
                </a:rPr>
                <a:t>邮件，发评论，关注</a:t>
              </a:r>
              <a:endParaRPr lang="zh-CN" altLang="en-US" dirty="0">
                <a:solidFill>
                  <a:srgbClr val="C00000"/>
                </a:solidFill>
              </a:endParaRPr>
            </a:p>
          </p:txBody>
        </p:sp>
      </p:grpSp>
      <p:grpSp>
        <p:nvGrpSpPr>
          <p:cNvPr id="3" name="组合 3"/>
          <p:cNvGrpSpPr/>
          <p:nvPr/>
        </p:nvGrpSpPr>
        <p:grpSpPr>
          <a:xfrm>
            <a:off x="5940152" y="3474531"/>
            <a:ext cx="2644876" cy="1069246"/>
            <a:chOff x="5940152" y="3474531"/>
            <a:chExt cx="2644876" cy="1069246"/>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0152" y="3474531"/>
              <a:ext cx="1152128" cy="702139"/>
            </a:xfrm>
            <a:prstGeom prst="rect">
              <a:avLst/>
            </a:prstGeom>
          </p:spPr>
        </p:pic>
        <p:sp>
          <p:nvSpPr>
            <p:cNvPr id="24" name="TextBox 23"/>
            <p:cNvSpPr txBox="1"/>
            <p:nvPr/>
          </p:nvSpPr>
          <p:spPr>
            <a:xfrm>
              <a:off x="6086163" y="4174445"/>
              <a:ext cx="2498865" cy="369332"/>
            </a:xfrm>
            <a:prstGeom prst="rect">
              <a:avLst/>
            </a:prstGeom>
            <a:noFill/>
          </p:spPr>
          <p:txBody>
            <a:bodyPr wrap="square" rtlCol="0">
              <a:spAutoFit/>
            </a:bodyPr>
            <a:lstStyle/>
            <a:p>
              <a:r>
                <a:rPr lang="zh-CN" altLang="en-US" dirty="0" smtClean="0">
                  <a:solidFill>
                    <a:srgbClr val="C00000"/>
                  </a:solidFill>
                </a:rPr>
                <a:t>盗取银行卡账户、密码</a:t>
              </a:r>
              <a:endParaRPr lang="zh-CN" altLang="en-US" dirty="0">
                <a:solidFill>
                  <a:srgbClr val="C00000"/>
                </a:solidFill>
              </a:endParaRPr>
            </a:p>
          </p:txBody>
        </p:sp>
      </p:grpSp>
      <p:grpSp>
        <p:nvGrpSpPr>
          <p:cNvPr id="4" name="组合 9"/>
          <p:cNvGrpSpPr/>
          <p:nvPr/>
        </p:nvGrpSpPr>
        <p:grpSpPr>
          <a:xfrm>
            <a:off x="389576" y="2468479"/>
            <a:ext cx="2498865" cy="1019853"/>
            <a:chOff x="389576" y="2468479"/>
            <a:chExt cx="2498865" cy="1019853"/>
          </a:xfrm>
        </p:grpSpPr>
        <p:pic>
          <p:nvPicPr>
            <p:cNvPr id="1036" name="Picture 12" descr="C:\Users\Administrator\AppData\Local\Microsoft\Windows\Temporary Internet Files\Content.IE5\FRC4OJSL\MC900441531[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9632" y="2468479"/>
              <a:ext cx="1143779" cy="66198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89576" y="3119000"/>
              <a:ext cx="2498865" cy="369332"/>
            </a:xfrm>
            <a:prstGeom prst="rect">
              <a:avLst/>
            </a:prstGeom>
            <a:noFill/>
          </p:spPr>
          <p:txBody>
            <a:bodyPr wrap="square" rtlCol="0">
              <a:spAutoFit/>
            </a:bodyPr>
            <a:lstStyle/>
            <a:p>
              <a:r>
                <a:rPr lang="zh-CN" altLang="en-US" dirty="0" smtClean="0">
                  <a:solidFill>
                    <a:srgbClr val="C00000"/>
                  </a:solidFill>
                </a:rPr>
                <a:t>网购，虚拟货币转账</a:t>
              </a:r>
              <a:endParaRPr lang="zh-CN" altLang="en-US" dirty="0">
                <a:solidFill>
                  <a:srgbClr val="C00000"/>
                </a:solidFill>
              </a:endParaRPr>
            </a:p>
          </p:txBody>
        </p:sp>
      </p:grpSp>
      <p:grpSp>
        <p:nvGrpSpPr>
          <p:cNvPr id="6" name="组合 6"/>
          <p:cNvGrpSpPr/>
          <p:nvPr/>
        </p:nvGrpSpPr>
        <p:grpSpPr>
          <a:xfrm>
            <a:off x="251520" y="3809566"/>
            <a:ext cx="3002921" cy="1174439"/>
            <a:chOff x="251520" y="3809566"/>
            <a:chExt cx="3002921" cy="1174439"/>
          </a:xfrm>
        </p:grpSpPr>
        <p:pic>
          <p:nvPicPr>
            <p:cNvPr id="1037" name="Picture 13" descr="C:\Users\Administrator\AppData\Local\Microsoft\Windows\Temporary Internet Files\Content.IE5\BV3V61OR\MP90017485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2851" y="3809566"/>
              <a:ext cx="1101316" cy="73421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51520" y="4614673"/>
              <a:ext cx="3002921" cy="369332"/>
            </a:xfrm>
            <a:prstGeom prst="rect">
              <a:avLst/>
            </a:prstGeom>
            <a:noFill/>
          </p:spPr>
          <p:txBody>
            <a:bodyPr wrap="square" rtlCol="0">
              <a:spAutoFit/>
            </a:bodyPr>
            <a:lstStyle/>
            <a:p>
              <a:r>
                <a:rPr lang="zh-CN" altLang="en-US" dirty="0" smtClean="0">
                  <a:solidFill>
                    <a:srgbClr val="C00000"/>
                  </a:solidFill>
                </a:rPr>
                <a:t>个人隐私泄露，资料被删除</a:t>
              </a:r>
              <a:endParaRPr lang="zh-CN" altLang="en-US" dirty="0">
                <a:solidFill>
                  <a:srgbClr val="C00000"/>
                </a:solidFill>
              </a:endParaRPr>
            </a:p>
          </p:txBody>
        </p:sp>
      </p:grpSp>
      <p:pic>
        <p:nvPicPr>
          <p:cNvPr id="1035" name="Picture 11" descr="C:\Users\Administrator\AppData\Local\Microsoft\Windows\Temporary Internet Files\Content.IE5\P7Q4MYZZ\MC90044216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50507" y="4996333"/>
            <a:ext cx="1312987" cy="131298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862240" y="5364505"/>
            <a:ext cx="3950120" cy="58477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32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财产安全得不到保证</a:t>
            </a:r>
            <a:endParaRPr lang="zh-CN" altLang="en-US" sz="32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nvGrpSpPr>
          <p:cNvPr id="7" name="组合 29"/>
          <p:cNvGrpSpPr/>
          <p:nvPr/>
        </p:nvGrpSpPr>
        <p:grpSpPr>
          <a:xfrm>
            <a:off x="389576" y="4894755"/>
            <a:ext cx="8407400" cy="1447800"/>
            <a:chOff x="444500" y="4610100"/>
            <a:chExt cx="8407400" cy="1447800"/>
          </a:xfrm>
        </p:grpSpPr>
        <p:grpSp>
          <p:nvGrpSpPr>
            <p:cNvPr id="10" name="组合 30"/>
            <p:cNvGrpSpPr/>
            <p:nvPr/>
          </p:nvGrpSpPr>
          <p:grpSpPr>
            <a:xfrm>
              <a:off x="444500" y="4610100"/>
              <a:ext cx="8407400" cy="1447800"/>
              <a:chOff x="444500" y="4610100"/>
              <a:chExt cx="8407400" cy="1447800"/>
            </a:xfrm>
          </p:grpSpPr>
          <p:sp>
            <p:nvSpPr>
              <p:cNvPr id="33" name="AutoShape 26"/>
              <p:cNvSpPr>
                <a:spLocks noChangeArrowheads="1"/>
              </p:cNvSpPr>
              <p:nvPr/>
            </p:nvSpPr>
            <p:spPr bwMode="auto">
              <a:xfrm>
                <a:off x="444500" y="4610100"/>
                <a:ext cx="8407400" cy="1447800"/>
              </a:xfrm>
              <a:prstGeom prst="roundRect">
                <a:avLst>
                  <a:gd name="adj" fmla="val 16667"/>
                </a:avLst>
              </a:prstGeom>
              <a:gradFill rotWithShape="1">
                <a:gsLst>
                  <a:gs pos="0">
                    <a:srgbClr val="C1D4FF"/>
                  </a:gs>
                  <a:gs pos="100000">
                    <a:schemeClr val="bg1"/>
                  </a:gs>
                </a:gsLst>
                <a:lin ang="5400000" scaled="1"/>
              </a:gradFill>
              <a:ln w="9525" algn="ctr">
                <a:solidFill>
                  <a:srgbClr val="336699"/>
                </a:solidFill>
                <a:round/>
                <a:headEnd/>
                <a:tailEnd/>
              </a:ln>
            </p:spPr>
            <p:txBody>
              <a:bodyPr wrap="none" lIns="2520000" anchor="ctr"/>
              <a:lstStyle/>
              <a:p>
                <a:pPr marL="355600" indent="-355600">
                  <a:buClr>
                    <a:srgbClr val="336699"/>
                  </a:buClr>
                  <a:buSzPct val="75000"/>
                  <a:buFont typeface="Wingdings" pitchFamily="2" charset="2"/>
                  <a:buChar char="l"/>
                </a:pPr>
                <a:r>
                  <a:rPr lang="en-US" altLang="ko-KR" dirty="0" smtClean="0">
                    <a:solidFill>
                      <a:srgbClr val="000000"/>
                    </a:solidFill>
                  </a:rPr>
                  <a:t>2000</a:t>
                </a:r>
                <a:r>
                  <a:rPr lang="zh-CN" altLang="en-US" dirty="0" smtClean="0">
                    <a:solidFill>
                      <a:srgbClr val="000000"/>
                    </a:solidFill>
                  </a:rPr>
                  <a:t>国外安全人员提出，</a:t>
                </a:r>
                <a:r>
                  <a:rPr lang="en-US" altLang="zh-CN" dirty="0" smtClean="0">
                    <a:solidFill>
                      <a:srgbClr val="000000"/>
                    </a:solidFill>
                  </a:rPr>
                  <a:t>06</a:t>
                </a:r>
                <a:r>
                  <a:rPr lang="zh-CN" altLang="en-US" dirty="0" smtClean="0">
                    <a:solidFill>
                      <a:srgbClr val="000000"/>
                    </a:solidFill>
                  </a:rPr>
                  <a:t>年国内开始关注</a:t>
                </a:r>
                <a:endParaRPr lang="en-US" altLang="zh-CN" dirty="0" smtClean="0">
                  <a:solidFill>
                    <a:srgbClr val="000000"/>
                  </a:solidFill>
                </a:endParaRPr>
              </a:p>
              <a:p>
                <a:pPr marL="355600" indent="-355600">
                  <a:buClr>
                    <a:srgbClr val="336699"/>
                  </a:buClr>
                  <a:buSzPct val="75000"/>
                  <a:buFont typeface="Wingdings" pitchFamily="2" charset="2"/>
                  <a:buChar char="l"/>
                </a:pPr>
                <a:r>
                  <a:rPr lang="en-US" altLang="ko-KR" dirty="0" smtClean="0">
                    <a:solidFill>
                      <a:srgbClr val="000000"/>
                    </a:solidFill>
                  </a:rPr>
                  <a:t>08</a:t>
                </a:r>
                <a:r>
                  <a:rPr lang="zh-CN" altLang="en-US" dirty="0" smtClean="0">
                    <a:solidFill>
                      <a:srgbClr val="000000"/>
                    </a:solidFill>
                  </a:rPr>
                  <a:t>年，国内外多个大型社区、互联网爆出</a:t>
                </a:r>
                <a:r>
                  <a:rPr lang="en-US" altLang="zh-CN" dirty="0" smtClean="0">
                    <a:solidFill>
                      <a:srgbClr val="000000"/>
                    </a:solidFill>
                  </a:rPr>
                  <a:t>CSRF</a:t>
                </a:r>
                <a:r>
                  <a:rPr lang="zh-CN" altLang="en-US" dirty="0" smtClean="0">
                    <a:solidFill>
                      <a:srgbClr val="000000"/>
                    </a:solidFill>
                  </a:rPr>
                  <a:t>漏洞</a:t>
                </a:r>
                <a:endParaRPr lang="ko-KR" altLang="en-US" dirty="0">
                  <a:solidFill>
                    <a:srgbClr val="000000"/>
                  </a:solidFill>
                </a:endParaRPr>
              </a:p>
              <a:p>
                <a:pPr marL="355600" indent="-355600">
                  <a:buClr>
                    <a:srgbClr val="336699"/>
                  </a:buClr>
                  <a:buSzPct val="75000"/>
                  <a:buFont typeface="Wingdings" pitchFamily="2" charset="2"/>
                  <a:buChar char="l"/>
                </a:pPr>
                <a:r>
                  <a:rPr lang="en-US" altLang="zh-CN" dirty="0" smtClean="0">
                    <a:solidFill>
                      <a:srgbClr val="000000"/>
                    </a:solidFill>
                  </a:rPr>
                  <a:t>NYTimes.com</a:t>
                </a:r>
                <a:r>
                  <a:rPr lang="zh-CN" altLang="en-US" dirty="0" smtClean="0">
                    <a:solidFill>
                      <a:srgbClr val="000000"/>
                    </a:solidFill>
                  </a:rPr>
                  <a:t>（纽约时报）、</a:t>
                </a:r>
                <a:r>
                  <a:rPr lang="en-US" altLang="zh-CN" dirty="0" smtClean="0">
                    <a:solidFill>
                      <a:srgbClr val="000000"/>
                    </a:solidFill>
                  </a:rPr>
                  <a:t>YouTube</a:t>
                </a:r>
                <a:r>
                  <a:rPr lang="zh-CN" altLang="en-US" dirty="0" smtClean="0">
                    <a:solidFill>
                      <a:srgbClr val="000000"/>
                    </a:solidFill>
                  </a:rPr>
                  <a:t>、</a:t>
                </a:r>
                <a:r>
                  <a:rPr lang="en-US" altLang="zh-CN" dirty="0" err="1" smtClean="0">
                    <a:solidFill>
                      <a:srgbClr val="000000"/>
                    </a:solidFill>
                  </a:rPr>
                  <a:t>BaiDu</a:t>
                </a:r>
                <a:r>
                  <a:rPr lang="zh-CN" altLang="en-US" dirty="0" smtClean="0">
                    <a:solidFill>
                      <a:srgbClr val="000000"/>
                    </a:solidFill>
                  </a:rPr>
                  <a:t>、</a:t>
                </a:r>
                <a:r>
                  <a:rPr lang="en-US" altLang="zh-CN" dirty="0" err="1" smtClean="0">
                    <a:solidFill>
                      <a:srgbClr val="000000"/>
                    </a:solidFill>
                  </a:rPr>
                  <a:t>Sina</a:t>
                </a:r>
                <a:endParaRPr lang="en-US" altLang="zh-CN" dirty="0" smtClean="0">
                  <a:solidFill>
                    <a:srgbClr val="000000"/>
                  </a:solidFill>
                </a:endParaRPr>
              </a:p>
              <a:p>
                <a:pPr marL="355600" indent="-355600">
                  <a:buClr>
                    <a:srgbClr val="336699"/>
                  </a:buClr>
                  <a:buSzPct val="75000"/>
                  <a:buFont typeface="Wingdings" pitchFamily="2" charset="2"/>
                  <a:buChar char="l"/>
                </a:pPr>
                <a:r>
                  <a:rPr lang="zh-CN" altLang="en-US" dirty="0" smtClean="0">
                    <a:solidFill>
                      <a:srgbClr val="000000"/>
                    </a:solidFill>
                  </a:rPr>
                  <a:t>其他许多站点对</a:t>
                </a:r>
                <a:r>
                  <a:rPr lang="en-US" altLang="zh-CN" dirty="0" smtClean="0">
                    <a:solidFill>
                      <a:srgbClr val="000000"/>
                    </a:solidFill>
                  </a:rPr>
                  <a:t>CSRF</a:t>
                </a:r>
                <a:r>
                  <a:rPr lang="zh-CN" altLang="en-US" dirty="0" smtClean="0">
                    <a:solidFill>
                      <a:srgbClr val="000000"/>
                    </a:solidFill>
                  </a:rPr>
                  <a:t>漏洞毫无防范</a:t>
                </a:r>
                <a:endParaRPr lang="zh-CN" altLang="en-US" dirty="0">
                  <a:solidFill>
                    <a:srgbClr val="000000"/>
                  </a:solidFill>
                </a:endParaRPr>
              </a:p>
            </p:txBody>
          </p:sp>
          <p:sp>
            <p:nvSpPr>
              <p:cNvPr id="34" name="AutoShape 27"/>
              <p:cNvSpPr>
                <a:spLocks noChangeArrowheads="1"/>
              </p:cNvSpPr>
              <p:nvPr/>
            </p:nvSpPr>
            <p:spPr bwMode="auto">
              <a:xfrm>
                <a:off x="520700" y="4686300"/>
                <a:ext cx="2336800" cy="1282700"/>
              </a:xfrm>
              <a:prstGeom prst="roundRect">
                <a:avLst>
                  <a:gd name="adj" fmla="val 14051"/>
                </a:avLst>
              </a:prstGeom>
              <a:gradFill rotWithShape="1">
                <a:gsLst>
                  <a:gs pos="0">
                    <a:srgbClr val="336699"/>
                  </a:gs>
                  <a:gs pos="100000">
                    <a:schemeClr val="bg1"/>
                  </a:gs>
                </a:gsLst>
                <a:lin ang="5400000" scaled="1"/>
              </a:gradFill>
              <a:ln w="9525" algn="ctr">
                <a:solidFill>
                  <a:srgbClr val="336699"/>
                </a:solidFill>
                <a:round/>
                <a:headEnd/>
                <a:tailEnd/>
              </a:ln>
            </p:spPr>
            <p:txBody>
              <a:bodyPr wrap="none"/>
              <a:lstStyle/>
              <a:p>
                <a:pPr fontAlgn="t">
                  <a:lnSpc>
                    <a:spcPct val="150000"/>
                  </a:lnSpc>
                </a:pPr>
                <a:r>
                  <a:rPr lang="zh-CN" altLang="en-US" sz="2400" b="1" dirty="0">
                    <a:solidFill>
                      <a:srgbClr val="FFFFFF"/>
                    </a:solidFill>
                  </a:rPr>
                  <a:t>现状</a:t>
                </a:r>
                <a:endParaRPr lang="en-US" altLang="zh-CN" sz="2400" b="1" dirty="0">
                  <a:solidFill>
                    <a:srgbClr val="FFFFFF"/>
                  </a:solidFill>
                </a:endParaRPr>
              </a:p>
            </p:txBody>
          </p:sp>
        </p:grpSp>
        <p:pic>
          <p:nvPicPr>
            <p:cNvPr id="32" name="Picture 30" descr="01章_05-3"/>
            <p:cNvPicPr>
              <a:picLocks noChangeAspect="1" noChangeArrowheads="1"/>
            </p:cNvPicPr>
            <p:nvPr/>
          </p:nvPicPr>
          <p:blipFill>
            <a:blip r:embed="rId9" cstate="print"/>
            <a:srcRect/>
            <a:stretch>
              <a:fillRect/>
            </a:stretch>
          </p:blipFill>
          <p:spPr bwMode="auto">
            <a:xfrm>
              <a:off x="2032000" y="4965700"/>
              <a:ext cx="590550" cy="884238"/>
            </a:xfrm>
            <a:prstGeom prst="rect">
              <a:avLst/>
            </a:prstGeom>
            <a:noFill/>
            <a:ln w="9525">
              <a:noFill/>
              <a:miter lim="800000"/>
              <a:headEnd/>
              <a:tailEnd/>
            </a:ln>
          </p:spPr>
        </p:pic>
      </p:grpSp>
      <p:sp>
        <p:nvSpPr>
          <p:cNvPr id="28" name="文本框 27"/>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CSRF</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6044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8"/>
                                        </p:tgtEl>
                                        <p:attrNameLst>
                                          <p:attrName>style.visibility</p:attrName>
                                        </p:attrNameLst>
                                      </p:cBhvr>
                                      <p:to>
                                        <p:strVal val="visible"/>
                                      </p:to>
                                    </p:set>
                                  </p:childTnLst>
                                </p:cTn>
                              </p:par>
                            </p:childTnLst>
                          </p:cTn>
                        </p:par>
                        <p:par>
                          <p:cTn id="12" fill="hold">
                            <p:stCondLst>
                              <p:cond delay="0"/>
                            </p:stCondLst>
                            <p:childTnLst>
                              <p:par>
                                <p:cTn id="13" presetID="32" presetClass="emph" presetSubtype="0" fill="hold" nodeType="afterEffect">
                                  <p:stCondLst>
                                    <p:cond delay="0"/>
                                  </p:stCondLst>
                                  <p:childTnLst>
                                    <p:animRot by="120000">
                                      <p:cBhvr>
                                        <p:cTn id="14" dur="100" fill="hold">
                                          <p:stCondLst>
                                            <p:cond delay="0"/>
                                          </p:stCondLst>
                                        </p:cTn>
                                        <p:tgtEl>
                                          <p:spTgt spid="1038"/>
                                        </p:tgtEl>
                                        <p:attrNameLst>
                                          <p:attrName>r</p:attrName>
                                        </p:attrNameLst>
                                      </p:cBhvr>
                                    </p:animRot>
                                    <p:animRot by="-240000">
                                      <p:cBhvr>
                                        <p:cTn id="15" dur="200" fill="hold">
                                          <p:stCondLst>
                                            <p:cond delay="200"/>
                                          </p:stCondLst>
                                        </p:cTn>
                                        <p:tgtEl>
                                          <p:spTgt spid="1038"/>
                                        </p:tgtEl>
                                        <p:attrNameLst>
                                          <p:attrName>r</p:attrName>
                                        </p:attrNameLst>
                                      </p:cBhvr>
                                    </p:animRot>
                                    <p:animRot by="240000">
                                      <p:cBhvr>
                                        <p:cTn id="16" dur="200" fill="hold">
                                          <p:stCondLst>
                                            <p:cond delay="400"/>
                                          </p:stCondLst>
                                        </p:cTn>
                                        <p:tgtEl>
                                          <p:spTgt spid="1038"/>
                                        </p:tgtEl>
                                        <p:attrNameLst>
                                          <p:attrName>r</p:attrName>
                                        </p:attrNameLst>
                                      </p:cBhvr>
                                    </p:animRot>
                                    <p:animRot by="-240000">
                                      <p:cBhvr>
                                        <p:cTn id="17" dur="200" fill="hold">
                                          <p:stCondLst>
                                            <p:cond delay="600"/>
                                          </p:stCondLst>
                                        </p:cTn>
                                        <p:tgtEl>
                                          <p:spTgt spid="1038"/>
                                        </p:tgtEl>
                                        <p:attrNameLst>
                                          <p:attrName>r</p:attrName>
                                        </p:attrNameLst>
                                      </p:cBhvr>
                                    </p:animRot>
                                    <p:animRot by="120000">
                                      <p:cBhvr>
                                        <p:cTn id="18" dur="200" fill="hold">
                                          <p:stCondLst>
                                            <p:cond delay="800"/>
                                          </p:stCondLst>
                                        </p:cTn>
                                        <p:tgtEl>
                                          <p:spTgt spid="103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1000" fill="hold"/>
                                        <p:tgtEl>
                                          <p:spTgt spid="3"/>
                                        </p:tgtEl>
                                        <p:attrNameLst>
                                          <p:attrName>ppt_w</p:attrName>
                                        </p:attrNameLst>
                                      </p:cBhvr>
                                      <p:tavLst>
                                        <p:tav tm="0">
                                          <p:val>
                                            <p:fltVal val="0"/>
                                          </p:val>
                                        </p:tav>
                                        <p:tav tm="100000">
                                          <p:val>
                                            <p:strVal val="#ppt_w"/>
                                          </p:val>
                                        </p:tav>
                                      </p:tavLst>
                                    </p:anim>
                                    <p:anim calcmode="lin" valueType="num">
                                      <p:cBhvr>
                                        <p:cTn id="32" dur="1000" fill="hold"/>
                                        <p:tgtEl>
                                          <p:spTgt spid="3"/>
                                        </p:tgtEl>
                                        <p:attrNameLst>
                                          <p:attrName>ppt_h</p:attrName>
                                        </p:attrNameLst>
                                      </p:cBhvr>
                                      <p:tavLst>
                                        <p:tav tm="0">
                                          <p:val>
                                            <p:fltVal val="0"/>
                                          </p:val>
                                        </p:tav>
                                        <p:tav tm="100000">
                                          <p:val>
                                            <p:strVal val="#ppt_h"/>
                                          </p:val>
                                        </p:tav>
                                      </p:tavLst>
                                    </p:anim>
                                    <p:anim calcmode="lin" valueType="num">
                                      <p:cBhvr>
                                        <p:cTn id="33" dur="1000" fill="hold"/>
                                        <p:tgtEl>
                                          <p:spTgt spid="3"/>
                                        </p:tgtEl>
                                        <p:attrNameLst>
                                          <p:attrName>style.rotation</p:attrName>
                                        </p:attrNameLst>
                                      </p:cBhvr>
                                      <p:tavLst>
                                        <p:tav tm="0">
                                          <p:val>
                                            <p:fltVal val="90"/>
                                          </p:val>
                                        </p:tav>
                                        <p:tav tm="100000">
                                          <p:val>
                                            <p:fltVal val="0"/>
                                          </p:val>
                                        </p:tav>
                                      </p:tavLst>
                                    </p:anim>
                                    <p:animEffect transition="in" filter="fade">
                                      <p:cBhvr>
                                        <p:cTn id="34" dur="10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circle(in)">
                                      <p:cBhvr>
                                        <p:cTn id="39" dur="20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circle(in)">
                                      <p:cBhvr>
                                        <p:cTn id="44" dur="20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1035"/>
                                        </p:tgtEl>
                                        <p:attrNameLst>
                                          <p:attrName>style.visibility</p:attrName>
                                        </p:attrNameLst>
                                      </p:cBhvr>
                                      <p:to>
                                        <p:strVal val="visible"/>
                                      </p:to>
                                    </p:set>
                                    <p:animEffect transition="in" filter="wipe(down)">
                                      <p:cBhvr>
                                        <p:cTn id="49" dur="580">
                                          <p:stCondLst>
                                            <p:cond delay="0"/>
                                          </p:stCondLst>
                                        </p:cTn>
                                        <p:tgtEl>
                                          <p:spTgt spid="1035"/>
                                        </p:tgtEl>
                                      </p:cBhvr>
                                    </p:animEffect>
                                    <p:anim calcmode="lin" valueType="num">
                                      <p:cBhvr>
                                        <p:cTn id="50" dur="1822" tmFilter="0,0; 0.14,0.36; 0.43,0.73; 0.71,0.91; 1.0,1.0">
                                          <p:stCondLst>
                                            <p:cond delay="0"/>
                                          </p:stCondLst>
                                        </p:cTn>
                                        <p:tgtEl>
                                          <p:spTgt spid="1035"/>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035"/>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035"/>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035"/>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035"/>
                                        </p:tgtEl>
                                        <p:attrNameLst>
                                          <p:attrName>ppt_y</p:attrName>
                                        </p:attrNameLst>
                                      </p:cBhvr>
                                      <p:tavLst>
                                        <p:tav tm="0" fmla="#ppt_y-sin(pi*$)/81">
                                          <p:val>
                                            <p:fltVal val="0"/>
                                          </p:val>
                                        </p:tav>
                                        <p:tav tm="100000">
                                          <p:val>
                                            <p:fltVal val="1"/>
                                          </p:val>
                                        </p:tav>
                                      </p:tavLst>
                                    </p:anim>
                                    <p:animScale>
                                      <p:cBhvr>
                                        <p:cTn id="55" dur="26">
                                          <p:stCondLst>
                                            <p:cond delay="650"/>
                                          </p:stCondLst>
                                        </p:cTn>
                                        <p:tgtEl>
                                          <p:spTgt spid="1035"/>
                                        </p:tgtEl>
                                      </p:cBhvr>
                                      <p:to x="100000" y="60000"/>
                                    </p:animScale>
                                    <p:animScale>
                                      <p:cBhvr>
                                        <p:cTn id="56" dur="166" decel="50000">
                                          <p:stCondLst>
                                            <p:cond delay="676"/>
                                          </p:stCondLst>
                                        </p:cTn>
                                        <p:tgtEl>
                                          <p:spTgt spid="1035"/>
                                        </p:tgtEl>
                                      </p:cBhvr>
                                      <p:to x="100000" y="100000"/>
                                    </p:animScale>
                                    <p:animScale>
                                      <p:cBhvr>
                                        <p:cTn id="57" dur="26">
                                          <p:stCondLst>
                                            <p:cond delay="1312"/>
                                          </p:stCondLst>
                                        </p:cTn>
                                        <p:tgtEl>
                                          <p:spTgt spid="1035"/>
                                        </p:tgtEl>
                                      </p:cBhvr>
                                      <p:to x="100000" y="80000"/>
                                    </p:animScale>
                                    <p:animScale>
                                      <p:cBhvr>
                                        <p:cTn id="58" dur="166" decel="50000">
                                          <p:stCondLst>
                                            <p:cond delay="1338"/>
                                          </p:stCondLst>
                                        </p:cTn>
                                        <p:tgtEl>
                                          <p:spTgt spid="1035"/>
                                        </p:tgtEl>
                                      </p:cBhvr>
                                      <p:to x="100000" y="100000"/>
                                    </p:animScale>
                                    <p:animScale>
                                      <p:cBhvr>
                                        <p:cTn id="59" dur="26">
                                          <p:stCondLst>
                                            <p:cond delay="1642"/>
                                          </p:stCondLst>
                                        </p:cTn>
                                        <p:tgtEl>
                                          <p:spTgt spid="1035"/>
                                        </p:tgtEl>
                                      </p:cBhvr>
                                      <p:to x="100000" y="90000"/>
                                    </p:animScale>
                                    <p:animScale>
                                      <p:cBhvr>
                                        <p:cTn id="60" dur="166" decel="50000">
                                          <p:stCondLst>
                                            <p:cond delay="1668"/>
                                          </p:stCondLst>
                                        </p:cTn>
                                        <p:tgtEl>
                                          <p:spTgt spid="1035"/>
                                        </p:tgtEl>
                                      </p:cBhvr>
                                      <p:to x="100000" y="100000"/>
                                    </p:animScale>
                                    <p:animScale>
                                      <p:cBhvr>
                                        <p:cTn id="61" dur="26">
                                          <p:stCondLst>
                                            <p:cond delay="1808"/>
                                          </p:stCondLst>
                                        </p:cTn>
                                        <p:tgtEl>
                                          <p:spTgt spid="1035"/>
                                        </p:tgtEl>
                                      </p:cBhvr>
                                      <p:to x="100000" y="95000"/>
                                    </p:animScale>
                                    <p:animScale>
                                      <p:cBhvr>
                                        <p:cTn id="62" dur="166" decel="50000">
                                          <p:stCondLst>
                                            <p:cond delay="1834"/>
                                          </p:stCondLst>
                                        </p:cTn>
                                        <p:tgtEl>
                                          <p:spTgt spid="1035"/>
                                        </p:tgtEl>
                                      </p:cBhvr>
                                      <p:to x="100000" y="100000"/>
                                    </p:animScale>
                                  </p:childTnLst>
                                </p:cTn>
                              </p:par>
                            </p:childTnLst>
                          </p:cTn>
                        </p:par>
                        <p:par>
                          <p:cTn id="63" fill="hold">
                            <p:stCondLst>
                              <p:cond delay="2000"/>
                            </p:stCondLst>
                            <p:childTnLst>
                              <p:par>
                                <p:cTn id="64" presetID="6" presetClass="entr" presetSubtype="16"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circle(in)">
                                      <p:cBhvr>
                                        <p:cTn id="66" dur="10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circle(in)">
                                      <p:cBhvr>
                                        <p:cTn id="7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980728"/>
            <a:ext cx="8784976" cy="400110"/>
          </a:xfrm>
          <a:prstGeom prst="rect">
            <a:avLst/>
          </a:prstGeom>
          <a:noFill/>
        </p:spPr>
        <p:txBody>
          <a:bodyPr wrap="square" rtlCol="0">
            <a:spAutoFit/>
          </a:bodyPr>
          <a:lstStyle/>
          <a:p>
            <a:pPr marL="285750" indent="-285750">
              <a:buFont typeface="Wingdings" pitchFamily="2" charset="2"/>
              <a:buChar char="l"/>
            </a:pPr>
            <a:r>
              <a:rPr lang="zh-CN" altLang="en-US" sz="2000" dirty="0" smtClean="0"/>
              <a:t>漏洞原理</a:t>
            </a:r>
            <a:endParaRPr lang="en-US" altLang="zh-CN" sz="2000" dirty="0" smtClean="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1340768"/>
            <a:ext cx="7821588" cy="4408937"/>
          </a:xfrm>
          <a:prstGeom prst="rect">
            <a:avLst/>
          </a:prstGeom>
        </p:spPr>
      </p:pic>
      <p:sp>
        <p:nvSpPr>
          <p:cNvPr id="7" name="文本框 6"/>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CSRF</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647038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512" y="4005064"/>
            <a:ext cx="8352928" cy="2754600"/>
          </a:xfrm>
          <a:prstGeom prst="rect">
            <a:avLst/>
          </a:prstGeom>
        </p:spPr>
        <p:txBody>
          <a:bodyPr wrap="square">
            <a:spAutoFit/>
          </a:bodyPr>
          <a:lstStyle/>
          <a:p>
            <a:pPr marL="285750" indent="-285750">
              <a:buFont typeface="Wingdings" pitchFamily="2" charset="2"/>
              <a:buChar char="u"/>
            </a:pPr>
            <a:r>
              <a:rPr lang="en-US" altLang="zh-CN" dirty="0" smtClean="0"/>
              <a:t>      </a:t>
            </a:r>
            <a:r>
              <a:rPr lang="zh-CN" altLang="en-US" sz="2000" b="1" dirty="0" smtClean="0"/>
              <a:t>攻击方法</a:t>
            </a:r>
            <a:r>
              <a:rPr lang="zh-CN" altLang="zh-CN" dirty="0" smtClean="0"/>
              <a:t>：</a:t>
            </a:r>
            <a:endParaRPr lang="en-US" altLang="zh-CN" dirty="0" smtClean="0"/>
          </a:p>
          <a:p>
            <a:pPr marL="742950" lvl="1" indent="-285750">
              <a:lnSpc>
                <a:spcPct val="150000"/>
              </a:lnSpc>
              <a:buFontTx/>
              <a:buChar char="–"/>
            </a:pPr>
            <a:r>
              <a:rPr lang="zh-CN" altLang="en-US" dirty="0" smtClean="0">
                <a:latin typeface="微软雅黑" pitchFamily="34" charset="-122"/>
                <a:ea typeface="微软雅黑" pitchFamily="34" charset="-122"/>
              </a:rPr>
              <a:t>直接发送该</a:t>
            </a:r>
            <a:r>
              <a:rPr lang="en-US" altLang="zh-CN" dirty="0" smtClean="0">
                <a:latin typeface="微软雅黑" pitchFamily="34" charset="-122"/>
                <a:ea typeface="微软雅黑" pitchFamily="34" charset="-122"/>
              </a:rPr>
              <a:t>URL</a:t>
            </a:r>
            <a:r>
              <a:rPr lang="zh-CN" altLang="en-US" dirty="0" smtClean="0">
                <a:latin typeface="微软雅黑" pitchFamily="34" charset="-122"/>
                <a:ea typeface="微软雅黑" pitchFamily="34" charset="-122"/>
              </a:rPr>
              <a:t>给登录者</a:t>
            </a:r>
            <a:endParaRPr lang="en-US" altLang="zh-CN" dirty="0" smtClean="0">
              <a:latin typeface="微软雅黑" pitchFamily="34" charset="-122"/>
              <a:ea typeface="微软雅黑" pitchFamily="34" charset="-122"/>
            </a:endParaRPr>
          </a:p>
          <a:p>
            <a:pPr marL="742950" lvl="1" indent="-285750">
              <a:lnSpc>
                <a:spcPct val="150000"/>
              </a:lnSpc>
              <a:buFontTx/>
              <a:buChar char="–"/>
            </a:pPr>
            <a:r>
              <a:rPr lang="zh-CN" altLang="en-US" dirty="0" smtClean="0">
                <a:latin typeface="微软雅黑" pitchFamily="34" charset="-122"/>
                <a:ea typeface="微软雅黑" pitchFamily="34" charset="-122"/>
              </a:rPr>
              <a:t>构造一个包含该</a:t>
            </a:r>
            <a:r>
              <a:rPr lang="en-US" altLang="zh-CN" dirty="0" err="1" smtClean="0">
                <a:latin typeface="微软雅黑" pitchFamily="34" charset="-122"/>
                <a:ea typeface="微软雅黑" pitchFamily="34" charset="-122"/>
              </a:rPr>
              <a:t>url</a:t>
            </a:r>
            <a:r>
              <a:rPr lang="zh-CN" altLang="en-US" dirty="0" smtClean="0">
                <a:latin typeface="微软雅黑" pitchFamily="34" charset="-122"/>
                <a:ea typeface="微软雅黑" pitchFamily="34" charset="-122"/>
              </a:rPr>
              <a:t>的</a:t>
            </a:r>
            <a:r>
              <a:rPr lang="en-US" altLang="zh-CN" dirty="0" smtClean="0">
                <a:latin typeface="微软雅黑" pitchFamily="34" charset="-122"/>
                <a:ea typeface="微软雅黑" pitchFamily="34" charset="-122"/>
              </a:rPr>
              <a:t>html</a:t>
            </a:r>
            <a:r>
              <a:rPr lang="zh-CN" altLang="en-US" dirty="0" smtClean="0">
                <a:latin typeface="微软雅黑" pitchFamily="34" charset="-122"/>
                <a:ea typeface="微软雅黑" pitchFamily="34" charset="-122"/>
              </a:rPr>
              <a:t>页面，诱导用户去点击，如</a:t>
            </a:r>
            <a:r>
              <a:rPr lang="en-US" altLang="zh-CN" dirty="0">
                <a:latin typeface="微软雅黑" pitchFamily="34" charset="-122"/>
                <a:ea typeface="微软雅黑" pitchFamily="34" charset="-122"/>
              </a:rPr>
              <a:t>&lt;</a:t>
            </a:r>
            <a:r>
              <a:rPr lang="en-US" altLang="zh-CN" dirty="0" err="1">
                <a:latin typeface="微软雅黑" pitchFamily="34" charset="-122"/>
                <a:ea typeface="微软雅黑" pitchFamily="34" charset="-122"/>
              </a:rPr>
              <a:t>img</a:t>
            </a:r>
            <a:r>
              <a:rPr lang="en-US" altLang="zh-CN" dirty="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src</a:t>
            </a:r>
            <a:r>
              <a:rPr lang="en-US" altLang="zh-CN" dirty="0" smtClean="0">
                <a:latin typeface="微软雅黑" pitchFamily="34" charset="-122"/>
                <a:ea typeface="微软雅黑" pitchFamily="34" charset="-122"/>
              </a:rPr>
              <a:t>=</a:t>
            </a:r>
            <a:r>
              <a:rPr lang="en-US" altLang="zh-CN" dirty="0">
                <a:latin typeface="微软雅黑" pitchFamily="34" charset="-122"/>
                <a:ea typeface="微软雅黑" pitchFamily="34" charset="-122"/>
              </a:rPr>
              <a:t>https://www.company.example/fwmgt/delete?rule=*</a:t>
            </a:r>
            <a:r>
              <a:rPr lang="en-US" altLang="zh-CN" dirty="0" smtClean="0">
                <a:latin typeface="微软雅黑" pitchFamily="34" charset="-122"/>
                <a:ea typeface="微软雅黑" pitchFamily="34" charset="-122"/>
              </a:rPr>
              <a:t>&gt;</a:t>
            </a:r>
            <a:endParaRPr lang="zh-CN" altLang="zh-CN" dirty="0">
              <a:latin typeface="微软雅黑" pitchFamily="34" charset="-122"/>
              <a:ea typeface="微软雅黑" pitchFamily="34" charset="-122"/>
            </a:endParaRPr>
          </a:p>
          <a:p>
            <a:pPr marL="742950" lvl="1" indent="-285750">
              <a:lnSpc>
                <a:spcPct val="150000"/>
              </a:lnSpc>
              <a:buFontTx/>
              <a:buChar char="–"/>
            </a:pPr>
            <a:r>
              <a:rPr lang="zh-CN" altLang="en-US" dirty="0" smtClean="0">
                <a:latin typeface="微软雅黑" pitchFamily="34" charset="-122"/>
                <a:ea typeface="微软雅黑" pitchFamily="34" charset="-122"/>
              </a:rPr>
              <a:t>利用其他的已知漏洞</a:t>
            </a:r>
            <a:endParaRPr lang="en-US" altLang="zh-CN" dirty="0" smtClean="0">
              <a:latin typeface="微软雅黑" pitchFamily="34" charset="-122"/>
              <a:ea typeface="微软雅黑" pitchFamily="34" charset="-122"/>
            </a:endParaRPr>
          </a:p>
          <a:p>
            <a:pPr marL="742950" lvl="1" indent="-285750">
              <a:lnSpc>
                <a:spcPct val="150000"/>
              </a:lnSpc>
              <a:buFontTx/>
              <a:buChar char="–"/>
            </a:pPr>
            <a:r>
              <a:rPr lang="zh-CN" altLang="en-US" dirty="0" smtClean="0">
                <a:latin typeface="微软雅黑" pitchFamily="34" charset="-122"/>
                <a:ea typeface="微软雅黑" pitchFamily="34" charset="-122"/>
              </a:rPr>
              <a:t>其他</a:t>
            </a:r>
            <a:endParaRPr lang="zh-CN" altLang="zh-CN" dirty="0">
              <a:latin typeface="微软雅黑" pitchFamily="34" charset="-122"/>
              <a:ea typeface="微软雅黑" pitchFamily="34" charset="-122"/>
            </a:endParaRPr>
          </a:p>
          <a:p>
            <a:endParaRPr lang="zh-CN" altLang="zh-CN" dirty="0"/>
          </a:p>
        </p:txBody>
      </p:sp>
      <p:sp>
        <p:nvSpPr>
          <p:cNvPr id="5" name="TextBox 4"/>
          <p:cNvSpPr txBox="1"/>
          <p:nvPr/>
        </p:nvSpPr>
        <p:spPr>
          <a:xfrm>
            <a:off x="107504" y="980728"/>
            <a:ext cx="8784976" cy="400110"/>
          </a:xfrm>
          <a:prstGeom prst="rect">
            <a:avLst/>
          </a:prstGeom>
          <a:noFill/>
        </p:spPr>
        <p:txBody>
          <a:bodyPr wrap="square" rtlCol="0">
            <a:spAutoFit/>
          </a:bodyPr>
          <a:lstStyle/>
          <a:p>
            <a:pPr marL="285750" indent="-285750">
              <a:buFont typeface="Wingdings" pitchFamily="2" charset="2"/>
              <a:buChar char="l"/>
            </a:pPr>
            <a:r>
              <a:rPr lang="zh-CN" altLang="en-US" sz="2000" b="1" dirty="0" smtClean="0"/>
              <a:t>漏洞示例</a:t>
            </a:r>
            <a:endParaRPr lang="en-US" altLang="zh-CN" sz="2000" b="1" dirty="0" smtClean="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512" y="1682874"/>
            <a:ext cx="6781800" cy="1962150"/>
          </a:xfrm>
          <a:prstGeom prst="rect">
            <a:avLst/>
          </a:prstGeom>
        </p:spPr>
      </p:pic>
      <p:sp>
        <p:nvSpPr>
          <p:cNvPr id="8" name="矩形 7"/>
          <p:cNvSpPr/>
          <p:nvPr/>
        </p:nvSpPr>
        <p:spPr>
          <a:xfrm>
            <a:off x="395536" y="3645024"/>
            <a:ext cx="7987054" cy="369332"/>
          </a:xfrm>
          <a:prstGeom prst="rect">
            <a:avLst/>
          </a:prstGeom>
        </p:spPr>
        <p:txBody>
          <a:bodyPr wrap="square">
            <a:spAutoFit/>
          </a:bodyPr>
          <a:lstStyle/>
          <a:p>
            <a:r>
              <a:rPr lang="zh-CN" altLang="en-US" dirty="0" smtClean="0"/>
              <a:t>示例二：</a:t>
            </a:r>
            <a:r>
              <a:rPr lang="en-US" altLang="zh-CN" dirty="0" smtClean="0"/>
              <a:t>http</a:t>
            </a:r>
            <a:r>
              <a:rPr lang="en-US" altLang="zh-CN" dirty="0"/>
              <a:t>://www.mybank.com/Transfer.php?toBankId=11&amp;money=1000</a:t>
            </a:r>
            <a:endParaRPr lang="zh-CN" altLang="en-US" dirty="0"/>
          </a:p>
        </p:txBody>
      </p:sp>
      <p:sp>
        <p:nvSpPr>
          <p:cNvPr id="9" name="TextBox 8"/>
          <p:cNvSpPr txBox="1"/>
          <p:nvPr/>
        </p:nvSpPr>
        <p:spPr>
          <a:xfrm>
            <a:off x="395536" y="1340768"/>
            <a:ext cx="1741240" cy="369332"/>
          </a:xfrm>
          <a:prstGeom prst="rect">
            <a:avLst/>
          </a:prstGeom>
          <a:noFill/>
        </p:spPr>
        <p:txBody>
          <a:bodyPr wrap="square" rtlCol="0">
            <a:spAutoFit/>
          </a:bodyPr>
          <a:lstStyle/>
          <a:p>
            <a:r>
              <a:rPr lang="zh-CN" altLang="en-US" dirty="0" smtClean="0"/>
              <a:t>示例一：</a:t>
            </a:r>
            <a:endParaRPr lang="zh-CN" altLang="en-US" dirty="0"/>
          </a:p>
        </p:txBody>
      </p:sp>
      <p:sp>
        <p:nvSpPr>
          <p:cNvPr id="11" name="文本框 10"/>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CSRF</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8347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barn(inVertical)">
                                      <p:cBhvr>
                                        <p:cTn id="16" dur="500"/>
                                        <p:tgtEl>
                                          <p:spTgt spid="7">
                                            <p:txEl>
                                              <p:pRg st="2" end="2"/>
                                            </p:txEl>
                                          </p:spTgt>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arn(inVertical)">
                                      <p:cBhvr>
                                        <p:cTn id="20" dur="500"/>
                                        <p:tgtEl>
                                          <p:spTgt spid="7">
                                            <p:txEl>
                                              <p:pRg st="3" end="3"/>
                                            </p:txEl>
                                          </p:spTgt>
                                        </p:tgtEl>
                                      </p:cBhvr>
                                    </p:animEffect>
                                  </p:childTnLst>
                                </p:cTn>
                              </p:par>
                            </p:childTnLst>
                          </p:cTn>
                        </p:par>
                        <p:par>
                          <p:cTn id="21" fill="hold">
                            <p:stCondLst>
                              <p:cond delay="1500"/>
                            </p:stCondLst>
                            <p:childTnLst>
                              <p:par>
                                <p:cTn id="22" presetID="16" presetClass="entr" presetSubtype="21" fill="hold" nodeType="after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barn(inVertical)">
                                      <p:cBhvr>
                                        <p:cTn id="24"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980728"/>
            <a:ext cx="8784976" cy="400110"/>
          </a:xfrm>
          <a:prstGeom prst="rect">
            <a:avLst/>
          </a:prstGeom>
          <a:noFill/>
        </p:spPr>
        <p:txBody>
          <a:bodyPr wrap="square" rtlCol="0">
            <a:spAutoFit/>
          </a:bodyPr>
          <a:lstStyle/>
          <a:p>
            <a:pPr marL="285750" indent="-285750">
              <a:buFont typeface="Wingdings" pitchFamily="2" charset="2"/>
              <a:buChar char="l"/>
            </a:pPr>
            <a:r>
              <a:rPr lang="zh-CN" altLang="en-US" sz="2000" dirty="0" smtClean="0"/>
              <a:t>示例三</a:t>
            </a:r>
            <a:endParaRPr lang="en-US" altLang="zh-CN" sz="2000" dirty="0" smtClean="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389744"/>
            <a:ext cx="5647619" cy="287619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970" y="3495614"/>
            <a:ext cx="7847620" cy="2885714"/>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1412776"/>
            <a:ext cx="7742858" cy="3723810"/>
          </a:xfrm>
          <a:prstGeom prst="rect">
            <a:avLst/>
          </a:prstGeom>
        </p:spPr>
      </p:pic>
      <p:sp>
        <p:nvSpPr>
          <p:cNvPr id="10" name="矩形 9"/>
          <p:cNvSpPr/>
          <p:nvPr/>
        </p:nvSpPr>
        <p:spPr bwMode="auto">
          <a:xfrm>
            <a:off x="4788024" y="3513990"/>
            <a:ext cx="1584176" cy="369332"/>
          </a:xfrm>
          <a:prstGeom prst="rect">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zh-CN" altLang="en-US" b="1" i="0" u="none" strike="noStrike" cap="none" normalizeH="0" baseline="0" dirty="0" smtClean="0">
                <a:ln>
                  <a:noFill/>
                </a:ln>
                <a:solidFill>
                  <a:schemeClr val="tx1">
                    <a:lumMod val="85000"/>
                    <a:lumOff val="15000"/>
                  </a:schemeClr>
                </a:solidFill>
                <a:effectLst/>
                <a:latin typeface="方正大黑简体" pitchFamily="2" charset="-122"/>
                <a:ea typeface="方正大黑简体" pitchFamily="2" charset="-122"/>
              </a:rPr>
              <a:t>比较</a:t>
            </a:r>
          </a:p>
        </p:txBody>
      </p:sp>
      <p:cxnSp>
        <p:nvCxnSpPr>
          <p:cNvPr id="8" name="直接箭头连接符 7"/>
          <p:cNvCxnSpPr/>
          <p:nvPr/>
        </p:nvCxnSpPr>
        <p:spPr bwMode="auto">
          <a:xfrm flipV="1">
            <a:off x="4067944" y="2708920"/>
            <a:ext cx="936104" cy="2880320"/>
          </a:xfrm>
          <a:prstGeom prst="straightConnector1">
            <a:avLst/>
          </a:prstGeom>
          <a:solidFill>
            <a:srgbClr val="FF0000"/>
          </a:solidFill>
          <a:ln w="12700" cap="flat" cmpd="sng" algn="ctr">
            <a:solidFill>
              <a:srgbClr val="FF0000"/>
            </a:solidFill>
            <a:prstDash val="solid"/>
            <a:round/>
            <a:headEnd type="none" w="med" len="med"/>
            <a:tailEnd type="arrow"/>
          </a:ln>
          <a:effectLst/>
        </p:spPr>
      </p:cxnSp>
      <p:grpSp>
        <p:nvGrpSpPr>
          <p:cNvPr id="3" name="组合 6"/>
          <p:cNvGrpSpPr/>
          <p:nvPr/>
        </p:nvGrpSpPr>
        <p:grpSpPr>
          <a:xfrm>
            <a:off x="323528" y="4933528"/>
            <a:ext cx="8407400" cy="1447800"/>
            <a:chOff x="444500" y="1282700"/>
            <a:chExt cx="8407400" cy="1447800"/>
          </a:xfrm>
        </p:grpSpPr>
        <p:sp>
          <p:nvSpPr>
            <p:cNvPr id="16" name="AutoShape 14"/>
            <p:cNvSpPr>
              <a:spLocks noChangeArrowheads="1"/>
            </p:cNvSpPr>
            <p:nvPr/>
          </p:nvSpPr>
          <p:spPr bwMode="auto">
            <a:xfrm>
              <a:off x="444500" y="1282700"/>
              <a:ext cx="8407400" cy="1447800"/>
            </a:xfrm>
            <a:prstGeom prst="roundRect">
              <a:avLst>
                <a:gd name="adj" fmla="val 16667"/>
              </a:avLst>
            </a:prstGeom>
            <a:gradFill rotWithShape="1">
              <a:gsLst>
                <a:gs pos="0">
                  <a:srgbClr val="E9E4C1"/>
                </a:gs>
                <a:gs pos="100000">
                  <a:schemeClr val="bg1"/>
                </a:gs>
              </a:gsLst>
              <a:lin ang="5400000" scaled="1"/>
            </a:gradFill>
            <a:ln w="9525" algn="ctr">
              <a:solidFill>
                <a:srgbClr val="808000"/>
              </a:solidFill>
              <a:round/>
              <a:headEnd/>
              <a:tailEnd/>
            </a:ln>
          </p:spPr>
          <p:txBody>
            <a:bodyPr wrap="none" lIns="2520000" anchor="ctr"/>
            <a:lstStyle/>
            <a:p>
              <a:pPr marL="355600" indent="-355600">
                <a:buClr>
                  <a:srgbClr val="808000"/>
                </a:buClr>
                <a:buSzPct val="75000"/>
                <a:buFont typeface="Wingdings" pitchFamily="2" charset="2"/>
                <a:buChar char="l"/>
              </a:pPr>
              <a:r>
                <a:rPr lang="en-US" altLang="zh-CN" dirty="0" err="1" smtClean="0">
                  <a:solidFill>
                    <a:srgbClr val="000000"/>
                  </a:solidFill>
                </a:rPr>
                <a:t>Appscan</a:t>
              </a:r>
              <a:r>
                <a:rPr lang="zh-CN" altLang="en-US" dirty="0" smtClean="0">
                  <a:solidFill>
                    <a:srgbClr val="000000"/>
                  </a:solidFill>
                </a:rPr>
                <a:t>等工具自动化扫描</a:t>
              </a:r>
              <a:endParaRPr lang="en-US" altLang="zh-CN" dirty="0" smtClean="0">
                <a:solidFill>
                  <a:srgbClr val="000000"/>
                </a:solidFill>
              </a:endParaRPr>
            </a:p>
            <a:p>
              <a:pPr marL="355600" indent="-355600">
                <a:buClr>
                  <a:srgbClr val="808000"/>
                </a:buClr>
                <a:buSzPct val="75000"/>
                <a:buFont typeface="Wingdings" pitchFamily="2" charset="2"/>
                <a:buChar char="l"/>
              </a:pPr>
              <a:endParaRPr lang="en-US" altLang="zh-CN" dirty="0" smtClean="0">
                <a:solidFill>
                  <a:srgbClr val="000000"/>
                </a:solidFill>
              </a:endParaRPr>
            </a:p>
            <a:p>
              <a:pPr marL="355600" indent="-355600">
                <a:buClr>
                  <a:srgbClr val="808000"/>
                </a:buClr>
                <a:buSzPct val="75000"/>
                <a:buFont typeface="Wingdings" pitchFamily="2" charset="2"/>
                <a:buChar char="l"/>
              </a:pPr>
              <a:r>
                <a:rPr lang="zh-CN" altLang="en-US" dirty="0" smtClean="0">
                  <a:solidFill>
                    <a:srgbClr val="000000"/>
                  </a:solidFill>
                </a:rPr>
                <a:t>手工</a:t>
              </a:r>
              <a:r>
                <a:rPr lang="en-US" altLang="zh-CN" dirty="0" smtClean="0">
                  <a:solidFill>
                    <a:srgbClr val="000000"/>
                  </a:solidFill>
                </a:rPr>
                <a:t>+Burp</a:t>
              </a:r>
              <a:r>
                <a:rPr lang="zh-CN" altLang="en-US" dirty="0" smtClean="0">
                  <a:solidFill>
                    <a:srgbClr val="000000"/>
                  </a:solidFill>
                </a:rPr>
                <a:t>工具等</a:t>
              </a:r>
              <a:endParaRPr lang="zh-CN" altLang="en-US" dirty="0">
                <a:solidFill>
                  <a:srgbClr val="000000"/>
                </a:solidFill>
              </a:endParaRPr>
            </a:p>
          </p:txBody>
        </p:sp>
        <p:sp>
          <p:nvSpPr>
            <p:cNvPr id="17" name="AutoShape 15"/>
            <p:cNvSpPr>
              <a:spLocks noChangeArrowheads="1"/>
            </p:cNvSpPr>
            <p:nvPr/>
          </p:nvSpPr>
          <p:spPr bwMode="auto">
            <a:xfrm>
              <a:off x="520700" y="1358900"/>
              <a:ext cx="2298700" cy="1282700"/>
            </a:xfrm>
            <a:prstGeom prst="roundRect">
              <a:avLst>
                <a:gd name="adj" fmla="val 14051"/>
              </a:avLst>
            </a:prstGeom>
            <a:gradFill rotWithShape="1">
              <a:gsLst>
                <a:gs pos="0">
                  <a:srgbClr val="808000"/>
                </a:gs>
                <a:gs pos="100000">
                  <a:schemeClr val="bg1"/>
                </a:gs>
              </a:gsLst>
              <a:lin ang="5400000" scaled="1"/>
            </a:gradFill>
            <a:ln w="9525" algn="ctr">
              <a:solidFill>
                <a:srgbClr val="808000"/>
              </a:solidFill>
              <a:round/>
              <a:headEnd/>
              <a:tailEnd/>
            </a:ln>
          </p:spPr>
          <p:txBody>
            <a:bodyPr wrap="none"/>
            <a:lstStyle/>
            <a:p>
              <a:pPr fontAlgn="t">
                <a:lnSpc>
                  <a:spcPct val="150000"/>
                </a:lnSpc>
              </a:pPr>
              <a:r>
                <a:rPr lang="zh-CN" altLang="en-US" sz="2400" b="1" dirty="0" smtClean="0">
                  <a:solidFill>
                    <a:srgbClr val="FFFFFF"/>
                  </a:solidFill>
                </a:rPr>
                <a:t>测试方法</a:t>
              </a:r>
              <a:endParaRPr lang="zh-CN" altLang="en-US" sz="2400" b="1" dirty="0">
                <a:solidFill>
                  <a:srgbClr val="FFFFFF"/>
                </a:solidFill>
              </a:endParaRPr>
            </a:p>
          </p:txBody>
        </p:sp>
        <p:pic>
          <p:nvPicPr>
            <p:cNvPr id="18" name="Picture 28" descr="01章_05-1"/>
            <p:cNvPicPr>
              <a:picLocks noChangeAspect="1" noChangeArrowheads="1"/>
            </p:cNvPicPr>
            <p:nvPr/>
          </p:nvPicPr>
          <p:blipFill>
            <a:blip r:embed="rId6" cstate="print"/>
            <a:srcRect/>
            <a:stretch>
              <a:fillRect/>
            </a:stretch>
          </p:blipFill>
          <p:spPr bwMode="auto">
            <a:xfrm>
              <a:off x="1643063" y="1871663"/>
              <a:ext cx="1116012" cy="695325"/>
            </a:xfrm>
            <a:prstGeom prst="rect">
              <a:avLst/>
            </a:prstGeom>
            <a:noFill/>
            <a:ln w="9525">
              <a:noFill/>
              <a:miter lim="800000"/>
              <a:headEnd/>
              <a:tailEnd/>
            </a:ln>
          </p:spPr>
        </p:pic>
      </p:grpSp>
      <p:sp>
        <p:nvSpPr>
          <p:cNvPr id="15" name="文本框 14"/>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CSRF</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3383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circle(in)">
                                      <p:cBhvr>
                                        <p:cTn id="4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980728"/>
            <a:ext cx="8784976" cy="3170099"/>
          </a:xfrm>
          <a:prstGeom prst="rect">
            <a:avLst/>
          </a:prstGeom>
          <a:noFill/>
        </p:spPr>
        <p:txBody>
          <a:bodyPr wrap="square" rtlCol="0">
            <a:spAutoFit/>
          </a:bodyPr>
          <a:lstStyle/>
          <a:p>
            <a:pPr marL="285750" indent="-285750">
              <a:buFont typeface="Wingdings" pitchFamily="2" charset="2"/>
              <a:buChar char="l"/>
            </a:pPr>
            <a:r>
              <a:rPr lang="zh-CN" altLang="en-US" sz="2000" b="1" dirty="0" smtClean="0"/>
              <a:t>修复建议</a:t>
            </a:r>
            <a:endParaRPr lang="zh-CN" altLang="zh-CN" sz="2000" b="1" dirty="0"/>
          </a:p>
          <a:p>
            <a:pPr marL="800100" lvl="1" indent="-342900">
              <a:lnSpc>
                <a:spcPct val="200000"/>
              </a:lnSpc>
              <a:buFontTx/>
              <a:buChar char="–"/>
            </a:pPr>
            <a:r>
              <a:rPr lang="zh-CN" altLang="en-US" dirty="0" smtClean="0">
                <a:latin typeface="微软雅黑" pitchFamily="34" charset="-122"/>
                <a:ea typeface="微软雅黑" pitchFamily="34" charset="-122"/>
              </a:rPr>
              <a:t>伪随机数：客户端页面添加，服务器端进行</a:t>
            </a:r>
            <a:r>
              <a:rPr lang="en-US" altLang="zh-CN" dirty="0" smtClean="0">
                <a:latin typeface="微软雅黑" pitchFamily="34" charset="-122"/>
                <a:ea typeface="微软雅黑" pitchFamily="34" charset="-122"/>
              </a:rPr>
              <a:t>Hash</a:t>
            </a:r>
            <a:r>
              <a:rPr lang="zh-CN" altLang="en-US" dirty="0" smtClean="0">
                <a:latin typeface="微软雅黑" pitchFamily="34" charset="-122"/>
                <a:ea typeface="微软雅黑" pitchFamily="34" charset="-122"/>
              </a:rPr>
              <a:t>值校验。</a:t>
            </a:r>
            <a:endParaRPr lang="en-US" altLang="zh-CN" dirty="0" smtClean="0">
              <a:latin typeface="微软雅黑" pitchFamily="34" charset="-122"/>
              <a:ea typeface="微软雅黑" pitchFamily="34" charset="-122"/>
            </a:endParaRPr>
          </a:p>
          <a:p>
            <a:pPr marL="800100" lvl="1" indent="-342900">
              <a:lnSpc>
                <a:spcPct val="200000"/>
              </a:lnSpc>
              <a:buFontTx/>
              <a:buChar char="–"/>
            </a:pPr>
            <a:r>
              <a:rPr lang="zh-CN" altLang="en-US" dirty="0" smtClean="0">
                <a:latin typeface="微软雅黑" pitchFamily="34" charset="-122"/>
                <a:ea typeface="微软雅黑" pitchFamily="34" charset="-122"/>
              </a:rPr>
              <a:t>添加验证码：用户提交表单时，验证码要复杂安全</a:t>
            </a:r>
            <a:endParaRPr lang="en-US" altLang="zh-CN" dirty="0" smtClean="0">
              <a:latin typeface="微软雅黑" pitchFamily="34" charset="-122"/>
              <a:ea typeface="微软雅黑" pitchFamily="34" charset="-122"/>
            </a:endParaRPr>
          </a:p>
          <a:p>
            <a:pPr marL="800100" lvl="1" indent="-342900">
              <a:lnSpc>
                <a:spcPct val="200000"/>
              </a:lnSpc>
              <a:buFontTx/>
              <a:buChar char="–"/>
            </a:pPr>
            <a:r>
              <a:rPr lang="zh-CN" altLang="zh-CN" dirty="0" smtClean="0">
                <a:latin typeface="微软雅黑" pitchFamily="34" charset="-122"/>
                <a:ea typeface="微软雅黑" pitchFamily="34" charset="-122"/>
              </a:rPr>
              <a:t>通过</a:t>
            </a:r>
            <a:r>
              <a:rPr lang="en-US" altLang="zh-CN" dirty="0" smtClean="0">
                <a:latin typeface="微软雅黑" pitchFamily="34" charset="-122"/>
                <a:ea typeface="微软雅黑" pitchFamily="34" charset="-122"/>
              </a:rPr>
              <a:t>post</a:t>
            </a:r>
            <a:r>
              <a:rPr lang="zh-CN" altLang="en-US" dirty="0" smtClean="0">
                <a:latin typeface="微软雅黑" pitchFamily="34" charset="-122"/>
                <a:ea typeface="微软雅黑" pitchFamily="34" charset="-122"/>
              </a:rPr>
              <a:t>方式传递</a:t>
            </a:r>
            <a:r>
              <a:rPr lang="zh-CN" altLang="zh-CN" dirty="0" smtClean="0">
                <a:latin typeface="微软雅黑" pitchFamily="34" charset="-122"/>
                <a:ea typeface="微软雅黑" pitchFamily="34" charset="-122"/>
              </a:rPr>
              <a:t>参数</a:t>
            </a:r>
            <a:r>
              <a:rPr lang="zh-CN" altLang="en-US" dirty="0" smtClean="0">
                <a:latin typeface="微软雅黑" pitchFamily="34" charset="-122"/>
                <a:ea typeface="微软雅黑" pitchFamily="34" charset="-122"/>
              </a:rPr>
              <a:t>值</a:t>
            </a:r>
            <a:r>
              <a:rPr lang="zh-CN" altLang="zh-CN" dirty="0" smtClean="0">
                <a:latin typeface="微软雅黑" pitchFamily="34" charset="-122"/>
                <a:ea typeface="微软雅黑" pitchFamily="34" charset="-122"/>
              </a:rPr>
              <a:t>，</a:t>
            </a:r>
            <a:r>
              <a:rPr lang="zh-CN" altLang="zh-CN" dirty="0">
                <a:latin typeface="微软雅黑" pitchFamily="34" charset="-122"/>
                <a:ea typeface="微软雅黑" pitchFamily="34" charset="-122"/>
              </a:rPr>
              <a:t>作为隐藏字段；如果在</a:t>
            </a:r>
            <a:r>
              <a:rPr lang="en-US" altLang="zh-CN" dirty="0">
                <a:latin typeface="微软雅黑" pitchFamily="34" charset="-122"/>
                <a:ea typeface="微软雅黑" pitchFamily="34" charset="-122"/>
              </a:rPr>
              <a:t>URL</a:t>
            </a:r>
            <a:r>
              <a:rPr lang="zh-CN" altLang="zh-CN" dirty="0">
                <a:latin typeface="微软雅黑" pitchFamily="34" charset="-122"/>
                <a:ea typeface="微软雅黑" pitchFamily="34" charset="-122"/>
              </a:rPr>
              <a:t>中将存在暴露给攻击者运行的风险，从而损害秘密令牌</a:t>
            </a:r>
            <a:r>
              <a:rPr lang="zh-CN" altLang="zh-CN"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nSpc>
                <a:spcPct val="200000"/>
              </a:lnSpc>
            </a:pPr>
            <a:r>
              <a:rPr lang="zh-CN" altLang="en-US" b="1" dirty="0" smtClean="0">
                <a:latin typeface="微软雅黑" pitchFamily="34" charset="-122"/>
                <a:ea typeface="微软雅黑" pitchFamily="34" charset="-122"/>
              </a:rPr>
              <a:t>注意</a:t>
            </a:r>
            <a:r>
              <a:rPr lang="zh-CN" altLang="en-US" dirty="0" smtClean="0">
                <a:latin typeface="微软雅黑" pitchFamily="34" charset="-122"/>
                <a:ea typeface="微软雅黑" pitchFamily="34" charset="-122"/>
              </a:rPr>
              <a:t>：需要用户登录后才进行的</a:t>
            </a:r>
            <a:r>
              <a:rPr lang="zh-CN" altLang="en-US" dirty="0">
                <a:latin typeface="微软雅黑" pitchFamily="34" charset="-122"/>
                <a:ea typeface="微软雅黑" pitchFamily="34" charset="-122"/>
              </a:rPr>
              <a:t>涉及</a:t>
            </a:r>
            <a:r>
              <a:rPr lang="zh-CN" altLang="en-US" dirty="0" smtClean="0">
                <a:latin typeface="微软雅黑" pitchFamily="34" charset="-122"/>
                <a:ea typeface="微软雅黑" pitchFamily="34" charset="-122"/>
              </a:rPr>
              <a:t>到数据库增删改的操作作为前提</a:t>
            </a:r>
            <a:endParaRPr lang="zh-CN" altLang="zh-CN" dirty="0">
              <a:latin typeface="微软雅黑" pitchFamily="34" charset="-122"/>
              <a:ea typeface="微软雅黑" pitchFamily="34" charset="-122"/>
            </a:endParaRPr>
          </a:p>
        </p:txBody>
      </p:sp>
      <p:sp>
        <p:nvSpPr>
          <p:cNvPr id="6" name="文本框 5"/>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CSRF</a:t>
            </a:r>
            <a:r>
              <a:rPr lang="zh-CN" altLang="en-US" sz="3200" b="1" dirty="0" smtClean="0">
                <a:latin typeface="微软雅黑" panose="020B0503020204020204" pitchFamily="34" charset="-122"/>
                <a:ea typeface="微软雅黑" panose="020B0503020204020204" pitchFamily="34" charset="-122"/>
              </a:rPr>
              <a:t>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981998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3924300" y="1662113"/>
            <a:ext cx="3606800" cy="3744912"/>
          </a:xfrm>
          <a:prstGeom prst="rect">
            <a:avLst/>
          </a:prstGeom>
          <a:gradFill rotWithShape="1">
            <a:gsLst>
              <a:gs pos="0">
                <a:schemeClr val="bg1"/>
              </a:gs>
              <a:gs pos="100000">
                <a:srgbClr val="D7EBDB"/>
              </a:gs>
            </a:gsLst>
            <a:lin ang="0" scaled="1"/>
          </a:gradFill>
          <a:ln w="9525" algn="ctr">
            <a:noFill/>
            <a:miter lim="800000"/>
            <a:headEnd/>
            <a:tailEnd/>
          </a:ln>
        </p:spPr>
        <p:txBody>
          <a:bodyPr anchor="ctr">
            <a:spAutoFit/>
          </a:bodyPr>
          <a:lstStyle/>
          <a:p>
            <a:endParaRPr lang="zh-CN" altLang="en-US"/>
          </a:p>
        </p:txBody>
      </p:sp>
      <p:sp>
        <p:nvSpPr>
          <p:cNvPr id="19" name="Rectangle 3"/>
          <p:cNvSpPr>
            <a:spLocks noChangeArrowheads="1"/>
          </p:cNvSpPr>
          <p:nvPr/>
        </p:nvSpPr>
        <p:spPr bwMode="auto">
          <a:xfrm>
            <a:off x="3348038" y="1342356"/>
            <a:ext cx="565150"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a:t>
            </a:r>
          </a:p>
        </p:txBody>
      </p:sp>
      <p:sp>
        <p:nvSpPr>
          <p:cNvPr id="20" name="Rectangle 4"/>
          <p:cNvSpPr>
            <a:spLocks noChangeArrowheads="1"/>
          </p:cNvSpPr>
          <p:nvPr/>
        </p:nvSpPr>
        <p:spPr bwMode="auto">
          <a:xfrm>
            <a:off x="3852863" y="134076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a:effectLst>
                <a:outerShdw blurRad="38100" dist="38100" dir="2700000" algn="tl">
                  <a:srgbClr val="FFFFFF"/>
                </a:outerShdw>
              </a:effectLst>
              <a:latin typeface="HY강M" pitchFamily="18" charset="-127"/>
              <a:ea typeface="HY강M" pitchFamily="18" charset="-127"/>
            </a:endParaRPr>
          </a:p>
        </p:txBody>
      </p:sp>
      <p:sp>
        <p:nvSpPr>
          <p:cNvPr id="21" name="Rectangle 5"/>
          <p:cNvSpPr>
            <a:spLocks noChangeArrowheads="1"/>
          </p:cNvSpPr>
          <p:nvPr/>
        </p:nvSpPr>
        <p:spPr bwMode="auto">
          <a:xfrm>
            <a:off x="3348038" y="2348880"/>
            <a:ext cx="565150"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a:t>
            </a:r>
          </a:p>
        </p:txBody>
      </p:sp>
      <p:sp>
        <p:nvSpPr>
          <p:cNvPr id="22" name="Rectangle 6"/>
          <p:cNvSpPr>
            <a:spLocks noChangeArrowheads="1"/>
          </p:cNvSpPr>
          <p:nvPr/>
        </p:nvSpPr>
        <p:spPr bwMode="auto">
          <a:xfrm>
            <a:off x="3830638" y="2348880"/>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b="1">
              <a:solidFill>
                <a:srgbClr val="006699"/>
              </a:solidFill>
              <a:effectLst>
                <a:outerShdw blurRad="38100" dist="38100" dir="2700000" algn="tl">
                  <a:srgbClr val="000000"/>
                </a:outerShdw>
              </a:effectLst>
              <a:latin typeface="HY강B" pitchFamily="18" charset="-127"/>
              <a:ea typeface="HY강B" pitchFamily="18" charset="-127"/>
            </a:endParaRPr>
          </a:p>
        </p:txBody>
      </p:sp>
      <p:sp>
        <p:nvSpPr>
          <p:cNvPr id="23" name="Rectangle 7"/>
          <p:cNvSpPr>
            <a:spLocks noChangeArrowheads="1"/>
          </p:cNvSpPr>
          <p:nvPr/>
        </p:nvSpPr>
        <p:spPr bwMode="auto">
          <a:xfrm>
            <a:off x="3348038" y="3355777"/>
            <a:ext cx="566737"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III</a:t>
            </a:r>
          </a:p>
        </p:txBody>
      </p:sp>
      <p:sp>
        <p:nvSpPr>
          <p:cNvPr id="24" name="Rectangle 8"/>
          <p:cNvSpPr>
            <a:spLocks noChangeArrowheads="1"/>
          </p:cNvSpPr>
          <p:nvPr/>
        </p:nvSpPr>
        <p:spPr bwMode="auto">
          <a:xfrm>
            <a:off x="3832225" y="3355777"/>
            <a:ext cx="4629150" cy="649287"/>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dirty="0">
              <a:solidFill>
                <a:srgbClr val="006699"/>
              </a:solidFill>
              <a:latin typeface="HY강B" pitchFamily="18" charset="-127"/>
              <a:ea typeface="HY강B" pitchFamily="18" charset="-127"/>
            </a:endParaRPr>
          </a:p>
        </p:txBody>
      </p:sp>
      <p:sp>
        <p:nvSpPr>
          <p:cNvPr id="25" name="Rectangle 9"/>
          <p:cNvSpPr>
            <a:spLocks noChangeArrowheads="1"/>
          </p:cNvSpPr>
          <p:nvPr/>
        </p:nvSpPr>
        <p:spPr bwMode="auto">
          <a:xfrm>
            <a:off x="3348038" y="4363888"/>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a:solidFill>
                  <a:schemeClr val="bg1"/>
                </a:solidFill>
                <a:effectLst>
                  <a:outerShdw blurRad="38100" dist="38100" dir="2700000" algn="tl">
                    <a:srgbClr val="000000"/>
                  </a:outerShdw>
                </a:effectLst>
              </a:rPr>
              <a:t>IV</a:t>
            </a:r>
          </a:p>
        </p:txBody>
      </p:sp>
      <p:sp>
        <p:nvSpPr>
          <p:cNvPr id="26" name="Rectangle 10"/>
          <p:cNvSpPr>
            <a:spLocks noChangeArrowheads="1"/>
          </p:cNvSpPr>
          <p:nvPr/>
        </p:nvSpPr>
        <p:spPr bwMode="auto">
          <a:xfrm>
            <a:off x="3832225" y="436388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27" name="AutoShape 11"/>
          <p:cNvSpPr>
            <a:spLocks noChangeArrowheads="1"/>
          </p:cNvSpPr>
          <p:nvPr/>
        </p:nvSpPr>
        <p:spPr bwMode="gray">
          <a:xfrm>
            <a:off x="3852863" y="1413793"/>
            <a:ext cx="4391025" cy="466725"/>
          </a:xfrm>
          <a:prstGeom prst="roundRect">
            <a:avLst>
              <a:gd name="adj" fmla="val 16667"/>
            </a:avLst>
          </a:prstGeom>
          <a:noFill/>
          <a:ln w="38100">
            <a:noFill/>
            <a:round/>
            <a:headEnd/>
            <a:tailEnd/>
          </a:ln>
        </p:spPr>
        <p:txBody>
          <a:bodyPr wrap="none" anchor="ctr"/>
          <a:lstStyle/>
          <a:p>
            <a:pPr latinLnBrk="1"/>
            <a:r>
              <a:rPr kumimoji="1" lang="en-US" altLang="ko-KR" sz="2000" b="1" dirty="0" smtClean="0">
                <a:solidFill>
                  <a:srgbClr val="003366"/>
                </a:solidFill>
                <a:latin typeface="Tahoma" pitchFamily="34" charset="0"/>
                <a:ea typeface="Gulim" pitchFamily="34" charset="-127"/>
              </a:rPr>
              <a:t>SQL</a:t>
            </a:r>
            <a:r>
              <a:rPr kumimoji="1" lang="zh-CN" altLang="en-US" sz="2000" b="1" dirty="0" smtClean="0">
                <a:solidFill>
                  <a:srgbClr val="003366"/>
                </a:solidFill>
                <a:latin typeface="Tahoma" pitchFamily="34" charset="0"/>
                <a:ea typeface="Gulim" pitchFamily="34" charset="-127"/>
              </a:rPr>
              <a:t>注入</a:t>
            </a:r>
            <a:endParaRPr kumimoji="1" lang="ko-KR" altLang="en-US" sz="2000" b="1" dirty="0">
              <a:solidFill>
                <a:srgbClr val="003366"/>
              </a:solidFill>
              <a:latin typeface="Tahoma" pitchFamily="34" charset="0"/>
              <a:ea typeface="Gulim" pitchFamily="34" charset="-127"/>
            </a:endParaRPr>
          </a:p>
        </p:txBody>
      </p:sp>
      <p:sp>
        <p:nvSpPr>
          <p:cNvPr id="28" name="AutoShape 12"/>
          <p:cNvSpPr>
            <a:spLocks noChangeArrowheads="1"/>
          </p:cNvSpPr>
          <p:nvPr/>
        </p:nvSpPr>
        <p:spPr bwMode="gray">
          <a:xfrm>
            <a:off x="3852863" y="2421905"/>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XSS</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29" name="AutoShape 13"/>
          <p:cNvSpPr>
            <a:spLocks noChangeArrowheads="1"/>
          </p:cNvSpPr>
          <p:nvPr/>
        </p:nvSpPr>
        <p:spPr bwMode="gray">
          <a:xfrm>
            <a:off x="3922713" y="3428802"/>
            <a:ext cx="4321175" cy="466725"/>
          </a:xfrm>
          <a:prstGeom prst="roundRect">
            <a:avLst>
              <a:gd name="adj" fmla="val 16667"/>
            </a:avLst>
          </a:prstGeom>
          <a:noFill/>
          <a:ln w="38100">
            <a:noFill/>
            <a:round/>
            <a:headEnd/>
            <a:tailEnd/>
          </a:ln>
        </p:spPr>
        <p:txBody>
          <a:bodyPr wrap="none" anchor="ctr"/>
          <a:lstStyle/>
          <a:p>
            <a:pPr latinLnBrk="1"/>
            <a:endParaRPr kumimoji="1" lang="ko-KR" altLang="en-US" sz="2000" b="1" dirty="0">
              <a:solidFill>
                <a:srgbClr val="003366"/>
              </a:solidFill>
              <a:latin typeface="Tahoma" pitchFamily="34" charset="0"/>
              <a:ea typeface="Gulim" pitchFamily="34" charset="-127"/>
            </a:endParaRPr>
          </a:p>
        </p:txBody>
      </p:sp>
      <p:sp>
        <p:nvSpPr>
          <p:cNvPr id="30" name="AutoShape 14"/>
          <p:cNvSpPr>
            <a:spLocks noChangeArrowheads="1"/>
          </p:cNvSpPr>
          <p:nvPr/>
        </p:nvSpPr>
        <p:spPr bwMode="gray">
          <a:xfrm>
            <a:off x="3924300" y="4435326"/>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目录遍历漏洞</a:t>
            </a:r>
            <a:endParaRPr kumimoji="1" lang="ko-KR" altLang="en-US" sz="2000" b="1" dirty="0">
              <a:solidFill>
                <a:srgbClr val="003366"/>
              </a:solidFill>
              <a:latin typeface="Tahoma" pitchFamily="34" charset="0"/>
              <a:ea typeface="Gulim" pitchFamily="34" charset="-127"/>
            </a:endParaRPr>
          </a:p>
        </p:txBody>
      </p:sp>
      <p:grpSp>
        <p:nvGrpSpPr>
          <p:cNvPr id="2" name="Group 15"/>
          <p:cNvGrpSpPr>
            <a:grpSpLocks/>
          </p:cNvGrpSpPr>
          <p:nvPr/>
        </p:nvGrpSpPr>
        <p:grpSpPr bwMode="auto">
          <a:xfrm flipH="1">
            <a:off x="1263650" y="1341438"/>
            <a:ext cx="1685925" cy="4460875"/>
            <a:chOff x="2225" y="2177"/>
            <a:chExt cx="580" cy="3028"/>
          </a:xfrm>
        </p:grpSpPr>
        <p:sp>
          <p:nvSpPr>
            <p:cNvPr id="32" name="AutoShape 16"/>
            <p:cNvSpPr>
              <a:spLocks noChangeArrowheads="1"/>
            </p:cNvSpPr>
            <p:nvPr/>
          </p:nvSpPr>
          <p:spPr bwMode="auto">
            <a:xfrm rot="5400000" flipH="1" flipV="1">
              <a:off x="751" y="3651"/>
              <a:ext cx="3028" cy="7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headEnd/>
              <a:tailEnd/>
            </a:ln>
            <a:effectLst/>
          </p:spPr>
          <p:txBody>
            <a:bodyPr wrap="none" anchor="ctr"/>
            <a:lstStyle/>
            <a:p>
              <a:pPr>
                <a:defRPr/>
              </a:pPr>
              <a:endParaRPr lang="zh-CN" altLang="en-US"/>
            </a:p>
          </p:txBody>
        </p:sp>
        <p:sp>
          <p:nvSpPr>
            <p:cNvPr id="33" name="AutoShape 17"/>
            <p:cNvSpPr>
              <a:spLocks noChangeArrowheads="1"/>
            </p:cNvSpPr>
            <p:nvPr/>
          </p:nvSpPr>
          <p:spPr bwMode="auto">
            <a:xfrm rot="5400000" flipH="1" flipV="1">
              <a:off x="1028" y="3438"/>
              <a:ext cx="3028" cy="5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51 w 21600"/>
                <a:gd name="T13" fmla="*/ 4653 h 21600"/>
                <a:gd name="T14" fmla="*/ 16949 w 21600"/>
                <a:gd name="T15" fmla="*/ 16947 h 21600"/>
              </a:gdLst>
              <a:ahLst/>
              <a:cxnLst>
                <a:cxn ang="T8">
                  <a:pos x="T0" y="T1"/>
                </a:cxn>
                <a:cxn ang="T9">
                  <a:pos x="T2" y="T3"/>
                </a:cxn>
                <a:cxn ang="T10">
                  <a:pos x="T4" y="T5"/>
                </a:cxn>
                <a:cxn ang="T11">
                  <a:pos x="T6" y="T7"/>
                </a:cxn>
              </a:cxnLst>
              <a:rect l="T12" t="T13" r="T14" b="T15"/>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w="9525">
              <a:noFill/>
              <a:miter lim="800000"/>
              <a:headEnd/>
              <a:tailEnd/>
            </a:ln>
          </p:spPr>
          <p:txBody>
            <a:bodyPr wrap="none" anchor="ctr"/>
            <a:lstStyle/>
            <a:p>
              <a:endParaRPr lang="zh-CN" altLang="en-US"/>
            </a:p>
          </p:txBody>
        </p:sp>
        <p:grpSp>
          <p:nvGrpSpPr>
            <p:cNvPr id="3" name="Group 18"/>
            <p:cNvGrpSpPr>
              <a:grpSpLocks/>
            </p:cNvGrpSpPr>
            <p:nvPr/>
          </p:nvGrpSpPr>
          <p:grpSpPr bwMode="auto">
            <a:xfrm rot="5400000">
              <a:off x="1376" y="3456"/>
              <a:ext cx="2341" cy="516"/>
              <a:chOff x="1205" y="2250"/>
              <a:chExt cx="2180" cy="262"/>
            </a:xfrm>
          </p:grpSpPr>
          <p:grpSp>
            <p:nvGrpSpPr>
              <p:cNvPr id="4" name="Group 19"/>
              <p:cNvGrpSpPr>
                <a:grpSpLocks/>
              </p:cNvGrpSpPr>
              <p:nvPr/>
            </p:nvGrpSpPr>
            <p:grpSpPr bwMode="auto">
              <a:xfrm>
                <a:off x="1564" y="2250"/>
                <a:ext cx="688" cy="262"/>
                <a:chOff x="1564" y="2250"/>
                <a:chExt cx="688" cy="262"/>
              </a:xfrm>
            </p:grpSpPr>
            <p:sp>
              <p:nvSpPr>
                <p:cNvPr id="46" name="Line 20"/>
                <p:cNvSpPr>
                  <a:spLocks noChangeShapeType="1"/>
                </p:cNvSpPr>
                <p:nvPr/>
              </p:nvSpPr>
              <p:spPr bwMode="auto">
                <a:xfrm flipH="1">
                  <a:off x="1564"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7" name="Line 21"/>
                <p:cNvSpPr>
                  <a:spLocks noChangeShapeType="1"/>
                </p:cNvSpPr>
                <p:nvPr/>
              </p:nvSpPr>
              <p:spPr bwMode="auto">
                <a:xfrm flipH="1">
                  <a:off x="1930" y="2250"/>
                  <a:ext cx="213"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8" name="Line 22"/>
                <p:cNvSpPr>
                  <a:spLocks noChangeShapeType="1"/>
                </p:cNvSpPr>
                <p:nvPr/>
              </p:nvSpPr>
              <p:spPr bwMode="auto">
                <a:xfrm flipH="1">
                  <a:off x="2186" y="2261"/>
                  <a:ext cx="6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sp>
            <p:nvSpPr>
              <p:cNvPr id="41" name="Line 23"/>
              <p:cNvSpPr>
                <a:spLocks noChangeShapeType="1"/>
              </p:cNvSpPr>
              <p:nvPr/>
            </p:nvSpPr>
            <p:spPr bwMode="auto">
              <a:xfrm>
                <a:off x="2619"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2" name="Line 24"/>
              <p:cNvSpPr>
                <a:spLocks noChangeShapeType="1"/>
              </p:cNvSpPr>
              <p:nvPr/>
            </p:nvSpPr>
            <p:spPr bwMode="auto">
              <a:xfrm>
                <a:off x="2446" y="2250"/>
                <a:ext cx="212"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3" name="Line 25"/>
              <p:cNvSpPr>
                <a:spLocks noChangeShapeType="1"/>
              </p:cNvSpPr>
              <p:nvPr/>
            </p:nvSpPr>
            <p:spPr bwMode="auto">
              <a:xfrm>
                <a:off x="2337" y="2261"/>
                <a:ext cx="67"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4" name="Line 26"/>
              <p:cNvSpPr>
                <a:spLocks noChangeShapeType="1"/>
              </p:cNvSpPr>
              <p:nvPr/>
            </p:nvSpPr>
            <p:spPr bwMode="auto">
              <a:xfrm flipV="1">
                <a:off x="1205" y="2259"/>
                <a:ext cx="624" cy="253"/>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5" name="Line 27"/>
              <p:cNvSpPr>
                <a:spLocks noChangeShapeType="1"/>
              </p:cNvSpPr>
              <p:nvPr/>
            </p:nvSpPr>
            <p:spPr bwMode="auto">
              <a:xfrm flipH="1" flipV="1">
                <a:off x="2764" y="2259"/>
                <a:ext cx="621" cy="253"/>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nvGrpSpPr>
            <p:cNvPr id="5" name="Group 28"/>
            <p:cNvGrpSpPr>
              <a:grpSpLocks/>
            </p:cNvGrpSpPr>
            <p:nvPr/>
          </p:nvGrpSpPr>
          <p:grpSpPr bwMode="auto">
            <a:xfrm rot="5400000">
              <a:off x="1245" y="3547"/>
              <a:ext cx="2641" cy="291"/>
              <a:chOff x="1046" y="2297"/>
              <a:chExt cx="2459" cy="148"/>
            </a:xfrm>
          </p:grpSpPr>
          <p:sp>
            <p:nvSpPr>
              <p:cNvPr id="36" name="Line 29"/>
              <p:cNvSpPr>
                <a:spLocks noChangeShapeType="1"/>
              </p:cNvSpPr>
              <p:nvPr/>
            </p:nvSpPr>
            <p:spPr bwMode="auto">
              <a:xfrm>
                <a:off x="1046" y="2445"/>
                <a:ext cx="245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7" name="Line 30"/>
              <p:cNvSpPr>
                <a:spLocks noChangeShapeType="1"/>
              </p:cNvSpPr>
              <p:nvPr/>
            </p:nvSpPr>
            <p:spPr bwMode="auto">
              <a:xfrm>
                <a:off x="1205" y="2385"/>
                <a:ext cx="214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8" name="Line 31"/>
              <p:cNvSpPr>
                <a:spLocks noChangeShapeType="1"/>
              </p:cNvSpPr>
              <p:nvPr/>
            </p:nvSpPr>
            <p:spPr bwMode="auto">
              <a:xfrm>
                <a:off x="1374" y="2340"/>
                <a:ext cx="1817"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9" name="Line 32"/>
              <p:cNvSpPr>
                <a:spLocks noChangeShapeType="1"/>
              </p:cNvSpPr>
              <p:nvPr/>
            </p:nvSpPr>
            <p:spPr bwMode="auto">
              <a:xfrm>
                <a:off x="1493" y="2297"/>
                <a:ext cx="1568" cy="0"/>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grpSp>
        <p:nvGrpSpPr>
          <p:cNvPr id="6" name="Group 33"/>
          <p:cNvGrpSpPr>
            <a:grpSpLocks/>
          </p:cNvGrpSpPr>
          <p:nvPr/>
        </p:nvGrpSpPr>
        <p:grpSpPr bwMode="auto">
          <a:xfrm>
            <a:off x="395288" y="2725738"/>
            <a:ext cx="1550987" cy="1911350"/>
            <a:chOff x="480" y="3072"/>
            <a:chExt cx="678" cy="1092"/>
          </a:xfrm>
        </p:grpSpPr>
        <p:sp>
          <p:nvSpPr>
            <p:cNvPr id="50" name="Oval 34"/>
            <p:cNvSpPr>
              <a:spLocks noChangeArrowheads="1"/>
            </p:cNvSpPr>
            <p:nvPr/>
          </p:nvSpPr>
          <p:spPr bwMode="auto">
            <a:xfrm>
              <a:off x="562" y="3840"/>
              <a:ext cx="507" cy="324"/>
            </a:xfrm>
            <a:prstGeom prst="ellipse">
              <a:avLst/>
            </a:prstGeom>
            <a:gradFill rotWithShape="0">
              <a:gsLst>
                <a:gs pos="0">
                  <a:schemeClr val="bg1">
                    <a:gamma/>
                    <a:shade val="46275"/>
                    <a:invGamma/>
                  </a:schemeClr>
                </a:gs>
                <a:gs pos="100000">
                  <a:schemeClr val="bg1"/>
                </a:gs>
              </a:gsLst>
              <a:path path="shape">
                <a:fillToRect l="50000" t="50000" r="50000" b="50000"/>
              </a:path>
            </a:gradFill>
            <a:ln w="12700">
              <a:noFill/>
              <a:round/>
              <a:headEnd/>
              <a:tailEnd/>
            </a:ln>
          </p:spPr>
          <p:txBody>
            <a:bodyPr/>
            <a:lstStyle/>
            <a:p>
              <a:pPr>
                <a:defRPr/>
              </a:pPr>
              <a:endParaRPr lang="zh-CN" altLang="en-US"/>
            </a:p>
          </p:txBody>
        </p:sp>
        <p:sp>
          <p:nvSpPr>
            <p:cNvPr id="51" name="Oval 35"/>
            <p:cNvSpPr>
              <a:spLocks noChangeArrowheads="1"/>
            </p:cNvSpPr>
            <p:nvPr/>
          </p:nvSpPr>
          <p:spPr bwMode="auto">
            <a:xfrm>
              <a:off x="480" y="3072"/>
              <a:ext cx="678" cy="914"/>
            </a:xfrm>
            <a:prstGeom prst="ellipse">
              <a:avLst/>
            </a:prstGeom>
            <a:gradFill rotWithShape="0">
              <a:gsLst>
                <a:gs pos="0">
                  <a:srgbClr val="FFFFFF"/>
                </a:gs>
                <a:gs pos="100000">
                  <a:srgbClr val="CCECFF"/>
                </a:gs>
              </a:gsLst>
              <a:path path="shape">
                <a:fillToRect l="50000" t="50000" r="50000" b="50000"/>
              </a:path>
            </a:gradFill>
            <a:ln w="12700">
              <a:noFill/>
              <a:round/>
              <a:headEnd/>
              <a:tailEnd/>
            </a:ln>
          </p:spPr>
          <p:txBody>
            <a:bodyPr/>
            <a:lstStyle/>
            <a:p>
              <a:endParaRPr lang="zh-CN" altLang="en-US"/>
            </a:p>
          </p:txBody>
        </p:sp>
      </p:grpSp>
      <p:sp>
        <p:nvSpPr>
          <p:cNvPr id="52" name="Text Box 36"/>
          <p:cNvSpPr txBox="1">
            <a:spLocks noChangeArrowheads="1"/>
          </p:cNvSpPr>
          <p:nvPr/>
        </p:nvSpPr>
        <p:spPr bwMode="auto">
          <a:xfrm>
            <a:off x="437556" y="3140968"/>
            <a:ext cx="1398140" cy="830997"/>
          </a:xfrm>
          <a:prstGeom prst="rect">
            <a:avLst/>
          </a:prstGeom>
          <a:noFill/>
          <a:ln w="9525">
            <a:noFill/>
            <a:miter lim="800000"/>
            <a:headEnd/>
            <a:tailEnd/>
          </a:ln>
        </p:spPr>
        <p:txBody>
          <a:bodyPr wrap="none">
            <a:spAutoFit/>
          </a:bodyPr>
          <a:lstStyle/>
          <a:p>
            <a:pPr algn="ctr" latinLnBrk="1"/>
            <a:r>
              <a:rPr kumimoji="1" lang="zh-CN" altLang="en-US" sz="2400" b="1" dirty="0" smtClean="0">
                <a:solidFill>
                  <a:srgbClr val="003366"/>
                </a:solidFill>
                <a:latin typeface="Tahoma" pitchFamily="34" charset="0"/>
                <a:ea typeface="Gulim" pitchFamily="34" charset="-127"/>
              </a:rPr>
              <a:t>常见安全</a:t>
            </a:r>
            <a:endParaRPr kumimoji="1" lang="en-US" altLang="zh-CN" sz="2400" b="1" dirty="0" smtClean="0">
              <a:solidFill>
                <a:srgbClr val="003366"/>
              </a:solidFill>
              <a:latin typeface="Tahoma" pitchFamily="34" charset="0"/>
              <a:ea typeface="Gulim" pitchFamily="34" charset="-127"/>
            </a:endParaRPr>
          </a:p>
          <a:p>
            <a:pPr algn="ctr" latinLnBrk="1"/>
            <a:r>
              <a:rPr kumimoji="1" lang="zh-CN" altLang="en-US" sz="2400" b="1" dirty="0" smtClean="0">
                <a:solidFill>
                  <a:srgbClr val="003366"/>
                </a:solidFill>
                <a:latin typeface="Tahoma" pitchFamily="34" charset="0"/>
                <a:ea typeface="Gulim" pitchFamily="34" charset="-127"/>
              </a:rPr>
              <a:t>漏洞</a:t>
            </a:r>
            <a:endParaRPr kumimoji="1" lang="ko-KR" altLang="en-US" sz="2400" b="1" dirty="0">
              <a:solidFill>
                <a:srgbClr val="003366"/>
              </a:solidFill>
              <a:latin typeface="Tahoma" pitchFamily="34" charset="0"/>
              <a:ea typeface="Gulim" pitchFamily="34" charset="-127"/>
            </a:endParaRPr>
          </a:p>
        </p:txBody>
      </p:sp>
      <p:sp>
        <p:nvSpPr>
          <p:cNvPr id="54" name="Rectangle 9"/>
          <p:cNvSpPr>
            <a:spLocks noChangeArrowheads="1"/>
          </p:cNvSpPr>
          <p:nvPr/>
        </p:nvSpPr>
        <p:spPr bwMode="auto">
          <a:xfrm>
            <a:off x="3347095" y="5315817"/>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smtClean="0">
                <a:solidFill>
                  <a:schemeClr val="bg1"/>
                </a:solidFill>
                <a:effectLst>
                  <a:outerShdw blurRad="38100" dist="38100" dir="2700000" algn="tl">
                    <a:srgbClr val="000000"/>
                  </a:outerShdw>
                </a:effectLst>
                <a:ea typeface="HY강B" pitchFamily="18" charset="-127"/>
              </a:rPr>
              <a:t>V</a:t>
            </a:r>
            <a:endParaRPr kumimoji="1" lang="en-US" altLang="ko-KR" b="1" dirty="0">
              <a:solidFill>
                <a:schemeClr val="bg1"/>
              </a:solidFill>
              <a:effectLst>
                <a:outerShdw blurRad="38100" dist="38100" dir="2700000" algn="tl">
                  <a:srgbClr val="000000"/>
                </a:outerShdw>
              </a:effectLst>
              <a:ea typeface="HY강B" pitchFamily="18" charset="-127"/>
            </a:endParaRPr>
          </a:p>
        </p:txBody>
      </p:sp>
      <p:sp>
        <p:nvSpPr>
          <p:cNvPr id="55" name="Rectangle 10"/>
          <p:cNvSpPr>
            <a:spLocks noChangeArrowheads="1"/>
          </p:cNvSpPr>
          <p:nvPr/>
        </p:nvSpPr>
        <p:spPr bwMode="auto">
          <a:xfrm>
            <a:off x="3831282" y="5315817"/>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56" name="AutoShape 14"/>
          <p:cNvSpPr>
            <a:spLocks noChangeArrowheads="1"/>
          </p:cNvSpPr>
          <p:nvPr/>
        </p:nvSpPr>
        <p:spPr bwMode="gray">
          <a:xfrm>
            <a:off x="3923357" y="5387255"/>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文件上传漏洞</a:t>
            </a:r>
            <a:endParaRPr kumimoji="1" lang="ko-KR" altLang="en-US" sz="2000" b="1" dirty="0">
              <a:solidFill>
                <a:srgbClr val="003366"/>
              </a:solidFill>
              <a:latin typeface="Tahoma" pitchFamily="34" charset="0"/>
              <a:ea typeface="Gulim" pitchFamily="34" charset="-127"/>
            </a:endParaRPr>
          </a:p>
        </p:txBody>
      </p:sp>
      <p:sp>
        <p:nvSpPr>
          <p:cNvPr id="57" name="AutoShape 12"/>
          <p:cNvSpPr>
            <a:spLocks noChangeArrowheads="1"/>
          </p:cNvSpPr>
          <p:nvPr/>
        </p:nvSpPr>
        <p:spPr bwMode="gray">
          <a:xfrm>
            <a:off x="3852863" y="3466331"/>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CSRF</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49" name="文本框 4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常见安全漏洞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7642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1000" fill="hold"/>
                                        <p:tgtEl>
                                          <p:spTgt spid="2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原因分析</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6</a:t>
            </a:fld>
            <a:endParaRPr lang="en-US"/>
          </a:p>
        </p:txBody>
      </p:sp>
      <p:pic>
        <p:nvPicPr>
          <p:cNvPr id="1026" name="图片 0" descr="Web_Sq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056452"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788024" y="6011996"/>
            <a:ext cx="4248472" cy="369332"/>
          </a:xfrm>
          <a:prstGeom prst="rect">
            <a:avLst/>
          </a:prstGeom>
          <a:noFill/>
        </p:spPr>
        <p:txBody>
          <a:bodyPr wrap="square" rtlCol="0">
            <a:spAutoFit/>
          </a:bodyPr>
          <a:lstStyle/>
          <a:p>
            <a:pPr algn="r"/>
            <a:r>
              <a:rPr lang="zh-CN" altLang="en-US" b="1" dirty="0">
                <a:solidFill>
                  <a:srgbClr val="FF0000"/>
                </a:solidFill>
              </a:rPr>
              <a:t>你</a:t>
            </a:r>
            <a:r>
              <a:rPr lang="zh-CN" altLang="en-US" b="1" dirty="0" smtClean="0">
                <a:solidFill>
                  <a:srgbClr val="FF0000"/>
                </a:solidFill>
              </a:rPr>
              <a:t>是那么坏</a:t>
            </a:r>
            <a:endParaRPr lang="zh-CN" altLang="en-US" b="1" dirty="0">
              <a:solidFill>
                <a:srgbClr val="FF0000"/>
              </a:solidFill>
            </a:endParaRPr>
          </a:p>
        </p:txBody>
      </p:sp>
      <p:sp>
        <p:nvSpPr>
          <p:cNvPr id="7" name="文本框 6"/>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原因分析</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72891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8"/>
          <p:cNvGrpSpPr/>
          <p:nvPr/>
        </p:nvGrpSpPr>
        <p:grpSpPr>
          <a:xfrm>
            <a:off x="35496" y="2797657"/>
            <a:ext cx="9073008" cy="2575559"/>
            <a:chOff x="35496" y="2797657"/>
            <a:chExt cx="9073008" cy="2575559"/>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42" y="2797657"/>
              <a:ext cx="4504762" cy="2428572"/>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 y="2797657"/>
              <a:ext cx="4036450" cy="2575559"/>
            </a:xfrm>
            <a:prstGeom prst="rect">
              <a:avLst/>
            </a:prstGeom>
          </p:spPr>
        </p:pic>
        <p:sp>
          <p:nvSpPr>
            <p:cNvPr id="7" name="右箭头 6"/>
            <p:cNvSpPr/>
            <p:nvPr/>
          </p:nvSpPr>
          <p:spPr bwMode="auto">
            <a:xfrm>
              <a:off x="4143954" y="3877777"/>
              <a:ext cx="428046" cy="13416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grpSp>
      <p:sp>
        <p:nvSpPr>
          <p:cNvPr id="6" name="TextBox 5"/>
          <p:cNvSpPr txBox="1"/>
          <p:nvPr/>
        </p:nvSpPr>
        <p:spPr>
          <a:xfrm>
            <a:off x="179512" y="980728"/>
            <a:ext cx="8856984" cy="3323987"/>
          </a:xfrm>
          <a:prstGeom prst="rect">
            <a:avLst/>
          </a:prstGeom>
          <a:noFill/>
        </p:spPr>
        <p:txBody>
          <a:bodyPr wrap="square" rtlCol="0">
            <a:spAutoFit/>
          </a:bodyPr>
          <a:lstStyle/>
          <a:p>
            <a:pPr marL="285750" indent="-285750">
              <a:buFont typeface="Wingdings" pitchFamily="2" charset="2"/>
              <a:buChar char="l"/>
            </a:pPr>
            <a:r>
              <a:rPr lang="zh-CN" altLang="en-US" b="1" dirty="0" smtClean="0">
                <a:latin typeface="微软雅黑" pitchFamily="34" charset="-122"/>
                <a:ea typeface="微软雅黑" pitchFamily="34" charset="-122"/>
              </a:rPr>
              <a:t>漏洞描述</a:t>
            </a:r>
            <a:endParaRPr lang="en-US" altLang="zh-CN" b="1" dirty="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目录</a:t>
            </a:r>
            <a:r>
              <a:rPr lang="zh-CN" altLang="en-US" dirty="0">
                <a:latin typeface="微软雅黑" pitchFamily="34" charset="-122"/>
                <a:ea typeface="微软雅黑" pitchFamily="34" charset="-122"/>
              </a:rPr>
              <a:t>遍历指的是应用程序对文件路径没有检查导致服务器上的敏感文件</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代码泄漏</a:t>
            </a:r>
            <a:r>
              <a:rPr lang="zh-CN" altLang="en-US"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buFont typeface="Wingdings" pitchFamily="2" charset="2"/>
              <a:buChar char="l"/>
            </a:pPr>
            <a:r>
              <a:rPr lang="zh-CN" altLang="en-US" b="1" dirty="0" smtClean="0">
                <a:latin typeface="微软雅黑" pitchFamily="34" charset="-122"/>
                <a:ea typeface="微软雅黑" pitchFamily="34" charset="-122"/>
              </a:rPr>
              <a:t>漏洞</a:t>
            </a:r>
            <a:r>
              <a:rPr lang="zh-CN" altLang="en-US" b="1" dirty="0">
                <a:latin typeface="微软雅黑" pitchFamily="34" charset="-122"/>
                <a:ea typeface="微软雅黑" pitchFamily="34" charset="-122"/>
              </a:rPr>
              <a:t>危害</a:t>
            </a:r>
            <a:endParaRPr lang="en-US" altLang="zh-CN" b="1" dirty="0">
              <a:latin typeface="微软雅黑" pitchFamily="34" charset="-122"/>
              <a:ea typeface="微软雅黑" pitchFamily="34" charset="-122"/>
            </a:endParaRPr>
          </a:p>
          <a:p>
            <a:pPr lvl="1"/>
            <a:r>
              <a:rPr lang="zh-CN" altLang="en-US" dirty="0" smtClean="0">
                <a:latin typeface="微软雅黑" pitchFamily="34" charset="-122"/>
                <a:ea typeface="微软雅黑" pitchFamily="34" charset="-122"/>
              </a:rPr>
              <a:t>可能会导致源代码等敏感信息泄露，被黑客利用进行下一步的攻击</a:t>
            </a:r>
            <a:endParaRPr lang="en-US" altLang="zh-CN" dirty="0" smtClean="0">
              <a:latin typeface="微软雅黑" pitchFamily="34" charset="-122"/>
              <a:ea typeface="微软雅黑" pitchFamily="34" charset="-122"/>
            </a:endParaRPr>
          </a:p>
          <a:p>
            <a:pPr marL="285750" indent="-285750">
              <a:buFont typeface="Wingdings" pitchFamily="2" charset="2"/>
              <a:buChar char="l"/>
            </a:pPr>
            <a:r>
              <a:rPr lang="zh-CN" altLang="en-US" b="1" dirty="0" smtClean="0">
                <a:latin typeface="微软雅黑" pitchFamily="34" charset="-122"/>
                <a:ea typeface="微软雅黑" pitchFamily="34" charset="-122"/>
              </a:rPr>
              <a:t>示例</a:t>
            </a:r>
            <a:endParaRPr lang="en-US" altLang="zh-CN" b="1" dirty="0" smtClean="0">
              <a:latin typeface="微软雅黑" pitchFamily="34" charset="-122"/>
              <a:ea typeface="微软雅黑" pitchFamily="34" charset="-122"/>
            </a:endParaRPr>
          </a:p>
          <a:p>
            <a:pPr marL="742950" lvl="1" indent="-285750">
              <a:buFont typeface="Impact" pitchFamily="34" charset="0"/>
              <a:buChar char="–"/>
            </a:pPr>
            <a:r>
              <a:rPr lang="zh-CN" altLang="en-US" dirty="0" smtClean="0">
                <a:latin typeface="微软雅黑" pitchFamily="34" charset="-122"/>
                <a:ea typeface="微软雅黑" pitchFamily="34" charset="-122"/>
              </a:rPr>
              <a:t>淘宝</a:t>
            </a:r>
            <a:r>
              <a:rPr lang="en-US" altLang="zh-CN" dirty="0" smtClean="0">
                <a:latin typeface="微软雅黑" pitchFamily="34" charset="-122"/>
                <a:ea typeface="微软雅黑" pitchFamily="34" charset="-122"/>
              </a:rPr>
              <a:t>PPT</a:t>
            </a:r>
            <a:r>
              <a:rPr lang="zh-CN" altLang="en-US" dirty="0" smtClean="0">
                <a:latin typeface="微软雅黑" pitchFamily="34" charset="-122"/>
                <a:ea typeface="微软雅黑" pitchFamily="34" charset="-122"/>
              </a:rPr>
              <a:t>下载示例</a:t>
            </a:r>
            <a:endParaRPr lang="en-US" altLang="zh-CN" dirty="0" smtClean="0">
              <a:latin typeface="微软雅黑" pitchFamily="34" charset="-122"/>
              <a:ea typeface="微软雅黑" pitchFamily="34" charset="-122"/>
            </a:endParaRPr>
          </a:p>
          <a:p>
            <a:pPr marL="742950" lvl="1" indent="-285750">
              <a:buFont typeface="Impact" pitchFamily="34" charset="0"/>
              <a:buChar char="–"/>
            </a:pPr>
            <a:r>
              <a:rPr lang="zh-CN" altLang="en-US" dirty="0" smtClean="0">
                <a:latin typeface="微软雅黑" pitchFamily="34" charset="-122"/>
                <a:ea typeface="微软雅黑" pitchFamily="34" charset="-122"/>
              </a:rPr>
              <a:t>项目情况</a:t>
            </a:r>
            <a:endParaRPr lang="en-US" altLang="zh-CN" dirty="0" smtClean="0">
              <a:latin typeface="微软雅黑" pitchFamily="34" charset="-122"/>
              <a:ea typeface="微软雅黑" pitchFamily="34" charset="-122"/>
            </a:endParaRPr>
          </a:p>
          <a:p>
            <a:r>
              <a:rPr lang="zh-CN" altLang="en-US" sz="2000" dirty="0" smtClean="0"/>
              <a:t/>
            </a:r>
            <a:br>
              <a:rPr lang="zh-CN" altLang="en-US" sz="2000" dirty="0" smtClean="0"/>
            </a:br>
            <a:endParaRPr lang="en-US" altLang="zh-CN" sz="2000" b="1" dirty="0" smtClean="0">
              <a:latin typeface="微软雅黑" pitchFamily="34" charset="-122"/>
              <a:ea typeface="微软雅黑" pitchFamily="34" charset="-122"/>
            </a:endParaRPr>
          </a:p>
          <a:p>
            <a:endParaRPr lang="en-US" altLang="zh-CN" dirty="0" smtClean="0"/>
          </a:p>
          <a:p>
            <a:endParaRPr lang="zh-CN" altLang="en-US" dirty="0"/>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456" y="3284984"/>
            <a:ext cx="4095238" cy="2485714"/>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3940" y="2466619"/>
            <a:ext cx="4066667" cy="3676191"/>
          </a:xfrm>
          <a:prstGeom prst="rect">
            <a:avLst/>
          </a:prstGeom>
        </p:spPr>
      </p:pic>
      <p:pic>
        <p:nvPicPr>
          <p:cNvPr id="11" name="图片 10"/>
          <p:cNvPicPr>
            <a:picLocks noChangeAspect="1"/>
          </p:cNvPicPr>
          <p:nvPr/>
        </p:nvPicPr>
        <p:blipFill>
          <a:blip r:embed="rId7"/>
          <a:stretch>
            <a:fillRect/>
          </a:stretch>
        </p:blipFill>
        <p:spPr>
          <a:xfrm>
            <a:off x="1907704" y="964038"/>
            <a:ext cx="5426441" cy="5417290"/>
          </a:xfrm>
          <a:prstGeom prst="rect">
            <a:avLst/>
          </a:prstGeom>
        </p:spPr>
      </p:pic>
      <p:sp>
        <p:nvSpPr>
          <p:cNvPr id="12" name="文本框 11"/>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目录遍历漏洞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6659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750"/>
                                        <p:tgtEl>
                                          <p:spTgt spid="6">
                                            <p:txEl>
                                              <p:pRg st="1" end="1"/>
                                            </p:txEl>
                                          </p:spTgt>
                                        </p:tgtEl>
                                      </p:cBhvr>
                                    </p:animEffect>
                                    <p:anim calcmode="lin" valueType="num">
                                      <p:cBhvr>
                                        <p:cTn id="8" dur="75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75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750"/>
                                        <p:tgtEl>
                                          <p:spTgt spid="6">
                                            <p:txEl>
                                              <p:pRg st="3" end="3"/>
                                            </p:txEl>
                                          </p:spTgt>
                                        </p:tgtEl>
                                      </p:cBhvr>
                                    </p:animEffect>
                                    <p:anim calcmode="lin" valueType="num">
                                      <p:cBhvr>
                                        <p:cTn id="20" dur="75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75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anim calcmode="lin" valueType="num">
                                      <p:cBhvr>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circle(in)">
                                      <p:cBhvr>
                                        <p:cTn id="38" dur="75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42"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fade">
                                      <p:cBhvr>
                                        <p:cTn id="45" dur="1000"/>
                                        <p:tgtEl>
                                          <p:spTgt spid="6">
                                            <p:txEl>
                                              <p:pRg st="6" end="6"/>
                                            </p:txEl>
                                          </p:spTgt>
                                        </p:tgtEl>
                                      </p:cBhvr>
                                    </p:animEffect>
                                    <p:anim calcmode="lin" valueType="num">
                                      <p:cBhvr>
                                        <p:cTn id="4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circle(in)">
                                      <p:cBhvr>
                                        <p:cTn id="52" dur="10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circle(in)">
                                      <p:cBhvr>
                                        <p:cTn id="57" dur="10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1052736"/>
            <a:ext cx="7848872" cy="3093154"/>
          </a:xfrm>
          <a:prstGeom prst="rect">
            <a:avLst/>
          </a:prstGeom>
          <a:noFill/>
        </p:spPr>
        <p:txBody>
          <a:bodyPr wrap="square" rtlCol="0">
            <a:spAutoFit/>
          </a:bodyPr>
          <a:lstStyle/>
          <a:p>
            <a:pPr marL="342900" indent="-342900">
              <a:buFont typeface="Wingdings" pitchFamily="2" charset="2"/>
              <a:buChar char="l"/>
            </a:pPr>
            <a:r>
              <a:rPr lang="zh-CN" altLang="en-US" sz="2000" b="1" dirty="0" smtClean="0">
                <a:latin typeface="微软雅黑" pitchFamily="34" charset="-122"/>
                <a:ea typeface="微软雅黑" pitchFamily="34" charset="-122"/>
              </a:rPr>
              <a:t>修复建议</a:t>
            </a:r>
            <a:endParaRPr lang="en-US" altLang="zh-CN" sz="2000" b="1" dirty="0">
              <a:latin typeface="微软雅黑" pitchFamily="34" charset="-122"/>
              <a:ea typeface="微软雅黑" pitchFamily="34" charset="-122"/>
            </a:endParaRPr>
          </a:p>
          <a:p>
            <a:pPr marL="742950" lvl="1" indent="-285750">
              <a:lnSpc>
                <a:spcPct val="150000"/>
              </a:lnSpc>
              <a:buFont typeface="微软雅黑" pitchFamily="34" charset="-122"/>
              <a:buChar char="–"/>
            </a:pPr>
            <a:r>
              <a:rPr lang="zh-CN" altLang="zh-CN" dirty="0" smtClean="0">
                <a:latin typeface="微软雅黑" pitchFamily="34" charset="-122"/>
                <a:ea typeface="微软雅黑" pitchFamily="34" charset="-122"/>
              </a:rPr>
              <a:t>使用非直接的对象引用——这防止了攻击者直接访问其并未授权的对象，通过一种</a:t>
            </a:r>
            <a:r>
              <a:rPr lang="en-US" altLang="zh-CN" dirty="0" smtClean="0">
                <a:latin typeface="微软雅黑" pitchFamily="34" charset="-122"/>
                <a:ea typeface="微软雅黑" pitchFamily="34" charset="-122"/>
              </a:rPr>
              <a:t>mapping</a:t>
            </a:r>
            <a:r>
              <a:rPr lang="zh-CN" altLang="zh-CN" dirty="0" smtClean="0">
                <a:latin typeface="微软雅黑" pitchFamily="34" charset="-122"/>
                <a:ea typeface="微软雅黑" pitchFamily="34" charset="-122"/>
              </a:rPr>
              <a:t>或是</a:t>
            </a:r>
            <a:r>
              <a:rPr lang="en-US" altLang="zh-CN" dirty="0" err="1" smtClean="0">
                <a:latin typeface="微软雅黑" pitchFamily="34" charset="-122"/>
                <a:ea typeface="微软雅黑" pitchFamily="34" charset="-122"/>
              </a:rPr>
              <a:t>其他</a:t>
            </a:r>
            <a:r>
              <a:rPr lang="zh-CN" altLang="zh-CN" dirty="0" smtClean="0">
                <a:latin typeface="微软雅黑" pitchFamily="34" charset="-122"/>
                <a:ea typeface="微软雅黑" pitchFamily="34" charset="-122"/>
              </a:rPr>
              <a:t>的方法让攻击者无法直接访问。</a:t>
            </a:r>
          </a:p>
          <a:p>
            <a:pPr marL="742950" lvl="1" indent="-285750">
              <a:lnSpc>
                <a:spcPct val="150000"/>
              </a:lnSpc>
              <a:buFont typeface="微软雅黑" pitchFamily="34" charset="-122"/>
              <a:buChar char="–"/>
            </a:pPr>
            <a:r>
              <a:rPr lang="zh-CN" altLang="zh-CN" dirty="0" smtClean="0">
                <a:latin typeface="微软雅黑" pitchFamily="34" charset="-122"/>
                <a:ea typeface="微软雅黑" pitchFamily="34" charset="-122"/>
              </a:rPr>
              <a:t>检查访问——对每一个来自于不信任的源的直接对象引用都必须包含访问控制检查，从而确信该用户对该对象拥有访问权。</a:t>
            </a:r>
            <a:endParaRPr lang="en-US" altLang="zh-CN" dirty="0" smtClean="0">
              <a:latin typeface="微软雅黑" pitchFamily="34" charset="-122"/>
              <a:ea typeface="微软雅黑" pitchFamily="34" charset="-122"/>
            </a:endParaRPr>
          </a:p>
          <a:p>
            <a:pPr>
              <a:lnSpc>
                <a:spcPct val="150000"/>
              </a:lnSpc>
            </a:pPr>
            <a:endParaRPr lang="zh-CN" altLang="zh-CN" b="1" dirty="0" smtClean="0">
              <a:latin typeface="微软雅黑" pitchFamily="34" charset="-122"/>
              <a:ea typeface="微软雅黑" pitchFamily="34" charset="-122"/>
            </a:endParaRPr>
          </a:p>
          <a:p>
            <a:pPr marL="800100" lvl="1" indent="-342900">
              <a:buFont typeface="Impact" pitchFamily="34" charset="0"/>
              <a:buChar char="–"/>
            </a:pPr>
            <a:endParaRPr lang="en-US" altLang="zh-CN" sz="2000" dirty="0" smtClean="0"/>
          </a:p>
          <a:p>
            <a:endParaRPr lang="en-US" altLang="zh-CN" sz="2000" dirty="0" smtClean="0"/>
          </a:p>
        </p:txBody>
      </p:sp>
      <p:grpSp>
        <p:nvGrpSpPr>
          <p:cNvPr id="2" name="组合 7"/>
          <p:cNvGrpSpPr/>
          <p:nvPr/>
        </p:nvGrpSpPr>
        <p:grpSpPr>
          <a:xfrm>
            <a:off x="-71540" y="3067341"/>
            <a:ext cx="5147596" cy="3097963"/>
            <a:chOff x="1440628" y="3283365"/>
            <a:chExt cx="5147596" cy="3097963"/>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9994" y="3283365"/>
              <a:ext cx="4501628" cy="93186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628" y="4646180"/>
              <a:ext cx="5147596" cy="1735148"/>
            </a:xfrm>
            <a:prstGeom prst="rect">
              <a:avLst/>
            </a:prstGeom>
          </p:spPr>
        </p:pic>
        <p:sp>
          <p:nvSpPr>
            <p:cNvPr id="7" name="下箭头 6"/>
            <p:cNvSpPr/>
            <p:nvPr/>
          </p:nvSpPr>
          <p:spPr bwMode="auto">
            <a:xfrm>
              <a:off x="2411760" y="4221088"/>
              <a:ext cx="117727" cy="500290"/>
            </a:xfrm>
            <a:prstGeom prst="down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grpSp>
      <p:pic>
        <p:nvPicPr>
          <p:cNvPr id="880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2133600"/>
            <a:ext cx="4686300"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目录遍历漏洞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2319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8066"/>
                                        </p:tgtEl>
                                        <p:attrNameLst>
                                          <p:attrName>style.visibility</p:attrName>
                                        </p:attrNameLst>
                                      </p:cBhvr>
                                      <p:to>
                                        <p:strVal val="visible"/>
                                      </p:to>
                                    </p:set>
                                    <p:animEffect transition="in" filter="barn(inVertical)">
                                      <p:cBhvr>
                                        <p:cTn id="12" dur="500"/>
                                        <p:tgtEl>
                                          <p:spTgt spid="88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3924300" y="1662113"/>
            <a:ext cx="3606800" cy="3744912"/>
          </a:xfrm>
          <a:prstGeom prst="rect">
            <a:avLst/>
          </a:prstGeom>
          <a:gradFill rotWithShape="1">
            <a:gsLst>
              <a:gs pos="0">
                <a:schemeClr val="bg1"/>
              </a:gs>
              <a:gs pos="100000">
                <a:srgbClr val="D7EBDB"/>
              </a:gs>
            </a:gsLst>
            <a:lin ang="0" scaled="1"/>
          </a:gradFill>
          <a:ln w="9525" algn="ctr">
            <a:noFill/>
            <a:miter lim="800000"/>
            <a:headEnd/>
            <a:tailEnd/>
          </a:ln>
        </p:spPr>
        <p:txBody>
          <a:bodyPr anchor="ctr">
            <a:spAutoFit/>
          </a:bodyPr>
          <a:lstStyle/>
          <a:p>
            <a:endParaRPr lang="zh-CN" altLang="en-US"/>
          </a:p>
        </p:txBody>
      </p:sp>
      <p:sp>
        <p:nvSpPr>
          <p:cNvPr id="19" name="Rectangle 3"/>
          <p:cNvSpPr>
            <a:spLocks noChangeArrowheads="1"/>
          </p:cNvSpPr>
          <p:nvPr/>
        </p:nvSpPr>
        <p:spPr bwMode="auto">
          <a:xfrm>
            <a:off x="3348038" y="1342356"/>
            <a:ext cx="565150"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a:t>
            </a:r>
          </a:p>
        </p:txBody>
      </p:sp>
      <p:sp>
        <p:nvSpPr>
          <p:cNvPr id="20" name="Rectangle 4"/>
          <p:cNvSpPr>
            <a:spLocks noChangeArrowheads="1"/>
          </p:cNvSpPr>
          <p:nvPr/>
        </p:nvSpPr>
        <p:spPr bwMode="auto">
          <a:xfrm>
            <a:off x="3852863" y="134076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a:effectLst>
                <a:outerShdw blurRad="38100" dist="38100" dir="2700000" algn="tl">
                  <a:srgbClr val="FFFFFF"/>
                </a:outerShdw>
              </a:effectLst>
              <a:latin typeface="HY강M" pitchFamily="18" charset="-127"/>
              <a:ea typeface="HY강M" pitchFamily="18" charset="-127"/>
            </a:endParaRPr>
          </a:p>
        </p:txBody>
      </p:sp>
      <p:sp>
        <p:nvSpPr>
          <p:cNvPr id="21" name="Rectangle 5"/>
          <p:cNvSpPr>
            <a:spLocks noChangeArrowheads="1"/>
          </p:cNvSpPr>
          <p:nvPr/>
        </p:nvSpPr>
        <p:spPr bwMode="auto">
          <a:xfrm>
            <a:off x="3348038" y="2348880"/>
            <a:ext cx="565150"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a:t>
            </a:r>
          </a:p>
        </p:txBody>
      </p:sp>
      <p:sp>
        <p:nvSpPr>
          <p:cNvPr id="22" name="Rectangle 6"/>
          <p:cNvSpPr>
            <a:spLocks noChangeArrowheads="1"/>
          </p:cNvSpPr>
          <p:nvPr/>
        </p:nvSpPr>
        <p:spPr bwMode="auto">
          <a:xfrm>
            <a:off x="3830638" y="2348880"/>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1400" b="1">
              <a:solidFill>
                <a:srgbClr val="006699"/>
              </a:solidFill>
              <a:effectLst>
                <a:outerShdw blurRad="38100" dist="38100" dir="2700000" algn="tl">
                  <a:srgbClr val="000000"/>
                </a:outerShdw>
              </a:effectLst>
              <a:latin typeface="HY강B" pitchFamily="18" charset="-127"/>
              <a:ea typeface="HY강B" pitchFamily="18" charset="-127"/>
            </a:endParaRPr>
          </a:p>
        </p:txBody>
      </p:sp>
      <p:sp>
        <p:nvSpPr>
          <p:cNvPr id="23" name="Rectangle 7"/>
          <p:cNvSpPr>
            <a:spLocks noChangeArrowheads="1"/>
          </p:cNvSpPr>
          <p:nvPr/>
        </p:nvSpPr>
        <p:spPr bwMode="auto">
          <a:xfrm>
            <a:off x="3348038" y="3355777"/>
            <a:ext cx="566737"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1600" b="1">
                <a:solidFill>
                  <a:schemeClr val="bg1"/>
                </a:solidFill>
                <a:effectLst>
                  <a:outerShdw blurRad="38100" dist="38100" dir="2700000" algn="tl">
                    <a:srgbClr val="000000"/>
                  </a:outerShdw>
                </a:effectLst>
                <a:ea typeface="DotumChe" pitchFamily="49" charset="-127"/>
              </a:rPr>
              <a:t>III</a:t>
            </a:r>
          </a:p>
        </p:txBody>
      </p:sp>
      <p:sp>
        <p:nvSpPr>
          <p:cNvPr id="24" name="Rectangle 8"/>
          <p:cNvSpPr>
            <a:spLocks noChangeArrowheads="1"/>
          </p:cNvSpPr>
          <p:nvPr/>
        </p:nvSpPr>
        <p:spPr bwMode="auto">
          <a:xfrm>
            <a:off x="3832225" y="3355777"/>
            <a:ext cx="4629150" cy="649287"/>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dirty="0">
              <a:solidFill>
                <a:srgbClr val="006699"/>
              </a:solidFill>
              <a:latin typeface="HY강B" pitchFamily="18" charset="-127"/>
              <a:ea typeface="HY강B" pitchFamily="18" charset="-127"/>
            </a:endParaRPr>
          </a:p>
        </p:txBody>
      </p:sp>
      <p:sp>
        <p:nvSpPr>
          <p:cNvPr id="25" name="Rectangle 9"/>
          <p:cNvSpPr>
            <a:spLocks noChangeArrowheads="1"/>
          </p:cNvSpPr>
          <p:nvPr/>
        </p:nvSpPr>
        <p:spPr bwMode="auto">
          <a:xfrm>
            <a:off x="3348038" y="4363888"/>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a:solidFill>
                  <a:schemeClr val="bg1"/>
                </a:solidFill>
                <a:effectLst>
                  <a:outerShdw blurRad="38100" dist="38100" dir="2700000" algn="tl">
                    <a:srgbClr val="000000"/>
                  </a:outerShdw>
                </a:effectLst>
              </a:rPr>
              <a:t>IV</a:t>
            </a:r>
          </a:p>
        </p:txBody>
      </p:sp>
      <p:sp>
        <p:nvSpPr>
          <p:cNvPr id="26" name="Rectangle 10"/>
          <p:cNvSpPr>
            <a:spLocks noChangeArrowheads="1"/>
          </p:cNvSpPr>
          <p:nvPr/>
        </p:nvSpPr>
        <p:spPr bwMode="auto">
          <a:xfrm>
            <a:off x="3832225" y="4363888"/>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27" name="AutoShape 11"/>
          <p:cNvSpPr>
            <a:spLocks noChangeArrowheads="1"/>
          </p:cNvSpPr>
          <p:nvPr/>
        </p:nvSpPr>
        <p:spPr bwMode="gray">
          <a:xfrm>
            <a:off x="3852863" y="1413793"/>
            <a:ext cx="4391025" cy="466725"/>
          </a:xfrm>
          <a:prstGeom prst="roundRect">
            <a:avLst>
              <a:gd name="adj" fmla="val 16667"/>
            </a:avLst>
          </a:prstGeom>
          <a:noFill/>
          <a:ln w="38100">
            <a:noFill/>
            <a:round/>
            <a:headEnd/>
            <a:tailEnd/>
          </a:ln>
        </p:spPr>
        <p:txBody>
          <a:bodyPr wrap="none" anchor="ctr"/>
          <a:lstStyle/>
          <a:p>
            <a:pPr latinLnBrk="1"/>
            <a:r>
              <a:rPr kumimoji="1" lang="en-US" altLang="ko-KR" sz="2000" b="1" dirty="0" smtClean="0">
                <a:solidFill>
                  <a:srgbClr val="003366"/>
                </a:solidFill>
                <a:latin typeface="Tahoma" pitchFamily="34" charset="0"/>
                <a:ea typeface="Gulim" pitchFamily="34" charset="-127"/>
              </a:rPr>
              <a:t>SQL</a:t>
            </a:r>
            <a:r>
              <a:rPr kumimoji="1" lang="zh-CN" altLang="en-US" sz="2000" b="1" dirty="0" smtClean="0">
                <a:solidFill>
                  <a:srgbClr val="003366"/>
                </a:solidFill>
                <a:latin typeface="Tahoma" pitchFamily="34" charset="0"/>
                <a:ea typeface="Gulim" pitchFamily="34" charset="-127"/>
              </a:rPr>
              <a:t>注入</a:t>
            </a:r>
            <a:endParaRPr kumimoji="1" lang="ko-KR" altLang="en-US" sz="2000" b="1" dirty="0">
              <a:solidFill>
                <a:srgbClr val="003366"/>
              </a:solidFill>
              <a:latin typeface="Tahoma" pitchFamily="34" charset="0"/>
              <a:ea typeface="Gulim" pitchFamily="34" charset="-127"/>
            </a:endParaRPr>
          </a:p>
        </p:txBody>
      </p:sp>
      <p:sp>
        <p:nvSpPr>
          <p:cNvPr id="28" name="AutoShape 12"/>
          <p:cNvSpPr>
            <a:spLocks noChangeArrowheads="1"/>
          </p:cNvSpPr>
          <p:nvPr/>
        </p:nvSpPr>
        <p:spPr bwMode="gray">
          <a:xfrm>
            <a:off x="3852863" y="2421905"/>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XSS</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29" name="AutoShape 13"/>
          <p:cNvSpPr>
            <a:spLocks noChangeArrowheads="1"/>
          </p:cNvSpPr>
          <p:nvPr/>
        </p:nvSpPr>
        <p:spPr bwMode="gray">
          <a:xfrm>
            <a:off x="3922713" y="3428802"/>
            <a:ext cx="4321175" cy="466725"/>
          </a:xfrm>
          <a:prstGeom prst="roundRect">
            <a:avLst>
              <a:gd name="adj" fmla="val 16667"/>
            </a:avLst>
          </a:prstGeom>
          <a:noFill/>
          <a:ln w="38100">
            <a:noFill/>
            <a:round/>
            <a:headEnd/>
            <a:tailEnd/>
          </a:ln>
        </p:spPr>
        <p:txBody>
          <a:bodyPr wrap="none" anchor="ctr"/>
          <a:lstStyle/>
          <a:p>
            <a:pPr latinLnBrk="1"/>
            <a:endParaRPr kumimoji="1" lang="ko-KR" altLang="en-US" sz="2000" b="1" dirty="0">
              <a:solidFill>
                <a:srgbClr val="003366"/>
              </a:solidFill>
              <a:latin typeface="Tahoma" pitchFamily="34" charset="0"/>
              <a:ea typeface="Gulim" pitchFamily="34" charset="-127"/>
            </a:endParaRPr>
          </a:p>
        </p:txBody>
      </p:sp>
      <p:sp>
        <p:nvSpPr>
          <p:cNvPr id="30" name="AutoShape 14"/>
          <p:cNvSpPr>
            <a:spLocks noChangeArrowheads="1"/>
          </p:cNvSpPr>
          <p:nvPr/>
        </p:nvSpPr>
        <p:spPr bwMode="gray">
          <a:xfrm>
            <a:off x="3924300" y="4435326"/>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目录遍历漏洞</a:t>
            </a:r>
            <a:endParaRPr kumimoji="1" lang="ko-KR" altLang="en-US" sz="2000" b="1" dirty="0">
              <a:solidFill>
                <a:srgbClr val="003366"/>
              </a:solidFill>
              <a:latin typeface="Tahoma" pitchFamily="34" charset="0"/>
              <a:ea typeface="Gulim" pitchFamily="34" charset="-127"/>
            </a:endParaRPr>
          </a:p>
        </p:txBody>
      </p:sp>
      <p:grpSp>
        <p:nvGrpSpPr>
          <p:cNvPr id="2" name="Group 15"/>
          <p:cNvGrpSpPr>
            <a:grpSpLocks/>
          </p:cNvGrpSpPr>
          <p:nvPr/>
        </p:nvGrpSpPr>
        <p:grpSpPr bwMode="auto">
          <a:xfrm flipH="1">
            <a:off x="1263650" y="1341438"/>
            <a:ext cx="1685925" cy="4460875"/>
            <a:chOff x="2225" y="2177"/>
            <a:chExt cx="580" cy="3028"/>
          </a:xfrm>
        </p:grpSpPr>
        <p:sp>
          <p:nvSpPr>
            <p:cNvPr id="32" name="AutoShape 16"/>
            <p:cNvSpPr>
              <a:spLocks noChangeArrowheads="1"/>
            </p:cNvSpPr>
            <p:nvPr/>
          </p:nvSpPr>
          <p:spPr bwMode="auto">
            <a:xfrm rot="5400000" flipH="1" flipV="1">
              <a:off x="751" y="3651"/>
              <a:ext cx="3028" cy="7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headEnd/>
              <a:tailEnd/>
            </a:ln>
            <a:effectLst/>
          </p:spPr>
          <p:txBody>
            <a:bodyPr wrap="none" anchor="ctr"/>
            <a:lstStyle/>
            <a:p>
              <a:pPr>
                <a:defRPr/>
              </a:pPr>
              <a:endParaRPr lang="zh-CN" altLang="en-US"/>
            </a:p>
          </p:txBody>
        </p:sp>
        <p:sp>
          <p:nvSpPr>
            <p:cNvPr id="33" name="AutoShape 17"/>
            <p:cNvSpPr>
              <a:spLocks noChangeArrowheads="1"/>
            </p:cNvSpPr>
            <p:nvPr/>
          </p:nvSpPr>
          <p:spPr bwMode="auto">
            <a:xfrm rot="5400000" flipH="1" flipV="1">
              <a:off x="1028" y="3438"/>
              <a:ext cx="3028" cy="5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51 w 21600"/>
                <a:gd name="T13" fmla="*/ 4653 h 21600"/>
                <a:gd name="T14" fmla="*/ 16949 w 21600"/>
                <a:gd name="T15" fmla="*/ 16947 h 21600"/>
              </a:gdLst>
              <a:ahLst/>
              <a:cxnLst>
                <a:cxn ang="T8">
                  <a:pos x="T0" y="T1"/>
                </a:cxn>
                <a:cxn ang="T9">
                  <a:pos x="T2" y="T3"/>
                </a:cxn>
                <a:cxn ang="T10">
                  <a:pos x="T4" y="T5"/>
                </a:cxn>
                <a:cxn ang="T11">
                  <a:pos x="T6" y="T7"/>
                </a:cxn>
              </a:cxnLst>
              <a:rect l="T12" t="T13" r="T14" b="T15"/>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w="9525">
              <a:noFill/>
              <a:miter lim="800000"/>
              <a:headEnd/>
              <a:tailEnd/>
            </a:ln>
          </p:spPr>
          <p:txBody>
            <a:bodyPr wrap="none" anchor="ctr"/>
            <a:lstStyle/>
            <a:p>
              <a:endParaRPr lang="zh-CN" altLang="en-US"/>
            </a:p>
          </p:txBody>
        </p:sp>
        <p:grpSp>
          <p:nvGrpSpPr>
            <p:cNvPr id="3" name="Group 18"/>
            <p:cNvGrpSpPr>
              <a:grpSpLocks/>
            </p:cNvGrpSpPr>
            <p:nvPr/>
          </p:nvGrpSpPr>
          <p:grpSpPr bwMode="auto">
            <a:xfrm rot="5400000">
              <a:off x="1376" y="3456"/>
              <a:ext cx="2341" cy="516"/>
              <a:chOff x="1205" y="2250"/>
              <a:chExt cx="2180" cy="262"/>
            </a:xfrm>
          </p:grpSpPr>
          <p:grpSp>
            <p:nvGrpSpPr>
              <p:cNvPr id="4" name="Group 19"/>
              <p:cNvGrpSpPr>
                <a:grpSpLocks/>
              </p:cNvGrpSpPr>
              <p:nvPr/>
            </p:nvGrpSpPr>
            <p:grpSpPr bwMode="auto">
              <a:xfrm>
                <a:off x="1564" y="2250"/>
                <a:ext cx="688" cy="262"/>
                <a:chOff x="1564" y="2250"/>
                <a:chExt cx="688" cy="262"/>
              </a:xfrm>
            </p:grpSpPr>
            <p:sp>
              <p:nvSpPr>
                <p:cNvPr id="46" name="Line 20"/>
                <p:cNvSpPr>
                  <a:spLocks noChangeShapeType="1"/>
                </p:cNvSpPr>
                <p:nvPr/>
              </p:nvSpPr>
              <p:spPr bwMode="auto">
                <a:xfrm flipH="1">
                  <a:off x="1564"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7" name="Line 21"/>
                <p:cNvSpPr>
                  <a:spLocks noChangeShapeType="1"/>
                </p:cNvSpPr>
                <p:nvPr/>
              </p:nvSpPr>
              <p:spPr bwMode="auto">
                <a:xfrm flipH="1">
                  <a:off x="1930" y="2250"/>
                  <a:ext cx="213"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8" name="Line 22"/>
                <p:cNvSpPr>
                  <a:spLocks noChangeShapeType="1"/>
                </p:cNvSpPr>
                <p:nvPr/>
              </p:nvSpPr>
              <p:spPr bwMode="auto">
                <a:xfrm flipH="1">
                  <a:off x="2186" y="2261"/>
                  <a:ext cx="6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sp>
            <p:nvSpPr>
              <p:cNvPr id="41" name="Line 23"/>
              <p:cNvSpPr>
                <a:spLocks noChangeShapeType="1"/>
              </p:cNvSpPr>
              <p:nvPr/>
            </p:nvSpPr>
            <p:spPr bwMode="auto">
              <a:xfrm>
                <a:off x="2619"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2" name="Line 24"/>
              <p:cNvSpPr>
                <a:spLocks noChangeShapeType="1"/>
              </p:cNvSpPr>
              <p:nvPr/>
            </p:nvSpPr>
            <p:spPr bwMode="auto">
              <a:xfrm>
                <a:off x="2446" y="2250"/>
                <a:ext cx="212" cy="262"/>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3" name="Line 25"/>
              <p:cNvSpPr>
                <a:spLocks noChangeShapeType="1"/>
              </p:cNvSpPr>
              <p:nvPr/>
            </p:nvSpPr>
            <p:spPr bwMode="auto">
              <a:xfrm>
                <a:off x="2337" y="2261"/>
                <a:ext cx="67" cy="251"/>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4" name="Line 26"/>
              <p:cNvSpPr>
                <a:spLocks noChangeShapeType="1"/>
              </p:cNvSpPr>
              <p:nvPr/>
            </p:nvSpPr>
            <p:spPr bwMode="auto">
              <a:xfrm flipV="1">
                <a:off x="1205" y="2259"/>
                <a:ext cx="624" cy="253"/>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45" name="Line 27"/>
              <p:cNvSpPr>
                <a:spLocks noChangeShapeType="1"/>
              </p:cNvSpPr>
              <p:nvPr/>
            </p:nvSpPr>
            <p:spPr bwMode="auto">
              <a:xfrm flipH="1" flipV="1">
                <a:off x="2764" y="2259"/>
                <a:ext cx="621" cy="253"/>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nvGrpSpPr>
            <p:cNvPr id="5" name="Group 28"/>
            <p:cNvGrpSpPr>
              <a:grpSpLocks/>
            </p:cNvGrpSpPr>
            <p:nvPr/>
          </p:nvGrpSpPr>
          <p:grpSpPr bwMode="auto">
            <a:xfrm rot="5400000">
              <a:off x="1245" y="3547"/>
              <a:ext cx="2641" cy="291"/>
              <a:chOff x="1046" y="2297"/>
              <a:chExt cx="2459" cy="148"/>
            </a:xfrm>
          </p:grpSpPr>
          <p:sp>
            <p:nvSpPr>
              <p:cNvPr id="36" name="Line 29"/>
              <p:cNvSpPr>
                <a:spLocks noChangeShapeType="1"/>
              </p:cNvSpPr>
              <p:nvPr/>
            </p:nvSpPr>
            <p:spPr bwMode="auto">
              <a:xfrm>
                <a:off x="1046" y="2445"/>
                <a:ext cx="245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7" name="Line 30"/>
              <p:cNvSpPr>
                <a:spLocks noChangeShapeType="1"/>
              </p:cNvSpPr>
              <p:nvPr/>
            </p:nvSpPr>
            <p:spPr bwMode="auto">
              <a:xfrm>
                <a:off x="1205" y="2385"/>
                <a:ext cx="2149"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8" name="Line 31"/>
              <p:cNvSpPr>
                <a:spLocks noChangeShapeType="1"/>
              </p:cNvSpPr>
              <p:nvPr/>
            </p:nvSpPr>
            <p:spPr bwMode="auto">
              <a:xfrm>
                <a:off x="1374" y="2340"/>
                <a:ext cx="1817" cy="0"/>
              </a:xfrm>
              <a:prstGeom prst="line">
                <a:avLst/>
              </a:prstGeom>
              <a:noFill/>
              <a:ln w="12700">
                <a:solidFill>
                  <a:srgbClr val="A4A4FF"/>
                </a:solidFill>
                <a:round/>
                <a:headEnd type="none" w="sm" len="sm"/>
                <a:tailEnd type="none" w="sm" len="sm"/>
              </a:ln>
            </p:spPr>
            <p:txBody>
              <a:bodyPr wrap="none" anchor="ctr"/>
              <a:lstStyle/>
              <a:p>
                <a:endParaRPr lang="zh-CN" altLang="en-US"/>
              </a:p>
            </p:txBody>
          </p:sp>
          <p:sp>
            <p:nvSpPr>
              <p:cNvPr id="39" name="Line 32"/>
              <p:cNvSpPr>
                <a:spLocks noChangeShapeType="1"/>
              </p:cNvSpPr>
              <p:nvPr/>
            </p:nvSpPr>
            <p:spPr bwMode="auto">
              <a:xfrm>
                <a:off x="1493" y="2297"/>
                <a:ext cx="1568" cy="0"/>
              </a:xfrm>
              <a:prstGeom prst="line">
                <a:avLst/>
              </a:prstGeom>
              <a:noFill/>
              <a:ln w="12700">
                <a:solidFill>
                  <a:srgbClr val="A4A4FF"/>
                </a:solidFill>
                <a:round/>
                <a:headEnd type="none" w="sm" len="sm"/>
                <a:tailEnd type="none" w="sm" len="sm"/>
              </a:ln>
            </p:spPr>
            <p:txBody>
              <a:bodyPr wrap="none" anchor="ctr"/>
              <a:lstStyle/>
              <a:p>
                <a:endParaRPr lang="zh-CN" altLang="en-US"/>
              </a:p>
            </p:txBody>
          </p:sp>
        </p:grpSp>
      </p:grpSp>
      <p:grpSp>
        <p:nvGrpSpPr>
          <p:cNvPr id="6" name="Group 33"/>
          <p:cNvGrpSpPr>
            <a:grpSpLocks/>
          </p:cNvGrpSpPr>
          <p:nvPr/>
        </p:nvGrpSpPr>
        <p:grpSpPr bwMode="auto">
          <a:xfrm>
            <a:off x="395288" y="2725738"/>
            <a:ext cx="1550987" cy="1911350"/>
            <a:chOff x="480" y="3072"/>
            <a:chExt cx="678" cy="1092"/>
          </a:xfrm>
        </p:grpSpPr>
        <p:sp>
          <p:nvSpPr>
            <p:cNvPr id="50" name="Oval 34"/>
            <p:cNvSpPr>
              <a:spLocks noChangeArrowheads="1"/>
            </p:cNvSpPr>
            <p:nvPr/>
          </p:nvSpPr>
          <p:spPr bwMode="auto">
            <a:xfrm>
              <a:off x="562" y="3840"/>
              <a:ext cx="507" cy="324"/>
            </a:xfrm>
            <a:prstGeom prst="ellipse">
              <a:avLst/>
            </a:prstGeom>
            <a:gradFill rotWithShape="0">
              <a:gsLst>
                <a:gs pos="0">
                  <a:schemeClr val="bg1">
                    <a:gamma/>
                    <a:shade val="46275"/>
                    <a:invGamma/>
                  </a:schemeClr>
                </a:gs>
                <a:gs pos="100000">
                  <a:schemeClr val="bg1"/>
                </a:gs>
              </a:gsLst>
              <a:path path="shape">
                <a:fillToRect l="50000" t="50000" r="50000" b="50000"/>
              </a:path>
            </a:gradFill>
            <a:ln w="12700">
              <a:noFill/>
              <a:round/>
              <a:headEnd/>
              <a:tailEnd/>
            </a:ln>
          </p:spPr>
          <p:txBody>
            <a:bodyPr/>
            <a:lstStyle/>
            <a:p>
              <a:pPr>
                <a:defRPr/>
              </a:pPr>
              <a:endParaRPr lang="zh-CN" altLang="en-US"/>
            </a:p>
          </p:txBody>
        </p:sp>
        <p:sp>
          <p:nvSpPr>
            <p:cNvPr id="51" name="Oval 35"/>
            <p:cNvSpPr>
              <a:spLocks noChangeArrowheads="1"/>
            </p:cNvSpPr>
            <p:nvPr/>
          </p:nvSpPr>
          <p:spPr bwMode="auto">
            <a:xfrm>
              <a:off x="480" y="3072"/>
              <a:ext cx="678" cy="914"/>
            </a:xfrm>
            <a:prstGeom prst="ellipse">
              <a:avLst/>
            </a:prstGeom>
            <a:gradFill rotWithShape="0">
              <a:gsLst>
                <a:gs pos="0">
                  <a:srgbClr val="FFFFFF"/>
                </a:gs>
                <a:gs pos="100000">
                  <a:srgbClr val="CCECFF"/>
                </a:gs>
              </a:gsLst>
              <a:path path="shape">
                <a:fillToRect l="50000" t="50000" r="50000" b="50000"/>
              </a:path>
            </a:gradFill>
            <a:ln w="12700">
              <a:noFill/>
              <a:round/>
              <a:headEnd/>
              <a:tailEnd/>
            </a:ln>
          </p:spPr>
          <p:txBody>
            <a:bodyPr/>
            <a:lstStyle/>
            <a:p>
              <a:endParaRPr lang="zh-CN" altLang="en-US"/>
            </a:p>
          </p:txBody>
        </p:sp>
      </p:grpSp>
      <p:sp>
        <p:nvSpPr>
          <p:cNvPr id="52" name="Text Box 36"/>
          <p:cNvSpPr txBox="1">
            <a:spLocks noChangeArrowheads="1"/>
          </p:cNvSpPr>
          <p:nvPr/>
        </p:nvSpPr>
        <p:spPr bwMode="auto">
          <a:xfrm>
            <a:off x="437556" y="3140968"/>
            <a:ext cx="1398140" cy="830997"/>
          </a:xfrm>
          <a:prstGeom prst="rect">
            <a:avLst/>
          </a:prstGeom>
          <a:noFill/>
          <a:ln w="9525">
            <a:noFill/>
            <a:miter lim="800000"/>
            <a:headEnd/>
            <a:tailEnd/>
          </a:ln>
        </p:spPr>
        <p:txBody>
          <a:bodyPr wrap="none">
            <a:spAutoFit/>
          </a:bodyPr>
          <a:lstStyle/>
          <a:p>
            <a:pPr algn="ctr" latinLnBrk="1"/>
            <a:r>
              <a:rPr kumimoji="1" lang="zh-CN" altLang="en-US" sz="2400" b="1" dirty="0" smtClean="0">
                <a:solidFill>
                  <a:srgbClr val="003366"/>
                </a:solidFill>
                <a:latin typeface="Tahoma" pitchFamily="34" charset="0"/>
                <a:ea typeface="Gulim" pitchFamily="34" charset="-127"/>
              </a:rPr>
              <a:t>常见安全</a:t>
            </a:r>
            <a:endParaRPr kumimoji="1" lang="en-US" altLang="zh-CN" sz="2400" b="1" dirty="0" smtClean="0">
              <a:solidFill>
                <a:srgbClr val="003366"/>
              </a:solidFill>
              <a:latin typeface="Tahoma" pitchFamily="34" charset="0"/>
              <a:ea typeface="Gulim" pitchFamily="34" charset="-127"/>
            </a:endParaRPr>
          </a:p>
          <a:p>
            <a:pPr algn="ctr" latinLnBrk="1"/>
            <a:r>
              <a:rPr kumimoji="1" lang="zh-CN" altLang="en-US" sz="2400" b="1" dirty="0" smtClean="0">
                <a:solidFill>
                  <a:srgbClr val="003366"/>
                </a:solidFill>
                <a:latin typeface="Tahoma" pitchFamily="34" charset="0"/>
                <a:ea typeface="Gulim" pitchFamily="34" charset="-127"/>
              </a:rPr>
              <a:t>漏洞</a:t>
            </a:r>
            <a:endParaRPr kumimoji="1" lang="ko-KR" altLang="en-US" sz="2400" b="1" dirty="0">
              <a:solidFill>
                <a:srgbClr val="003366"/>
              </a:solidFill>
              <a:latin typeface="Tahoma" pitchFamily="34" charset="0"/>
              <a:ea typeface="Gulim" pitchFamily="34" charset="-127"/>
            </a:endParaRPr>
          </a:p>
        </p:txBody>
      </p:sp>
      <p:sp>
        <p:nvSpPr>
          <p:cNvPr id="54" name="Rectangle 9"/>
          <p:cNvSpPr>
            <a:spLocks noChangeArrowheads="1"/>
          </p:cNvSpPr>
          <p:nvPr/>
        </p:nvSpPr>
        <p:spPr bwMode="auto">
          <a:xfrm>
            <a:off x="3347095" y="5315817"/>
            <a:ext cx="566737"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b="1" dirty="0" smtClean="0">
                <a:solidFill>
                  <a:schemeClr val="bg1"/>
                </a:solidFill>
                <a:effectLst>
                  <a:outerShdw blurRad="38100" dist="38100" dir="2700000" algn="tl">
                    <a:srgbClr val="000000"/>
                  </a:outerShdw>
                </a:effectLst>
                <a:ea typeface="HY강B" pitchFamily="18" charset="-127"/>
              </a:rPr>
              <a:t>V</a:t>
            </a:r>
            <a:endParaRPr kumimoji="1" lang="en-US" altLang="ko-KR" b="1" dirty="0">
              <a:solidFill>
                <a:schemeClr val="bg1"/>
              </a:solidFill>
              <a:effectLst>
                <a:outerShdw blurRad="38100" dist="38100" dir="2700000" algn="tl">
                  <a:srgbClr val="000000"/>
                </a:outerShdw>
              </a:effectLst>
              <a:ea typeface="HY강B" pitchFamily="18" charset="-127"/>
            </a:endParaRPr>
          </a:p>
        </p:txBody>
      </p:sp>
      <p:sp>
        <p:nvSpPr>
          <p:cNvPr id="55" name="Rectangle 10"/>
          <p:cNvSpPr>
            <a:spLocks noChangeArrowheads="1"/>
          </p:cNvSpPr>
          <p:nvPr/>
        </p:nvSpPr>
        <p:spPr bwMode="auto">
          <a:xfrm>
            <a:off x="3831282" y="5315817"/>
            <a:ext cx="4629150"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1400" b="1">
              <a:solidFill>
                <a:srgbClr val="006699"/>
              </a:solidFill>
              <a:latin typeface="HY강B" pitchFamily="18" charset="-127"/>
              <a:ea typeface="HY강B" pitchFamily="18" charset="-127"/>
            </a:endParaRPr>
          </a:p>
        </p:txBody>
      </p:sp>
      <p:sp>
        <p:nvSpPr>
          <p:cNvPr id="56" name="AutoShape 14"/>
          <p:cNvSpPr>
            <a:spLocks noChangeArrowheads="1"/>
          </p:cNvSpPr>
          <p:nvPr/>
        </p:nvSpPr>
        <p:spPr bwMode="gray">
          <a:xfrm>
            <a:off x="3923357" y="5387255"/>
            <a:ext cx="4032250" cy="466725"/>
          </a:xfrm>
          <a:prstGeom prst="roundRect">
            <a:avLst>
              <a:gd name="adj" fmla="val 16667"/>
            </a:avLst>
          </a:prstGeom>
          <a:noFill/>
          <a:ln w="38100">
            <a:noFill/>
            <a:round/>
            <a:headEnd/>
            <a:tailEnd/>
          </a:ln>
        </p:spPr>
        <p:txBody>
          <a:bodyPr wrap="none" anchor="ctr"/>
          <a:lstStyle/>
          <a:p>
            <a:pPr latinLnBrk="1"/>
            <a:r>
              <a:rPr kumimoji="1" lang="zh-CN" altLang="en-US" sz="2000" b="1" dirty="0" smtClean="0">
                <a:solidFill>
                  <a:srgbClr val="003366"/>
                </a:solidFill>
                <a:latin typeface="Tahoma" pitchFamily="34" charset="0"/>
                <a:ea typeface="Gulim" pitchFamily="34" charset="-127"/>
              </a:rPr>
              <a:t>文件上传漏洞</a:t>
            </a:r>
            <a:endParaRPr kumimoji="1" lang="ko-KR" altLang="en-US" sz="2000" b="1" dirty="0">
              <a:solidFill>
                <a:srgbClr val="003366"/>
              </a:solidFill>
              <a:latin typeface="Tahoma" pitchFamily="34" charset="0"/>
              <a:ea typeface="Gulim" pitchFamily="34" charset="-127"/>
            </a:endParaRPr>
          </a:p>
        </p:txBody>
      </p:sp>
      <p:sp>
        <p:nvSpPr>
          <p:cNvPr id="57" name="AutoShape 12"/>
          <p:cNvSpPr>
            <a:spLocks noChangeArrowheads="1"/>
          </p:cNvSpPr>
          <p:nvPr/>
        </p:nvSpPr>
        <p:spPr bwMode="gray">
          <a:xfrm>
            <a:off x="3852863" y="3466331"/>
            <a:ext cx="4391025" cy="466725"/>
          </a:xfrm>
          <a:prstGeom prst="roundRect">
            <a:avLst>
              <a:gd name="adj" fmla="val 16667"/>
            </a:avLst>
          </a:prstGeom>
          <a:noFill/>
          <a:ln w="38100">
            <a:noFill/>
            <a:round/>
            <a:headEnd/>
            <a:tailEnd/>
          </a:ln>
        </p:spPr>
        <p:txBody>
          <a:bodyPr wrap="none" anchor="ctr"/>
          <a:lstStyle/>
          <a:p>
            <a:pPr latinLnBrk="1"/>
            <a:r>
              <a:rPr kumimoji="1" lang="en-US" altLang="zh-CN" sz="2000" b="1" dirty="0" smtClean="0">
                <a:solidFill>
                  <a:srgbClr val="003366"/>
                </a:solidFill>
                <a:latin typeface="Tahoma" pitchFamily="34" charset="0"/>
                <a:ea typeface="Gulim" pitchFamily="34" charset="-127"/>
              </a:rPr>
              <a:t>CSRF</a:t>
            </a:r>
            <a:r>
              <a:rPr kumimoji="1" lang="zh-CN" altLang="en-US" sz="2000" b="1" dirty="0" smtClean="0">
                <a:solidFill>
                  <a:srgbClr val="003366"/>
                </a:solidFill>
                <a:latin typeface="Tahoma" pitchFamily="34" charset="0"/>
                <a:ea typeface="Gulim" pitchFamily="34" charset="-127"/>
              </a:rPr>
              <a:t>漏洞</a:t>
            </a:r>
            <a:endParaRPr kumimoji="1" lang="ko-KR" altLang="en-US" sz="2000" b="1" dirty="0">
              <a:solidFill>
                <a:srgbClr val="003366"/>
              </a:solidFill>
              <a:latin typeface="Tahoma" pitchFamily="34" charset="0"/>
              <a:ea typeface="Gulim" pitchFamily="34" charset="-127"/>
            </a:endParaRPr>
          </a:p>
        </p:txBody>
      </p:sp>
      <p:sp>
        <p:nvSpPr>
          <p:cNvPr id="49" name="文本框 4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常见安全漏洞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7642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1000" fill="hold"/>
                                        <p:tgtEl>
                                          <p:spTgt spid="5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6140" y="764704"/>
            <a:ext cx="8496300" cy="2088232"/>
            <a:chOff x="36140" y="764704"/>
            <a:chExt cx="8496300" cy="2088232"/>
          </a:xfrm>
        </p:grpSpPr>
        <p:sp>
          <p:nvSpPr>
            <p:cNvPr id="3" name="圆角矩形 2"/>
            <p:cNvSpPr/>
            <p:nvPr/>
          </p:nvSpPr>
          <p:spPr bwMode="auto">
            <a:xfrm>
              <a:off x="683568" y="1124744"/>
              <a:ext cx="7848872" cy="1728192"/>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grpSp>
          <p:nvGrpSpPr>
            <p:cNvPr id="4" name="组合 1"/>
            <p:cNvGrpSpPr/>
            <p:nvPr/>
          </p:nvGrpSpPr>
          <p:grpSpPr>
            <a:xfrm>
              <a:off x="36140" y="764704"/>
              <a:ext cx="6840116" cy="1981384"/>
              <a:chOff x="36140" y="764704"/>
              <a:chExt cx="6840116" cy="1981384"/>
            </a:xfrm>
          </p:grpSpPr>
          <p:grpSp>
            <p:nvGrpSpPr>
              <p:cNvPr id="5" name="Group 11"/>
              <p:cNvGrpSpPr>
                <a:grpSpLocks/>
              </p:cNvGrpSpPr>
              <p:nvPr/>
            </p:nvGrpSpPr>
            <p:grpSpPr bwMode="auto">
              <a:xfrm>
                <a:off x="36140" y="764704"/>
                <a:ext cx="1828800" cy="1828800"/>
                <a:chOff x="113" y="300"/>
                <a:chExt cx="1152" cy="1152"/>
              </a:xfrm>
            </p:grpSpPr>
            <p:pic>
              <p:nvPicPr>
                <p:cNvPr id="12" name="Picture 7" descr="01章_02-3"/>
                <p:cNvPicPr>
                  <a:picLocks noChangeAspect="1" noChangeArrowheads="1"/>
                </p:cNvPicPr>
                <p:nvPr/>
              </p:nvPicPr>
              <p:blipFill>
                <a:blip r:embed="rId3" cstate="print"/>
                <a:srcRect/>
                <a:stretch>
                  <a:fillRect/>
                </a:stretch>
              </p:blipFill>
              <p:spPr bwMode="auto">
                <a:xfrm>
                  <a:off x="113" y="300"/>
                  <a:ext cx="1152" cy="1152"/>
                </a:xfrm>
                <a:prstGeom prst="rect">
                  <a:avLst/>
                </a:prstGeom>
                <a:noFill/>
                <a:ln w="9525">
                  <a:noFill/>
                  <a:miter lim="800000"/>
                  <a:headEnd/>
                  <a:tailEnd/>
                </a:ln>
              </p:spPr>
            </p:pic>
            <p:pic>
              <p:nvPicPr>
                <p:cNvPr id="13" name="Picture 8" descr="01章_02-5"/>
                <p:cNvPicPr>
                  <a:picLocks noChangeAspect="1" noChangeArrowheads="1"/>
                </p:cNvPicPr>
                <p:nvPr/>
              </p:nvPicPr>
              <p:blipFill>
                <a:blip r:embed="rId4" cstate="print"/>
                <a:srcRect/>
                <a:stretch>
                  <a:fillRect/>
                </a:stretch>
              </p:blipFill>
              <p:spPr bwMode="auto">
                <a:xfrm>
                  <a:off x="249" y="436"/>
                  <a:ext cx="900" cy="900"/>
                </a:xfrm>
                <a:prstGeom prst="rect">
                  <a:avLst/>
                </a:prstGeom>
                <a:noFill/>
                <a:ln w="9525">
                  <a:noFill/>
                  <a:miter lim="800000"/>
                  <a:headEnd/>
                  <a:tailEnd/>
                </a:ln>
              </p:spPr>
            </p:pic>
          </p:grpSp>
          <p:sp>
            <p:nvSpPr>
              <p:cNvPr id="8" name="TextBox 7"/>
              <p:cNvSpPr txBox="1"/>
              <p:nvPr/>
            </p:nvSpPr>
            <p:spPr>
              <a:xfrm>
                <a:off x="1763688" y="1268760"/>
                <a:ext cx="5112568" cy="1477328"/>
              </a:xfrm>
              <a:prstGeom prst="rect">
                <a:avLst/>
              </a:prstGeom>
              <a:noFill/>
            </p:spPr>
            <p:txBody>
              <a:bodyPr wrap="square" rtlCol="0">
                <a:spAutoFit/>
              </a:bodyPr>
              <a:lstStyle/>
              <a:p>
                <a:pPr marL="285750" indent="-285750">
                  <a:buFont typeface="Wingdings" pitchFamily="2" charset="2"/>
                  <a:buChar char="l"/>
                </a:pPr>
                <a:r>
                  <a:rPr lang="zh-CN" altLang="en-US" dirty="0">
                    <a:latin typeface="微软雅黑" pitchFamily="34" charset="-122"/>
                    <a:ea typeface="微软雅黑" pitchFamily="34" charset="-122"/>
                  </a:rPr>
                  <a:t>自定义</a:t>
                </a:r>
                <a:r>
                  <a:rPr lang="zh-CN" altLang="en-US" dirty="0">
                    <a:solidFill>
                      <a:srgbClr val="C00000"/>
                    </a:solidFill>
                    <a:latin typeface="微软雅黑" pitchFamily="34" charset="-122"/>
                    <a:ea typeface="微软雅黑" pitchFamily="34" charset="-122"/>
                  </a:rPr>
                  <a:t>头像</a:t>
                </a:r>
                <a:r>
                  <a:rPr lang="zh-CN" altLang="en-US" dirty="0">
                    <a:latin typeface="微软雅黑" pitchFamily="34" charset="-122"/>
                    <a:ea typeface="微软雅黑" pitchFamily="34" charset="-122"/>
                  </a:rPr>
                  <a:t>（各类论坛，招聘网站）</a:t>
                </a:r>
                <a:endParaRPr lang="en-US" altLang="zh-CN" dirty="0">
                  <a:latin typeface="微软雅黑" pitchFamily="34" charset="-122"/>
                  <a:ea typeface="微软雅黑" pitchFamily="34" charset="-122"/>
                </a:endParaRPr>
              </a:p>
              <a:p>
                <a:pPr marL="285750" indent="-285750">
                  <a:buFont typeface="Wingdings" pitchFamily="2" charset="2"/>
                  <a:buChar char="l"/>
                </a:pPr>
                <a:r>
                  <a:rPr lang="zh-CN" altLang="en-US" dirty="0">
                    <a:solidFill>
                      <a:srgbClr val="C00000"/>
                    </a:solidFill>
                    <a:latin typeface="微软雅黑" pitchFamily="34" charset="-122"/>
                    <a:ea typeface="微软雅黑" pitchFamily="34" charset="-122"/>
                  </a:rPr>
                  <a:t>视频</a:t>
                </a:r>
                <a:r>
                  <a:rPr lang="zh-CN" altLang="en-US" dirty="0">
                    <a:latin typeface="微软雅黑" pitchFamily="34" charset="-122"/>
                    <a:ea typeface="微软雅黑" pitchFamily="34" charset="-122"/>
                  </a:rPr>
                  <a:t>分享（优酷、土豆网等）</a:t>
                </a:r>
                <a:endParaRPr lang="en-US" altLang="zh-CN" dirty="0">
                  <a:latin typeface="微软雅黑" pitchFamily="34" charset="-122"/>
                  <a:ea typeface="微软雅黑" pitchFamily="34" charset="-122"/>
                </a:endParaRPr>
              </a:p>
              <a:p>
                <a:pPr marL="285750" indent="-285750">
                  <a:buFont typeface="Wingdings" pitchFamily="2" charset="2"/>
                  <a:buChar char="l"/>
                </a:pPr>
                <a:r>
                  <a:rPr lang="zh-CN" altLang="en-US" dirty="0">
                    <a:solidFill>
                      <a:srgbClr val="C00000"/>
                    </a:solidFill>
                    <a:latin typeface="微软雅黑" pitchFamily="34" charset="-122"/>
                    <a:ea typeface="微软雅黑" pitchFamily="34" charset="-122"/>
                  </a:rPr>
                  <a:t>文档</a:t>
                </a:r>
                <a:r>
                  <a:rPr lang="zh-CN" altLang="en-US" dirty="0">
                    <a:latin typeface="微软雅黑" pitchFamily="34" charset="-122"/>
                    <a:ea typeface="微软雅黑" pitchFamily="34" charset="-122"/>
                  </a:rPr>
                  <a:t>分享（</a:t>
                </a:r>
                <a:r>
                  <a:rPr lang="en-US" altLang="zh-CN" dirty="0">
                    <a:latin typeface="微软雅黑" pitchFamily="34" charset="-122"/>
                    <a:ea typeface="微软雅黑" pitchFamily="34" charset="-122"/>
                  </a:rPr>
                  <a:t>115</a:t>
                </a:r>
                <a:r>
                  <a:rPr lang="zh-CN" altLang="en-US" dirty="0">
                    <a:latin typeface="微软雅黑" pitchFamily="34" charset="-122"/>
                    <a:ea typeface="微软雅黑" pitchFamily="34" charset="-122"/>
                  </a:rPr>
                  <a:t>、华为网盘等）</a:t>
                </a:r>
                <a:endParaRPr lang="en-US" altLang="zh-CN" dirty="0">
                  <a:latin typeface="微软雅黑" pitchFamily="34" charset="-122"/>
                  <a:ea typeface="微软雅黑" pitchFamily="34" charset="-122"/>
                </a:endParaRPr>
              </a:p>
              <a:p>
                <a:pPr marL="285750" indent="-285750">
                  <a:buFont typeface="Wingdings" pitchFamily="2" charset="2"/>
                  <a:buChar char="l"/>
                </a:pPr>
                <a:r>
                  <a:rPr lang="zh-CN" altLang="en-US" dirty="0">
                    <a:latin typeface="微软雅黑" pitchFamily="34" charset="-122"/>
                    <a:ea typeface="微软雅黑" pitchFamily="34" charset="-122"/>
                  </a:rPr>
                  <a:t>文章</a:t>
                </a:r>
                <a:r>
                  <a:rPr lang="zh-CN" altLang="en-US" dirty="0">
                    <a:solidFill>
                      <a:srgbClr val="C00000"/>
                    </a:solidFill>
                    <a:latin typeface="微软雅黑" pitchFamily="34" charset="-122"/>
                    <a:ea typeface="微软雅黑" pitchFamily="34" charset="-122"/>
                  </a:rPr>
                  <a:t>附件</a:t>
                </a:r>
                <a:r>
                  <a:rPr lang="zh-CN" altLang="en-US" dirty="0">
                    <a:latin typeface="微软雅黑" pitchFamily="34" charset="-122"/>
                    <a:ea typeface="微软雅黑" pitchFamily="34" charset="-122"/>
                  </a:rPr>
                  <a:t>上传</a:t>
                </a:r>
                <a:endParaRPr lang="en-US" altLang="zh-CN" dirty="0">
                  <a:latin typeface="微软雅黑" pitchFamily="34" charset="-122"/>
                  <a:ea typeface="微软雅黑" pitchFamily="34" charset="-122"/>
                </a:endParaRPr>
              </a:p>
              <a:p>
                <a:pPr marL="285750" indent="-285750">
                  <a:buFont typeface="Wingdings" pitchFamily="2" charset="2"/>
                  <a:buChar char="l"/>
                </a:pPr>
                <a:r>
                  <a:rPr lang="zh-CN" altLang="en-US" dirty="0">
                    <a:solidFill>
                      <a:srgbClr val="C00000"/>
                    </a:solidFill>
                    <a:latin typeface="微软雅黑" pitchFamily="34" charset="-122"/>
                    <a:ea typeface="微软雅黑" pitchFamily="34" charset="-122"/>
                  </a:rPr>
                  <a:t>编辑器</a:t>
                </a:r>
                <a:r>
                  <a:rPr lang="zh-CN" altLang="en-US" dirty="0">
                    <a:latin typeface="微软雅黑" pitchFamily="34" charset="-122"/>
                    <a:ea typeface="微软雅黑" pitchFamily="34" charset="-122"/>
                  </a:rPr>
                  <a:t>中的文件上传</a:t>
                </a:r>
                <a:endParaRPr lang="en-US" altLang="zh-CN" dirty="0">
                  <a:latin typeface="微软雅黑" pitchFamily="34" charset="-122"/>
                  <a:ea typeface="微软雅黑" pitchFamily="34" charset="-122"/>
                </a:endParaRPr>
              </a:p>
            </p:txBody>
          </p:sp>
        </p:grpSp>
        <p:sp>
          <p:nvSpPr>
            <p:cNvPr id="20" name="Text Box 23"/>
            <p:cNvSpPr txBox="1">
              <a:spLocks noChangeArrowheads="1"/>
            </p:cNvSpPr>
            <p:nvPr/>
          </p:nvSpPr>
          <p:spPr bwMode="auto">
            <a:xfrm>
              <a:off x="395536" y="1340768"/>
              <a:ext cx="1200150" cy="396875"/>
            </a:xfrm>
            <a:prstGeom prst="rect">
              <a:avLst/>
            </a:prstGeom>
            <a:noFill/>
            <a:ln w="9525" algn="ctr">
              <a:noFill/>
              <a:miter lim="800000"/>
              <a:headEnd/>
              <a:tailEnd/>
            </a:ln>
          </p:spPr>
          <p:txBody>
            <a:bodyPr wrap="none"/>
            <a:lstStyle/>
            <a:p>
              <a:pPr algn="ctr" latinLnBrk="1"/>
              <a:r>
                <a:rPr kumimoji="1" lang="zh-CN" altLang="en-US" sz="2800" b="1" dirty="0">
                  <a:solidFill>
                    <a:srgbClr val="003399"/>
                  </a:solidFill>
                </a:rPr>
                <a:t>场景</a:t>
              </a:r>
              <a:endParaRPr kumimoji="1" lang="ko-KR" altLang="en-US" sz="2800" b="1" dirty="0">
                <a:solidFill>
                  <a:srgbClr val="003399"/>
                </a:solidFill>
              </a:endParaRPr>
            </a:p>
          </p:txBody>
        </p:sp>
      </p:grpSp>
      <p:grpSp>
        <p:nvGrpSpPr>
          <p:cNvPr id="6" name="组合 4"/>
          <p:cNvGrpSpPr/>
          <p:nvPr/>
        </p:nvGrpSpPr>
        <p:grpSpPr>
          <a:xfrm>
            <a:off x="35496" y="2708920"/>
            <a:ext cx="8496944" cy="3372554"/>
            <a:chOff x="35496" y="2708920"/>
            <a:chExt cx="8496944" cy="3372554"/>
          </a:xfrm>
        </p:grpSpPr>
        <p:sp>
          <p:nvSpPr>
            <p:cNvPr id="19" name="圆角矩形 18"/>
            <p:cNvSpPr/>
            <p:nvPr/>
          </p:nvSpPr>
          <p:spPr bwMode="auto">
            <a:xfrm>
              <a:off x="683568" y="3489474"/>
              <a:ext cx="7848872" cy="25920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endParaRPr>
            </a:p>
          </p:txBody>
        </p:sp>
        <p:grpSp>
          <p:nvGrpSpPr>
            <p:cNvPr id="7" name="Group 12"/>
            <p:cNvGrpSpPr>
              <a:grpSpLocks/>
            </p:cNvGrpSpPr>
            <p:nvPr/>
          </p:nvGrpSpPr>
          <p:grpSpPr bwMode="auto">
            <a:xfrm>
              <a:off x="35496" y="2708920"/>
              <a:ext cx="1828800" cy="1828800"/>
              <a:chOff x="113" y="2387"/>
              <a:chExt cx="1152" cy="1152"/>
            </a:xfrm>
          </p:grpSpPr>
          <p:pic>
            <p:nvPicPr>
              <p:cNvPr id="23" name="Picture 6" descr="01章_02-4"/>
              <p:cNvPicPr>
                <a:picLocks noChangeAspect="1" noChangeArrowheads="1"/>
              </p:cNvPicPr>
              <p:nvPr/>
            </p:nvPicPr>
            <p:blipFill>
              <a:blip r:embed="rId5" cstate="print"/>
              <a:srcRect/>
              <a:stretch>
                <a:fillRect/>
              </a:stretch>
            </p:blipFill>
            <p:spPr bwMode="auto">
              <a:xfrm>
                <a:off x="113" y="2387"/>
                <a:ext cx="1152" cy="1152"/>
              </a:xfrm>
              <a:prstGeom prst="rect">
                <a:avLst/>
              </a:prstGeom>
              <a:noFill/>
              <a:ln w="9525">
                <a:noFill/>
                <a:miter lim="800000"/>
                <a:headEnd/>
                <a:tailEnd/>
              </a:ln>
            </p:spPr>
          </p:pic>
          <p:pic>
            <p:nvPicPr>
              <p:cNvPr id="24" name="Picture 10" descr="01章_02-5"/>
              <p:cNvPicPr>
                <a:picLocks noChangeAspect="1" noChangeArrowheads="1"/>
              </p:cNvPicPr>
              <p:nvPr/>
            </p:nvPicPr>
            <p:blipFill>
              <a:blip r:embed="rId4" cstate="print"/>
              <a:srcRect/>
              <a:stretch>
                <a:fillRect/>
              </a:stretch>
            </p:blipFill>
            <p:spPr bwMode="auto">
              <a:xfrm>
                <a:off x="249" y="2523"/>
                <a:ext cx="900" cy="900"/>
              </a:xfrm>
              <a:prstGeom prst="rect">
                <a:avLst/>
              </a:prstGeom>
              <a:noFill/>
              <a:ln w="9525">
                <a:noFill/>
                <a:miter lim="800000"/>
                <a:headEnd/>
                <a:tailEnd/>
              </a:ln>
            </p:spPr>
          </p:pic>
        </p:grpSp>
        <p:sp>
          <p:nvSpPr>
            <p:cNvPr id="25" name="Text Box 23"/>
            <p:cNvSpPr txBox="1">
              <a:spLocks noChangeArrowheads="1"/>
            </p:cNvSpPr>
            <p:nvPr/>
          </p:nvSpPr>
          <p:spPr bwMode="auto">
            <a:xfrm>
              <a:off x="365696" y="3440757"/>
              <a:ext cx="1200150" cy="396875"/>
            </a:xfrm>
            <a:prstGeom prst="rect">
              <a:avLst/>
            </a:prstGeom>
            <a:noFill/>
            <a:ln w="9525" algn="ctr">
              <a:noFill/>
              <a:miter lim="800000"/>
              <a:headEnd/>
              <a:tailEnd/>
            </a:ln>
          </p:spPr>
          <p:txBody>
            <a:bodyPr wrap="none"/>
            <a:lstStyle/>
            <a:p>
              <a:pPr algn="ctr" latinLnBrk="1"/>
              <a:r>
                <a:rPr kumimoji="1" lang="zh-CN" altLang="en-US" sz="2800" b="1" dirty="0">
                  <a:solidFill>
                    <a:srgbClr val="003399"/>
                  </a:solidFill>
                </a:rPr>
                <a:t>风险</a:t>
              </a:r>
              <a:endParaRPr kumimoji="1" lang="ko-KR" altLang="en-US" sz="2800" b="1" dirty="0">
                <a:solidFill>
                  <a:srgbClr val="003399"/>
                </a:solidFill>
              </a:endParaRPr>
            </a:p>
          </p:txBody>
        </p:sp>
        <p:sp>
          <p:nvSpPr>
            <p:cNvPr id="26" name="TextBox 25"/>
            <p:cNvSpPr txBox="1"/>
            <p:nvPr/>
          </p:nvSpPr>
          <p:spPr>
            <a:xfrm>
              <a:off x="1802208" y="3614906"/>
              <a:ext cx="6730232" cy="2308324"/>
            </a:xfrm>
            <a:prstGeom prst="rect">
              <a:avLst/>
            </a:prstGeom>
            <a:noFill/>
          </p:spPr>
          <p:txBody>
            <a:bodyPr wrap="square" rtlCol="0">
              <a:spAutoFit/>
            </a:bodyPr>
            <a:lstStyle/>
            <a:p>
              <a:pPr marL="285750" indent="-285750">
                <a:buFont typeface="Wingdings" pitchFamily="2" charset="2"/>
                <a:buChar char="l"/>
              </a:pPr>
              <a:r>
                <a:rPr lang="zh-CN" altLang="en-US" dirty="0">
                  <a:latin typeface="微软雅黑" pitchFamily="34" charset="-122"/>
                  <a:ea typeface="微软雅黑" pitchFamily="34" charset="-122"/>
                </a:rPr>
                <a:t>上</a:t>
              </a:r>
              <a:r>
                <a:rPr lang="zh-CN" altLang="en-US" dirty="0" smtClean="0">
                  <a:latin typeface="微软雅黑" pitchFamily="34" charset="-122"/>
                  <a:ea typeface="微软雅黑" pitchFamily="34" charset="-122"/>
                </a:rPr>
                <a:t>传</a:t>
              </a:r>
              <a:r>
                <a:rPr lang="zh-CN" altLang="en-US" dirty="0">
                  <a:latin typeface="微软雅黑" pitchFamily="34" charset="-122"/>
                  <a:ea typeface="微软雅黑" pitchFamily="34" charset="-122"/>
                </a:rPr>
                <a:t>被恶意构造的文件，用来</a:t>
              </a:r>
              <a:r>
                <a:rPr lang="zh-CN" altLang="en-US" dirty="0">
                  <a:solidFill>
                    <a:srgbClr val="C00000"/>
                  </a:solidFill>
                  <a:latin typeface="微软雅黑" pitchFamily="34" charset="-122"/>
                  <a:ea typeface="微软雅黑" pitchFamily="34" charset="-122"/>
                </a:rPr>
                <a:t>传播病毒、木马</a:t>
              </a:r>
              <a:endParaRPr lang="en-US" altLang="zh-CN" dirty="0">
                <a:solidFill>
                  <a:srgbClr val="C00000"/>
                </a:solidFill>
                <a:latin typeface="微软雅黑" pitchFamily="34" charset="-122"/>
                <a:ea typeface="微软雅黑" pitchFamily="34" charset="-122"/>
              </a:endParaRPr>
            </a:p>
            <a:p>
              <a:pPr marL="285750" indent="-285750">
                <a:buFont typeface="Wingdings" pitchFamily="2" charset="2"/>
                <a:buChar char="l"/>
              </a:pPr>
              <a:r>
                <a:rPr lang="zh-CN" altLang="en-US" dirty="0">
                  <a:latin typeface="微软雅黑" pitchFamily="34" charset="-122"/>
                  <a:ea typeface="微软雅黑" pitchFamily="34" charset="-122"/>
                </a:rPr>
                <a:t>如果文件是可以直接通过</a:t>
              </a:r>
              <a:r>
                <a:rPr lang="en-US" altLang="zh-CN" dirty="0">
                  <a:latin typeface="微软雅黑" pitchFamily="34" charset="-122"/>
                  <a:ea typeface="微软雅黑" pitchFamily="34" charset="-122"/>
                </a:rPr>
                <a:t>URL</a:t>
              </a:r>
              <a:r>
                <a:rPr lang="zh-CN" altLang="en-US" dirty="0">
                  <a:latin typeface="微软雅黑" pitchFamily="34" charset="-122"/>
                  <a:ea typeface="微软雅黑" pitchFamily="34" charset="-122"/>
                </a:rPr>
                <a:t>访问到的，攻击者有可能利用用户对讯飞的信任，将这样的</a:t>
              </a:r>
              <a:r>
                <a:rPr lang="en-US" altLang="zh-CN" dirty="0">
                  <a:solidFill>
                    <a:srgbClr val="C00000"/>
                  </a:solidFill>
                  <a:latin typeface="微软雅黑" pitchFamily="34" charset="-122"/>
                  <a:ea typeface="微软雅黑" pitchFamily="34" charset="-122"/>
                </a:rPr>
                <a:t>URL</a:t>
              </a:r>
              <a:r>
                <a:rPr lang="zh-CN" altLang="en-US" dirty="0">
                  <a:solidFill>
                    <a:srgbClr val="C00000"/>
                  </a:solidFill>
                  <a:latin typeface="微软雅黑" pitchFamily="34" charset="-122"/>
                  <a:ea typeface="微软雅黑" pitchFamily="34" charset="-122"/>
                </a:rPr>
                <a:t>散布</a:t>
              </a:r>
              <a:r>
                <a:rPr lang="zh-CN" altLang="en-US" dirty="0">
                  <a:latin typeface="微软雅黑" pitchFamily="34" charset="-122"/>
                  <a:ea typeface="微软雅黑" pitchFamily="34" charset="-122"/>
                </a:rPr>
                <a:t>出去，攻击到更多的</a:t>
              </a:r>
              <a:r>
                <a:rPr lang="zh-CN" altLang="en-US" dirty="0" smtClean="0">
                  <a:latin typeface="微软雅黑" pitchFamily="34" charset="-122"/>
                  <a:ea typeface="微软雅黑" pitchFamily="34" charset="-122"/>
                </a:rPr>
                <a:t>人</a:t>
              </a:r>
              <a:endParaRPr lang="en-US" altLang="zh-CN" dirty="0" smtClean="0">
                <a:latin typeface="微软雅黑" pitchFamily="34" charset="-122"/>
                <a:ea typeface="微软雅黑" pitchFamily="34" charset="-122"/>
              </a:endParaRPr>
            </a:p>
            <a:p>
              <a:pPr marL="285750" indent="-285750">
                <a:buFont typeface="Wingdings" pitchFamily="2" charset="2"/>
                <a:buChar char="l"/>
              </a:pPr>
              <a:r>
                <a:rPr lang="zh-CN" altLang="en-US" dirty="0" smtClean="0">
                  <a:latin typeface="微软雅黑" pitchFamily="34" charset="-122"/>
                  <a:ea typeface="微软雅黑" pitchFamily="34" charset="-122"/>
                </a:rPr>
                <a:t>文档有</a:t>
              </a:r>
              <a:r>
                <a:rPr lang="zh-CN" altLang="en-US" dirty="0">
                  <a:latin typeface="微软雅黑" pitchFamily="34" charset="-122"/>
                  <a:ea typeface="微软雅黑" pitchFamily="34" charset="-122"/>
                </a:rPr>
                <a:t>可能包含攻击代码，保存文档的服务器</a:t>
              </a:r>
              <a:r>
                <a:rPr lang="zh-CN" altLang="en-US" dirty="0">
                  <a:solidFill>
                    <a:srgbClr val="C00000"/>
                  </a:solidFill>
                  <a:latin typeface="微软雅黑" pitchFamily="34" charset="-122"/>
                  <a:ea typeface="微软雅黑" pitchFamily="34" charset="-122"/>
                </a:rPr>
                <a:t>被利用</a:t>
              </a:r>
              <a:r>
                <a:rPr lang="zh-CN" altLang="en-US" dirty="0">
                  <a:latin typeface="微软雅黑" pitchFamily="34" charset="-122"/>
                  <a:ea typeface="微软雅黑" pitchFamily="34" charset="-122"/>
                </a:rPr>
                <a:t>来作为攻击行为的</a:t>
              </a:r>
              <a:r>
                <a:rPr lang="zh-CN" altLang="en-US" dirty="0" smtClean="0">
                  <a:latin typeface="微软雅黑" pitchFamily="34" charset="-122"/>
                  <a:ea typeface="微软雅黑" pitchFamily="34" charset="-122"/>
                </a:rPr>
                <a:t>一部分</a:t>
              </a:r>
              <a:endParaRPr lang="en-US" altLang="zh-CN" dirty="0" smtClean="0">
                <a:latin typeface="微软雅黑" pitchFamily="34" charset="-122"/>
                <a:ea typeface="微软雅黑" pitchFamily="34" charset="-122"/>
              </a:endParaRPr>
            </a:p>
            <a:p>
              <a:pPr marL="285750" indent="-285750">
                <a:buFont typeface="Wingdings" pitchFamily="2" charset="2"/>
                <a:buChar char="l"/>
              </a:pPr>
              <a:r>
                <a:rPr lang="en-US" altLang="zh-CN" dirty="0" smtClean="0">
                  <a:solidFill>
                    <a:srgbClr val="C00000"/>
                  </a:solidFill>
                  <a:latin typeface="微软雅黑" pitchFamily="34" charset="-122"/>
                  <a:ea typeface="微软雅黑" pitchFamily="34" charset="-122"/>
                </a:rPr>
                <a:t>Flash</a:t>
              </a:r>
              <a:r>
                <a:rPr lang="zh-CN" altLang="en-US" dirty="0" smtClean="0">
                  <a:solidFill>
                    <a:srgbClr val="C00000"/>
                  </a:solidFill>
                  <a:latin typeface="微软雅黑" pitchFamily="34" charset="-122"/>
                  <a:ea typeface="微软雅黑" pitchFamily="34" charset="-122"/>
                </a:rPr>
                <a:t>、</a:t>
              </a:r>
              <a:r>
                <a:rPr lang="en-US" altLang="zh-CN" dirty="0" err="1" smtClean="0">
                  <a:solidFill>
                    <a:srgbClr val="C00000"/>
                  </a:solidFill>
                  <a:latin typeface="微软雅黑" pitchFamily="34" charset="-122"/>
                  <a:ea typeface="微软雅黑" pitchFamily="34" charset="-122"/>
                </a:rPr>
                <a:t>pdf</a:t>
              </a:r>
              <a:r>
                <a:rPr lang="zh-CN" altLang="en-US" dirty="0" smtClean="0">
                  <a:solidFill>
                    <a:srgbClr val="C00000"/>
                  </a:solidFill>
                  <a:latin typeface="微软雅黑" pitchFamily="34" charset="-122"/>
                  <a:ea typeface="微软雅黑" pitchFamily="34" charset="-122"/>
                </a:rPr>
                <a:t>文档</a:t>
              </a:r>
              <a:r>
                <a:rPr lang="zh-CN" altLang="en-US" dirty="0" smtClean="0">
                  <a:latin typeface="微软雅黑" pitchFamily="34" charset="-122"/>
                  <a:ea typeface="微软雅黑" pitchFamily="34" charset="-122"/>
                </a:rPr>
                <a:t>有可能存在跨站问题</a:t>
              </a:r>
              <a:endParaRPr lang="en-US" altLang="zh-CN" dirty="0" smtClean="0">
                <a:latin typeface="微软雅黑" pitchFamily="34" charset="-122"/>
                <a:ea typeface="微软雅黑" pitchFamily="34" charset="-122"/>
              </a:endParaRPr>
            </a:p>
            <a:p>
              <a:pPr marL="285750" indent="-285750">
                <a:buFont typeface="Wingdings" pitchFamily="2" charset="2"/>
                <a:buChar char="l"/>
              </a:pPr>
              <a:r>
                <a:rPr lang="zh-CN" altLang="en-US" dirty="0" smtClean="0">
                  <a:latin typeface="微软雅黑" pitchFamily="34" charset="-122"/>
                  <a:ea typeface="微软雅黑" pitchFamily="34" charset="-122"/>
                </a:rPr>
                <a:t>文件上传功能有可能被用户用做无限量的</a:t>
              </a:r>
              <a:r>
                <a:rPr lang="zh-CN" altLang="en-US" dirty="0" smtClean="0">
                  <a:solidFill>
                    <a:srgbClr val="C00000"/>
                  </a:solidFill>
                  <a:latin typeface="微软雅黑" pitchFamily="34" charset="-122"/>
                  <a:ea typeface="微软雅黑" pitchFamily="34" charset="-122"/>
                </a:rPr>
                <a:t>存储服务器</a:t>
              </a:r>
              <a:endParaRPr lang="en-US" altLang="zh-CN" dirty="0" smtClean="0">
                <a:solidFill>
                  <a:srgbClr val="C00000"/>
                </a:solidFill>
                <a:latin typeface="微软雅黑" pitchFamily="34" charset="-122"/>
                <a:ea typeface="微软雅黑" pitchFamily="34" charset="-122"/>
              </a:endParaRPr>
            </a:p>
            <a:p>
              <a:pPr marL="285750" indent="-285750">
                <a:buFont typeface="Wingdings" pitchFamily="2" charset="2"/>
                <a:buChar char="l"/>
              </a:pPr>
              <a:r>
                <a:rPr lang="zh-CN" altLang="en-US" dirty="0">
                  <a:latin typeface="微软雅黑" pitchFamily="34" charset="-122"/>
                  <a:ea typeface="微软雅黑" pitchFamily="34" charset="-122"/>
                </a:rPr>
                <a:t>不</a:t>
              </a:r>
              <a:r>
                <a:rPr lang="zh-CN" altLang="en-US" dirty="0" smtClean="0">
                  <a:latin typeface="微软雅黑" pitchFamily="34" charset="-122"/>
                  <a:ea typeface="微软雅黑" pitchFamily="34" charset="-122"/>
                </a:rPr>
                <a:t>恰当的文档内容会给产品带来</a:t>
              </a:r>
              <a:r>
                <a:rPr lang="zh-CN" altLang="en-US" dirty="0" smtClean="0">
                  <a:solidFill>
                    <a:srgbClr val="C00000"/>
                  </a:solidFill>
                  <a:latin typeface="微软雅黑" pitchFamily="34" charset="-122"/>
                  <a:ea typeface="微软雅黑" pitchFamily="34" charset="-122"/>
                </a:rPr>
                <a:t>恶劣影响</a:t>
              </a:r>
              <a:endParaRPr lang="en-US" altLang="zh-CN" dirty="0" smtClean="0">
                <a:solidFill>
                  <a:srgbClr val="C00000"/>
                </a:solidFill>
                <a:latin typeface="微软雅黑" pitchFamily="34" charset="-122"/>
                <a:ea typeface="微软雅黑" pitchFamily="34" charset="-122"/>
              </a:endParaRPr>
            </a:p>
          </p:txBody>
        </p:sp>
      </p:grpSp>
      <p:sp>
        <p:nvSpPr>
          <p:cNvPr id="21" name="文本框 20"/>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文件上传漏洞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44104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980728"/>
            <a:ext cx="8496944" cy="2339102"/>
          </a:xfrm>
          <a:prstGeom prst="rect">
            <a:avLst/>
          </a:prstGeom>
          <a:noFill/>
        </p:spPr>
        <p:txBody>
          <a:bodyPr wrap="square" rtlCol="0">
            <a:spAutoFit/>
          </a:bodyPr>
          <a:lstStyle/>
          <a:p>
            <a:pPr marL="285750" indent="-285750">
              <a:buFont typeface="Wingdings" pitchFamily="2" charset="2"/>
              <a:buChar char="l"/>
            </a:pPr>
            <a:r>
              <a:rPr lang="zh-CN" altLang="en-US" sz="2000" b="1" dirty="0" smtClean="0"/>
              <a:t>产生原因：</a:t>
            </a:r>
            <a:endParaRPr lang="en-US" altLang="zh-CN" sz="2000" b="1" dirty="0" smtClean="0"/>
          </a:p>
          <a:p>
            <a:pPr marL="742950" lvl="1" indent="-285750">
              <a:lnSpc>
                <a:spcPct val="150000"/>
              </a:lnSpc>
              <a:buFont typeface="Impact" pitchFamily="34" charset="0"/>
              <a:buChar char="–"/>
            </a:pPr>
            <a:r>
              <a:rPr lang="zh-CN" altLang="en-US" dirty="0" smtClean="0">
                <a:latin typeface="微软雅黑" pitchFamily="34" charset="-122"/>
                <a:ea typeface="微软雅黑" pitchFamily="34" charset="-122"/>
              </a:rPr>
              <a:t>程序员</a:t>
            </a:r>
            <a:r>
              <a:rPr lang="zh-CN" altLang="en-US" dirty="0">
                <a:latin typeface="微软雅黑" pitchFamily="34" charset="-122"/>
                <a:ea typeface="微软雅黑" pitchFamily="34" charset="-122"/>
              </a:rPr>
              <a:t>在对用户文件上传部分的</a:t>
            </a:r>
            <a:r>
              <a:rPr lang="zh-CN" altLang="en-US" dirty="0">
                <a:solidFill>
                  <a:srgbClr val="FF0000"/>
                </a:solidFill>
                <a:latin typeface="微软雅黑" pitchFamily="34" charset="-122"/>
                <a:ea typeface="微软雅黑" pitchFamily="34" charset="-122"/>
              </a:rPr>
              <a:t>控制不足</a:t>
            </a:r>
            <a:r>
              <a:rPr lang="zh-CN" altLang="en-US" dirty="0" smtClean="0">
                <a:latin typeface="微软雅黑" pitchFamily="34" charset="-122"/>
                <a:ea typeface="微软雅黑" pitchFamily="34" charset="-122"/>
              </a:rPr>
              <a:t>或者处理</a:t>
            </a:r>
            <a:r>
              <a:rPr lang="zh-CN" altLang="en-US" dirty="0" smtClean="0">
                <a:solidFill>
                  <a:srgbClr val="FF0000"/>
                </a:solidFill>
                <a:latin typeface="微软雅黑" pitchFamily="34" charset="-122"/>
                <a:ea typeface="微软雅黑" pitchFamily="34" charset="-122"/>
              </a:rPr>
              <a:t>存在缺陷</a:t>
            </a:r>
            <a:r>
              <a:rPr lang="zh-CN" altLang="en-US" dirty="0" smtClean="0">
                <a:latin typeface="微软雅黑" pitchFamily="34" charset="-122"/>
                <a:ea typeface="微软雅黑" pitchFamily="34" charset="-122"/>
              </a:rPr>
              <a:t>，用户</a:t>
            </a:r>
            <a:r>
              <a:rPr lang="zh-CN" altLang="en-US" dirty="0">
                <a:latin typeface="微软雅黑" pitchFamily="34" charset="-122"/>
                <a:ea typeface="微软雅黑" pitchFamily="34" charset="-122"/>
              </a:rPr>
              <a:t>可以越过其本身权限向服务器上上传可执行的动态脚本文件</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742950" lvl="1" indent="-285750">
              <a:lnSpc>
                <a:spcPct val="150000"/>
              </a:lnSpc>
              <a:buFont typeface="Impact" pitchFamily="34" charset="0"/>
              <a:buChar char="–"/>
            </a:pPr>
            <a:r>
              <a:rPr lang="zh-CN" altLang="en-US" dirty="0" smtClean="0">
                <a:latin typeface="微软雅黑" pitchFamily="34" charset="-122"/>
                <a:ea typeface="微软雅黑" pitchFamily="34" charset="-122"/>
              </a:rPr>
              <a:t>某些</a:t>
            </a:r>
            <a:r>
              <a:rPr lang="zh-CN" altLang="en-US" dirty="0" smtClean="0">
                <a:solidFill>
                  <a:srgbClr val="FF0000"/>
                </a:solidFill>
                <a:latin typeface="微软雅黑" pitchFamily="34" charset="-122"/>
                <a:ea typeface="微软雅黑" pitchFamily="34" charset="-122"/>
              </a:rPr>
              <a:t>编辑器</a:t>
            </a:r>
            <a:r>
              <a:rPr lang="zh-CN" altLang="en-US" dirty="0" smtClean="0">
                <a:latin typeface="微软雅黑" pitchFamily="34" charset="-122"/>
                <a:ea typeface="微软雅黑" pitchFamily="34" charset="-122"/>
              </a:rPr>
              <a:t>本身存在缺陷（</a:t>
            </a:r>
            <a:r>
              <a:rPr lang="en-US" altLang="zh-CN" dirty="0" err="1" smtClean="0">
                <a:latin typeface="微软雅黑" pitchFamily="34" charset="-122"/>
                <a:ea typeface="微软雅黑" pitchFamily="34" charset="-122"/>
              </a:rPr>
              <a:t>FCKEditor</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百度</a:t>
            </a:r>
            <a:r>
              <a:rPr lang="en-US" altLang="zh-CN" dirty="0" err="1">
                <a:latin typeface="微软雅黑" pitchFamily="34" charset="-122"/>
                <a:ea typeface="微软雅黑" pitchFamily="34" charset="-122"/>
              </a:rPr>
              <a:t>Ueditor</a:t>
            </a:r>
            <a:r>
              <a:rPr lang="zh-CN" altLang="en-US" dirty="0">
                <a:latin typeface="微软雅黑" pitchFamily="34" charset="-122"/>
                <a:ea typeface="微软雅黑" pitchFamily="34" charset="-122"/>
              </a:rPr>
              <a:t>开源</a:t>
            </a:r>
            <a:r>
              <a:rPr lang="zh-CN" altLang="en-US" dirty="0" smtClean="0">
                <a:latin typeface="微软雅黑" pitchFamily="34" charset="-122"/>
                <a:ea typeface="微软雅黑" pitchFamily="34" charset="-122"/>
              </a:rPr>
              <a:t>编辑器）</a:t>
            </a:r>
            <a:endParaRPr lang="en-US" altLang="zh-CN" dirty="0" smtClean="0">
              <a:latin typeface="微软雅黑" pitchFamily="34" charset="-122"/>
              <a:ea typeface="微软雅黑" pitchFamily="34" charset="-122"/>
            </a:endParaRPr>
          </a:p>
          <a:p>
            <a:pPr marL="742950" lvl="1" indent="-285750">
              <a:lnSpc>
                <a:spcPct val="150000"/>
              </a:lnSpc>
              <a:buFont typeface="Impact" pitchFamily="34" charset="0"/>
              <a:buChar char="–"/>
            </a:pPr>
            <a:r>
              <a:rPr lang="en-US" altLang="zh-CN" dirty="0" smtClean="0">
                <a:solidFill>
                  <a:srgbClr val="FF0000"/>
                </a:solidFill>
                <a:latin typeface="微软雅黑" pitchFamily="34" charset="-122"/>
                <a:ea typeface="微软雅黑" pitchFamily="34" charset="-122"/>
              </a:rPr>
              <a:t> IIS4~6.0</a:t>
            </a:r>
            <a:r>
              <a:rPr lang="zh-CN" altLang="en-US" dirty="0" smtClean="0">
                <a:latin typeface="微软雅黑" pitchFamily="34" charset="-122"/>
                <a:ea typeface="微软雅黑" pitchFamily="34" charset="-122"/>
              </a:rPr>
              <a:t>存在文件解析漏洞（</a:t>
            </a:r>
            <a:r>
              <a:rPr lang="en-US" altLang="zh-CN" dirty="0">
                <a:latin typeface="微软雅黑" pitchFamily="34" charset="-122"/>
                <a:ea typeface="微软雅黑" pitchFamily="34" charset="-122"/>
              </a:rPr>
              <a:t>/</a:t>
            </a:r>
            <a:r>
              <a:rPr lang="en-US" altLang="zh-CN" dirty="0" smtClean="0">
                <a:latin typeface="微软雅黑" pitchFamily="34" charset="-122"/>
                <a:ea typeface="微软雅黑" pitchFamily="34" charset="-122"/>
              </a:rPr>
              <a:t>dir.asp/diy.jpg</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dir.asp;.jpg</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a:t>	</a:t>
            </a:r>
            <a:endParaRPr lang="en-US" altLang="zh-CN" dirty="0" smtClean="0"/>
          </a:p>
        </p:txBody>
      </p:sp>
      <p:sp>
        <p:nvSpPr>
          <p:cNvPr id="7" name="TextBox 6"/>
          <p:cNvSpPr txBox="1"/>
          <p:nvPr/>
        </p:nvSpPr>
        <p:spPr>
          <a:xfrm>
            <a:off x="213939" y="2917974"/>
            <a:ext cx="8496944" cy="1646605"/>
          </a:xfrm>
          <a:prstGeom prst="rect">
            <a:avLst/>
          </a:prstGeom>
          <a:noFill/>
        </p:spPr>
        <p:txBody>
          <a:bodyPr wrap="square" rtlCol="0">
            <a:spAutoFit/>
          </a:bodyPr>
          <a:lstStyle/>
          <a:p>
            <a:pPr marL="285750" indent="-285750">
              <a:buFont typeface="Wingdings" pitchFamily="2" charset="2"/>
              <a:buChar char="l"/>
            </a:pPr>
            <a:r>
              <a:rPr lang="zh-CN" altLang="en-US" sz="2000" b="1" dirty="0"/>
              <a:t>检测</a:t>
            </a:r>
            <a:r>
              <a:rPr lang="zh-CN" altLang="en-US" sz="2000" b="1" dirty="0" smtClean="0"/>
              <a:t>方法</a:t>
            </a:r>
            <a:endParaRPr lang="en-US" altLang="zh-CN" sz="2000" b="1" dirty="0" smtClean="0"/>
          </a:p>
          <a:p>
            <a:pPr marL="742950" lvl="1" indent="-285750">
              <a:lnSpc>
                <a:spcPct val="150000"/>
              </a:lnSpc>
              <a:buFontTx/>
              <a:buChar char="–"/>
            </a:pPr>
            <a:r>
              <a:rPr lang="zh-CN" altLang="en-US" dirty="0">
                <a:latin typeface="微软雅黑" pitchFamily="34" charset="-122"/>
                <a:ea typeface="微软雅黑" pitchFamily="34" charset="-122"/>
              </a:rPr>
              <a:t>上</a:t>
            </a:r>
            <a:r>
              <a:rPr lang="zh-CN" altLang="en-US" dirty="0" smtClean="0">
                <a:latin typeface="微软雅黑" pitchFamily="34" charset="-122"/>
                <a:ea typeface="微软雅黑" pitchFamily="34" charset="-122"/>
              </a:rPr>
              <a:t>传</a:t>
            </a:r>
            <a:r>
              <a:rPr lang="en-US" altLang="zh-CN" dirty="0" smtClean="0">
                <a:latin typeface="微软雅黑" pitchFamily="34" charset="-122"/>
                <a:ea typeface="微软雅黑" pitchFamily="34" charset="-122"/>
              </a:rPr>
              <a:t>asp</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php</a:t>
            </a:r>
            <a:r>
              <a:rPr lang="zh-CN" altLang="en-US"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jsp</a:t>
            </a:r>
            <a:r>
              <a:rPr lang="zh-CN" altLang="en-US" dirty="0" smtClean="0">
                <a:latin typeface="微软雅黑" pitchFamily="34" charset="-122"/>
                <a:ea typeface="微软雅黑" pitchFamily="34" charset="-122"/>
              </a:rPr>
              <a:t>等脚本扩展文件</a:t>
            </a:r>
            <a:endParaRPr lang="en-US" altLang="zh-CN" dirty="0" smtClean="0">
              <a:latin typeface="微软雅黑" pitchFamily="34" charset="-122"/>
              <a:ea typeface="微软雅黑" pitchFamily="34" charset="-122"/>
            </a:endParaRPr>
          </a:p>
          <a:p>
            <a:pPr marL="742950" lvl="1" indent="-285750">
              <a:lnSpc>
                <a:spcPct val="150000"/>
              </a:lnSpc>
              <a:buFontTx/>
              <a:buChar char="–"/>
            </a:pPr>
            <a:r>
              <a:rPr lang="zh-CN" altLang="en-US" dirty="0">
                <a:latin typeface="微软雅黑" pitchFamily="34" charset="-122"/>
                <a:ea typeface="微软雅黑" pitchFamily="34" charset="-122"/>
              </a:rPr>
              <a:t>上</a:t>
            </a:r>
            <a:r>
              <a:rPr lang="zh-CN" altLang="en-US" dirty="0" smtClean="0">
                <a:latin typeface="微软雅黑" pitchFamily="34" charset="-122"/>
                <a:ea typeface="微软雅黑" pitchFamily="34" charset="-122"/>
              </a:rPr>
              <a:t>传双扩展名文件（</a:t>
            </a:r>
            <a:r>
              <a:rPr lang="en-US" altLang="zh-CN" dirty="0">
                <a:latin typeface="微软雅黑" pitchFamily="34" charset="-122"/>
                <a:ea typeface="微软雅黑" pitchFamily="34" charset="-122"/>
              </a:rPr>
              <a:t> /dir.asp/diy.jpg</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dir.asp;.</a:t>
            </a:r>
            <a:r>
              <a:rPr lang="en-US" altLang="zh-CN" dirty="0" smtClean="0">
                <a:latin typeface="微软雅黑" pitchFamily="34" charset="-122"/>
                <a:ea typeface="微软雅黑" pitchFamily="34" charset="-122"/>
              </a:rPr>
              <a:t>jpg </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742950" lvl="1" indent="-285750">
              <a:lnSpc>
                <a:spcPct val="150000"/>
              </a:lnSpc>
              <a:buFontTx/>
              <a:buChar char="–"/>
            </a:pPr>
            <a:r>
              <a:rPr lang="en-US" altLang="zh-CN" dirty="0" err="1" smtClean="0">
                <a:ea typeface="微软雅黑" pitchFamily="34" charset="-122"/>
              </a:rPr>
              <a:t>Appscan</a:t>
            </a:r>
            <a:r>
              <a:rPr lang="zh-CN" altLang="en-US" dirty="0" smtClean="0">
                <a:latin typeface="微软雅黑" pitchFamily="34" charset="-122"/>
                <a:ea typeface="微软雅黑" pitchFamily="34" charset="-122"/>
              </a:rPr>
              <a:t>工具进行自动化扫描      </a:t>
            </a:r>
            <a:endParaRPr lang="zh-CN" altLang="en-US" dirty="0">
              <a:latin typeface="微软雅黑" pitchFamily="34" charset="-122"/>
              <a:ea typeface="微软雅黑" pitchFamily="34" charset="-122"/>
            </a:endParaRPr>
          </a:p>
        </p:txBody>
      </p:sp>
      <p:sp>
        <p:nvSpPr>
          <p:cNvPr id="8" name="TextBox 7"/>
          <p:cNvSpPr txBox="1"/>
          <p:nvPr/>
        </p:nvSpPr>
        <p:spPr>
          <a:xfrm>
            <a:off x="213939" y="4499828"/>
            <a:ext cx="8496944" cy="400110"/>
          </a:xfrm>
          <a:prstGeom prst="rect">
            <a:avLst/>
          </a:prstGeom>
          <a:noFill/>
        </p:spPr>
        <p:txBody>
          <a:bodyPr wrap="square" rtlCol="0">
            <a:spAutoFit/>
          </a:bodyPr>
          <a:lstStyle/>
          <a:p>
            <a:pPr marL="285750" indent="-285750">
              <a:buFont typeface="Wingdings" pitchFamily="2" charset="2"/>
              <a:buChar char="l"/>
            </a:pPr>
            <a:r>
              <a:rPr lang="zh-CN" altLang="en-US" sz="2000" b="1" dirty="0" smtClean="0"/>
              <a:t>示例</a:t>
            </a:r>
            <a:endParaRPr lang="en-US" altLang="zh-CN" sz="2000" b="1"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189" y="4899796"/>
            <a:ext cx="5333334" cy="1409524"/>
          </a:xfrm>
          <a:prstGeom prst="rect">
            <a:avLst/>
          </a:prstGeom>
        </p:spPr>
      </p:pic>
      <p:sp>
        <p:nvSpPr>
          <p:cNvPr id="11" name="文本框 10"/>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文件上传漏洞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6666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1000"/>
                                        <p:tgtEl>
                                          <p:spTgt spid="5">
                                            <p:txEl>
                                              <p:pRg st="2" end="2"/>
                                            </p:txEl>
                                          </p:spTgt>
                                        </p:tgtEl>
                                      </p:cBhvr>
                                    </p:animEffect>
                                    <p:anim calcmode="lin" valueType="num">
                                      <p:cBhvr>
                                        <p:cTn id="1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anim calcmode="lin" valueType="num">
                                      <p:cBhvr>
                                        <p:cTn id="2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down)">
                                      <p:cBhvr>
                                        <p:cTn id="26" dur="500"/>
                                        <p:tgtEl>
                                          <p:spTgt spid="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fade">
                                      <p:cBhvr>
                                        <p:cTn id="31" dur="1000"/>
                                        <p:tgtEl>
                                          <p:spTgt spid="7">
                                            <p:txEl>
                                              <p:pRg st="1" end="1"/>
                                            </p:txEl>
                                          </p:spTgt>
                                        </p:tgtEl>
                                      </p:cBhvr>
                                    </p:animEffect>
                                    <p:anim calcmode="lin" valueType="num">
                                      <p:cBhvr>
                                        <p:cTn id="3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1000"/>
                                        <p:tgtEl>
                                          <p:spTgt spid="7">
                                            <p:txEl>
                                              <p:pRg st="2" end="2"/>
                                            </p:txEl>
                                          </p:spTgt>
                                        </p:tgtEl>
                                      </p:cBhvr>
                                    </p:animEffect>
                                    <p:anim calcmode="lin" valueType="num">
                                      <p:cBhvr>
                                        <p:cTn id="3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42" presetClass="entr" presetSubtype="0" fill="hold" nodeType="after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animEffect transition="in" filter="fade">
                                      <p:cBhvr>
                                        <p:cTn id="43" dur="1000"/>
                                        <p:tgtEl>
                                          <p:spTgt spid="7">
                                            <p:txEl>
                                              <p:pRg st="3" end="3"/>
                                            </p:txEl>
                                          </p:spTgt>
                                        </p:tgtEl>
                                      </p:cBhvr>
                                    </p:animEffect>
                                    <p:anim calcmode="lin" valueType="num">
                                      <p:cBhvr>
                                        <p:cTn id="4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
                                            <p:txEl>
                                              <p:pRg st="0" end="0"/>
                                            </p:txEl>
                                          </p:spTgt>
                                        </p:tgtEl>
                                        <p:attrNameLst>
                                          <p:attrName>style.visibility</p:attrName>
                                        </p:attrNameLst>
                                      </p:cBhvr>
                                      <p:to>
                                        <p:strVal val="visible"/>
                                      </p:to>
                                    </p:set>
                                    <p:animEffect transition="in" filter="wipe(down)">
                                      <p:cBhvr>
                                        <p:cTn id="50" dur="500"/>
                                        <p:tgtEl>
                                          <p:spTgt spid="8">
                                            <p:txEl>
                                              <p:pRg st="0" end="0"/>
                                            </p:txEl>
                                          </p:spTgt>
                                        </p:tgtEl>
                                      </p:cBhvr>
                                    </p:animEffect>
                                  </p:childTnLst>
                                </p:cTn>
                              </p:par>
                            </p:childTnLst>
                          </p:cTn>
                        </p:par>
                        <p:par>
                          <p:cTn id="51" fill="hold">
                            <p:stCondLst>
                              <p:cond delay="500"/>
                            </p:stCondLst>
                            <p:childTnLst>
                              <p:par>
                                <p:cTn id="52" presetID="14" presetClass="entr" presetSubtype="10"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randombar(horizontal)">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2274" y="1052736"/>
            <a:ext cx="8496944" cy="646331"/>
          </a:xfrm>
          <a:prstGeom prst="rect">
            <a:avLst/>
          </a:prstGeom>
          <a:noFill/>
        </p:spPr>
        <p:txBody>
          <a:bodyPr wrap="square" rtlCol="0">
            <a:spAutoFit/>
          </a:bodyPr>
          <a:lstStyle/>
          <a:p>
            <a:pPr marL="285750" indent="-285750">
              <a:buFont typeface="Wingdings" pitchFamily="2" charset="2"/>
              <a:buChar char="l"/>
            </a:pPr>
            <a:r>
              <a:rPr lang="zh-CN" altLang="en-US" b="1" dirty="0" smtClean="0">
                <a:latin typeface="微软雅黑" pitchFamily="34" charset="-122"/>
                <a:ea typeface="微软雅黑" pitchFamily="34" charset="-122"/>
              </a:rPr>
              <a:t>手工验证</a:t>
            </a:r>
            <a:endParaRPr lang="en-US" altLang="zh-CN" b="1" dirty="0">
              <a:latin typeface="微软雅黑" pitchFamily="34" charset="-122"/>
              <a:ea typeface="微软雅黑" pitchFamily="34" charset="-122"/>
            </a:endParaRPr>
          </a:p>
          <a:p>
            <a:pPr marL="742950" lvl="1" indent="-285750">
              <a:buFontTx/>
              <a:buChar char="–"/>
            </a:pP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802" y="1484784"/>
            <a:ext cx="6266667" cy="160000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802" y="3284984"/>
            <a:ext cx="4304762" cy="2161905"/>
          </a:xfrm>
          <a:prstGeom prst="rect">
            <a:avLst/>
          </a:prstGeom>
        </p:spPr>
      </p:pic>
      <p:sp>
        <p:nvSpPr>
          <p:cNvPr id="9" name="文本框 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文件上传漏洞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084099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1203717"/>
            <a:ext cx="8712968" cy="4247317"/>
          </a:xfrm>
          <a:prstGeom prst="rect">
            <a:avLst/>
          </a:prstGeom>
          <a:noFill/>
        </p:spPr>
        <p:txBody>
          <a:bodyPr wrap="square" rtlCol="0">
            <a:spAutoFit/>
          </a:bodyPr>
          <a:lstStyle/>
          <a:p>
            <a:pPr marL="285750" indent="-285750">
              <a:buFont typeface="Wingdings" pitchFamily="2" charset="2"/>
              <a:buChar char="l"/>
            </a:pPr>
            <a:r>
              <a:rPr lang="zh-CN" altLang="en-US" sz="2000" b="1" dirty="0"/>
              <a:t>解决方法</a:t>
            </a:r>
            <a:r>
              <a:rPr lang="zh-CN" altLang="en-US" dirty="0"/>
              <a:t>：</a:t>
            </a:r>
            <a:endParaRPr lang="en-US" altLang="zh-CN" dirty="0"/>
          </a:p>
          <a:p>
            <a:pPr marL="742950" lvl="1" indent="-285750">
              <a:lnSpc>
                <a:spcPct val="200000"/>
              </a:lnSpc>
              <a:buFont typeface="Impact" pitchFamily="34" charset="0"/>
              <a:buChar char="–"/>
            </a:pPr>
            <a:r>
              <a:rPr lang="zh-CN" altLang="en-US" dirty="0" smtClean="0">
                <a:latin typeface="微软雅黑" pitchFamily="34" charset="-122"/>
                <a:ea typeface="微软雅黑" pitchFamily="34" charset="-122"/>
              </a:rPr>
              <a:t>判断</a:t>
            </a:r>
            <a:r>
              <a:rPr lang="zh-CN" altLang="en-US" dirty="0">
                <a:latin typeface="微软雅黑" pitchFamily="34" charset="-122"/>
                <a:ea typeface="微软雅黑" pitchFamily="34" charset="-122"/>
              </a:rPr>
              <a:t>文件类型 ：</a:t>
            </a:r>
            <a:r>
              <a:rPr lang="zh-CN" altLang="en-US" dirty="0" smtClean="0">
                <a:latin typeface="微软雅黑" pitchFamily="34" charset="-122"/>
                <a:ea typeface="微软雅黑" pitchFamily="34" charset="-122"/>
              </a:rPr>
              <a:t>使用</a:t>
            </a:r>
            <a:r>
              <a:rPr lang="zh-CN" altLang="en-US" dirty="0">
                <a:solidFill>
                  <a:srgbClr val="C00000"/>
                </a:solidFill>
                <a:latin typeface="微软雅黑" pitchFamily="34" charset="-122"/>
                <a:ea typeface="微软雅黑" pitchFamily="34" charset="-122"/>
              </a:rPr>
              <a:t>白</a:t>
            </a:r>
            <a:r>
              <a:rPr lang="zh-CN" altLang="en-US" dirty="0" smtClean="0">
                <a:solidFill>
                  <a:srgbClr val="C00000"/>
                </a:solidFill>
                <a:latin typeface="微软雅黑" pitchFamily="34" charset="-122"/>
                <a:ea typeface="微软雅黑" pitchFamily="34" charset="-122"/>
              </a:rPr>
              <a:t>名单</a:t>
            </a:r>
            <a:r>
              <a:rPr lang="zh-CN" altLang="en-US" dirty="0" smtClean="0">
                <a:latin typeface="微软雅黑" pitchFamily="34" charset="-122"/>
                <a:ea typeface="微软雅黑" pitchFamily="34" charset="-122"/>
              </a:rPr>
              <a:t>方式</a:t>
            </a:r>
            <a:r>
              <a:rPr lang="zh-CN" altLang="en-US" dirty="0">
                <a:latin typeface="微软雅黑" pitchFamily="34" charset="-122"/>
                <a:ea typeface="微软雅黑" pitchFamily="34" charset="-122"/>
              </a:rPr>
              <a:t>验证，</a:t>
            </a:r>
            <a:r>
              <a:rPr lang="zh-CN" altLang="en-US" dirty="0">
                <a:solidFill>
                  <a:srgbClr val="C00000"/>
                </a:solidFill>
                <a:latin typeface="微软雅黑" pitchFamily="34" charset="-122"/>
                <a:ea typeface="微软雅黑" pitchFamily="34" charset="-122"/>
              </a:rPr>
              <a:t>验证扩展名</a:t>
            </a:r>
            <a:r>
              <a:rPr lang="zh-CN" altLang="en-US" dirty="0">
                <a:latin typeface="微软雅黑" pitchFamily="34" charset="-122"/>
                <a:ea typeface="微软雅黑" pitchFamily="34" charset="-122"/>
              </a:rPr>
              <a:t>，保留最后唯一的白名单扩展（</a:t>
            </a:r>
            <a:r>
              <a:rPr lang="zh-CN" altLang="en-US" dirty="0">
                <a:solidFill>
                  <a:srgbClr val="C00000"/>
                </a:solidFill>
                <a:latin typeface="微软雅黑" pitchFamily="34" charset="-122"/>
                <a:ea typeface="微软雅黑" pitchFamily="34" charset="-122"/>
              </a:rPr>
              <a:t>客户端</a:t>
            </a:r>
            <a:r>
              <a:rPr lang="en-US" altLang="zh-CN" dirty="0">
                <a:solidFill>
                  <a:srgbClr val="C00000"/>
                </a:solidFill>
                <a:latin typeface="微软雅黑" pitchFamily="34" charset="-122"/>
                <a:ea typeface="微软雅黑" pitchFamily="34" charset="-122"/>
              </a:rPr>
              <a:t>+</a:t>
            </a:r>
            <a:r>
              <a:rPr lang="zh-CN" altLang="en-US" dirty="0">
                <a:solidFill>
                  <a:srgbClr val="C00000"/>
                </a:solidFill>
                <a:latin typeface="微软雅黑" pitchFamily="34" charset="-122"/>
                <a:ea typeface="微软雅黑" pitchFamily="34" charset="-122"/>
              </a:rPr>
              <a:t>服务端</a:t>
            </a:r>
            <a:r>
              <a:rPr lang="zh-CN" altLang="en-US" dirty="0">
                <a:latin typeface="微软雅黑" pitchFamily="34" charset="-122"/>
                <a:ea typeface="微软雅黑" pitchFamily="34" charset="-122"/>
              </a:rPr>
              <a:t>）。</a:t>
            </a:r>
            <a:r>
              <a:rPr lang="zh-CN" altLang="en-US" dirty="0" smtClean="0">
                <a:latin typeface="微软雅黑" pitchFamily="34" charset="-122"/>
                <a:ea typeface="微软雅黑" pitchFamily="34" charset="-122"/>
              </a:rPr>
              <a:t>而</a:t>
            </a:r>
            <a:r>
              <a:rPr lang="zh-CN" altLang="en-US" dirty="0">
                <a:latin typeface="微软雅黑" pitchFamily="34" charset="-122"/>
                <a:ea typeface="微软雅黑" pitchFamily="34" charset="-122"/>
              </a:rPr>
              <a:t>不是黑名单，因为黑名单可能会列不全，还可能会造成一些</a:t>
            </a:r>
            <a:r>
              <a:rPr lang="en-US" altLang="zh-CN" dirty="0">
                <a:latin typeface="微软雅黑" pitchFamily="34" charset="-122"/>
                <a:ea typeface="微软雅黑" pitchFamily="34" charset="-122"/>
              </a:rPr>
              <a:t>bypass</a:t>
            </a:r>
            <a:r>
              <a:rPr lang="zh-CN" altLang="en-US" dirty="0">
                <a:latin typeface="微软雅黑" pitchFamily="34" charset="-122"/>
                <a:ea typeface="微软雅黑" pitchFamily="34" charset="-122"/>
              </a:rPr>
              <a:t>的风险</a:t>
            </a:r>
          </a:p>
          <a:p>
            <a:pPr marL="742950" lvl="1" indent="-285750">
              <a:lnSpc>
                <a:spcPct val="200000"/>
              </a:lnSpc>
              <a:buFont typeface="Impact" pitchFamily="34" charset="0"/>
              <a:buChar char="–"/>
            </a:pPr>
            <a:r>
              <a:rPr lang="zh-CN" altLang="en-US" dirty="0" smtClean="0">
                <a:latin typeface="微软雅黑" pitchFamily="34" charset="-122"/>
                <a:ea typeface="微软雅黑" pitchFamily="34" charset="-122"/>
              </a:rPr>
              <a:t>图片</a:t>
            </a:r>
            <a:r>
              <a:rPr lang="zh-CN" altLang="en-US" dirty="0">
                <a:latin typeface="微软雅黑" pitchFamily="34" charset="-122"/>
                <a:ea typeface="微软雅黑" pitchFamily="34" charset="-122"/>
              </a:rPr>
              <a:t>文件进行 </a:t>
            </a:r>
            <a:r>
              <a:rPr lang="en-US" altLang="zh-CN" dirty="0">
                <a:solidFill>
                  <a:srgbClr val="C00000"/>
                </a:solidFill>
                <a:latin typeface="微软雅黑" pitchFamily="34" charset="-122"/>
                <a:ea typeface="微软雅黑" pitchFamily="34" charset="-122"/>
              </a:rPr>
              <a:t>resize </a:t>
            </a:r>
            <a:r>
              <a:rPr lang="zh-CN" altLang="en-US" dirty="0">
                <a:solidFill>
                  <a:srgbClr val="C00000"/>
                </a:solidFill>
                <a:latin typeface="微软雅黑" pitchFamily="34" charset="-122"/>
                <a:ea typeface="微软雅黑" pitchFamily="34" charset="-122"/>
              </a:rPr>
              <a:t>处理</a:t>
            </a:r>
            <a:r>
              <a:rPr lang="zh-CN" altLang="en-US" dirty="0">
                <a:latin typeface="微软雅黑" pitchFamily="34" charset="-122"/>
                <a:ea typeface="微软雅黑" pitchFamily="34" charset="-122"/>
              </a:rPr>
              <a:t>，如果失败，返回上传失败</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742950" lvl="1" indent="-285750">
              <a:lnSpc>
                <a:spcPct val="200000"/>
              </a:lnSpc>
              <a:buFont typeface="Impact" pitchFamily="34" charset="0"/>
              <a:buChar char="–"/>
            </a:pPr>
            <a:r>
              <a:rPr lang="zh-CN" altLang="en-US" dirty="0" smtClean="0">
                <a:latin typeface="微软雅黑" pitchFamily="34" charset="-122"/>
                <a:ea typeface="微软雅黑" pitchFamily="34" charset="-122"/>
              </a:rPr>
              <a:t>文件</a:t>
            </a:r>
            <a:r>
              <a:rPr lang="zh-CN" altLang="en-US" dirty="0">
                <a:latin typeface="微软雅黑" pitchFamily="34" charset="-122"/>
                <a:ea typeface="微软雅黑" pitchFamily="34" charset="-122"/>
              </a:rPr>
              <a:t>上传目录设置为</a:t>
            </a:r>
            <a:r>
              <a:rPr lang="zh-CN" altLang="en-US" dirty="0">
                <a:solidFill>
                  <a:srgbClr val="C00000"/>
                </a:solidFill>
                <a:latin typeface="微软雅黑" pitchFamily="34" charset="-122"/>
                <a:ea typeface="微软雅黑" pitchFamily="34" charset="-122"/>
              </a:rPr>
              <a:t>不可</a:t>
            </a:r>
            <a:r>
              <a:rPr lang="zh-CN" altLang="en-US" dirty="0" smtClean="0">
                <a:solidFill>
                  <a:srgbClr val="C00000"/>
                </a:solidFill>
                <a:latin typeface="微软雅黑" pitchFamily="34" charset="-122"/>
                <a:ea typeface="微软雅黑" pitchFamily="34" charset="-122"/>
              </a:rPr>
              <a:t>执行</a:t>
            </a:r>
            <a:r>
              <a:rPr lang="zh-CN" altLang="en-US" dirty="0" smtClean="0">
                <a:latin typeface="微软雅黑" pitchFamily="34" charset="-122"/>
                <a:ea typeface="微软雅黑" pitchFamily="34" charset="-122"/>
              </a:rPr>
              <a:t>，减小</a:t>
            </a:r>
            <a:r>
              <a:rPr lang="zh-CN" altLang="en-US" dirty="0">
                <a:latin typeface="微软雅黑" pitchFamily="34" charset="-122"/>
                <a:ea typeface="微软雅黑" pitchFamily="34" charset="-122"/>
              </a:rPr>
              <a:t>执行动态语言脚本的风险。如果被成功上传了一个</a:t>
            </a:r>
            <a:r>
              <a:rPr lang="en-US" altLang="zh-CN" dirty="0" err="1">
                <a:latin typeface="微软雅黑" pitchFamily="34" charset="-122"/>
                <a:ea typeface="微软雅黑" pitchFamily="34" charset="-122"/>
              </a:rPr>
              <a:t>webshell</a:t>
            </a:r>
            <a:r>
              <a:rPr lang="zh-CN" altLang="en-US" dirty="0">
                <a:latin typeface="微软雅黑" pitchFamily="34" charset="-122"/>
                <a:ea typeface="微软雅黑" pitchFamily="34" charset="-122"/>
              </a:rPr>
              <a:t>，但是不能执行，还是能够起到深度防御的作用</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742950" lvl="1" indent="-285750">
              <a:lnSpc>
                <a:spcPct val="200000"/>
              </a:lnSpc>
              <a:buFont typeface="Impact" pitchFamily="34" charset="0"/>
              <a:buChar char="–"/>
            </a:pPr>
            <a:r>
              <a:rPr lang="zh-CN" altLang="en-US" dirty="0" smtClean="0">
                <a:latin typeface="微软雅黑" pitchFamily="34" charset="-122"/>
                <a:ea typeface="微软雅黑" pitchFamily="34" charset="-122"/>
              </a:rPr>
              <a:t>彻底</a:t>
            </a:r>
            <a:r>
              <a:rPr lang="zh-CN" altLang="en-US" dirty="0">
                <a:solidFill>
                  <a:srgbClr val="C00000"/>
                </a:solidFill>
                <a:latin typeface="微软雅黑" pitchFamily="34" charset="-122"/>
                <a:ea typeface="微软雅黑" pitchFamily="34" charset="-122"/>
              </a:rPr>
              <a:t>清查服务器</a:t>
            </a:r>
            <a:r>
              <a:rPr lang="zh-CN" altLang="en-US" dirty="0">
                <a:latin typeface="微软雅黑" pitchFamily="34" charset="-122"/>
                <a:ea typeface="微软雅黑" pitchFamily="34" charset="-122"/>
              </a:rPr>
              <a:t>的程序，删除</a:t>
            </a:r>
            <a:r>
              <a:rPr lang="en-US" altLang="zh-CN" dirty="0" err="1">
                <a:latin typeface="微软雅黑" pitchFamily="34" charset="-122"/>
                <a:ea typeface="微软雅黑" pitchFamily="34" charset="-122"/>
              </a:rPr>
              <a:t>webshell</a:t>
            </a:r>
            <a:r>
              <a:rPr lang="zh-CN" altLang="en-US" dirty="0">
                <a:latin typeface="微软雅黑" pitchFamily="34" charset="-122"/>
                <a:ea typeface="微软雅黑" pitchFamily="34" charset="-122"/>
              </a:rPr>
              <a:t>，清查后门程序</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 name="文本框 4"/>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文件上传漏洞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973580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81013" y="1618009"/>
            <a:ext cx="8281987" cy="4206875"/>
            <a:chOff x="261" y="1070"/>
            <a:chExt cx="5217" cy="2650"/>
          </a:xfrm>
        </p:grpSpPr>
        <p:sp>
          <p:nvSpPr>
            <p:cNvPr id="4" name="Rectangle 4"/>
            <p:cNvSpPr>
              <a:spLocks noChangeArrowheads="1"/>
            </p:cNvSpPr>
            <p:nvPr/>
          </p:nvSpPr>
          <p:spPr bwMode="auto">
            <a:xfrm>
              <a:off x="261" y="1070"/>
              <a:ext cx="5217" cy="820"/>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sp>
          <p:nvSpPr>
            <p:cNvPr id="5" name="Rectangle 5"/>
            <p:cNvSpPr>
              <a:spLocks noChangeArrowheads="1"/>
            </p:cNvSpPr>
            <p:nvPr/>
          </p:nvSpPr>
          <p:spPr bwMode="auto">
            <a:xfrm>
              <a:off x="261" y="1983"/>
              <a:ext cx="5217" cy="824"/>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sp>
          <p:nvSpPr>
            <p:cNvPr id="6" name="Rectangle 6"/>
            <p:cNvSpPr>
              <a:spLocks noChangeArrowheads="1"/>
            </p:cNvSpPr>
            <p:nvPr/>
          </p:nvSpPr>
          <p:spPr bwMode="auto">
            <a:xfrm>
              <a:off x="261" y="2896"/>
              <a:ext cx="5217" cy="824"/>
            </a:xfrm>
            <a:prstGeom prst="rect">
              <a:avLst/>
            </a:prstGeom>
            <a:gradFill rotWithShape="1">
              <a:gsLst>
                <a:gs pos="0">
                  <a:srgbClr val="33CCFF">
                    <a:alpha val="49001"/>
                  </a:srgbClr>
                </a:gs>
                <a:gs pos="100000">
                  <a:srgbClr val="FFFFFF">
                    <a:alpha val="49001"/>
                  </a:srgbClr>
                </a:gs>
              </a:gsLst>
              <a:lin ang="18900000" scaled="1"/>
            </a:gradFill>
            <a:ln w="9525">
              <a:solidFill>
                <a:srgbClr val="B2B2B2"/>
              </a:solidFill>
              <a:miter lim="800000"/>
              <a:headEnd/>
              <a:tailEnd/>
            </a:ln>
          </p:spPr>
          <p:txBody>
            <a:bodyPr wrap="none" anchor="ctr"/>
            <a:lstStyle/>
            <a:p>
              <a:endParaRPr lang="zh-CN" altLang="en-US"/>
            </a:p>
          </p:txBody>
        </p:sp>
      </p:grpSp>
      <p:sp>
        <p:nvSpPr>
          <p:cNvPr id="7" name="Rectangle 7"/>
          <p:cNvSpPr>
            <a:spLocks noChangeArrowheads="1"/>
          </p:cNvSpPr>
          <p:nvPr/>
        </p:nvSpPr>
        <p:spPr bwMode="auto">
          <a:xfrm>
            <a:off x="974725" y="1692622"/>
            <a:ext cx="1681163"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8" name="Rectangle 8"/>
          <p:cNvSpPr>
            <a:spLocks noChangeArrowheads="1"/>
          </p:cNvSpPr>
          <p:nvPr/>
        </p:nvSpPr>
        <p:spPr bwMode="auto">
          <a:xfrm>
            <a:off x="968375" y="3142009"/>
            <a:ext cx="1682750"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9" name="Rectangle 9"/>
          <p:cNvSpPr>
            <a:spLocks noChangeArrowheads="1"/>
          </p:cNvSpPr>
          <p:nvPr/>
        </p:nvSpPr>
        <p:spPr bwMode="auto">
          <a:xfrm>
            <a:off x="957263" y="4585047"/>
            <a:ext cx="1682750" cy="1292225"/>
          </a:xfrm>
          <a:prstGeom prst="rect">
            <a:avLst/>
          </a:prstGeom>
          <a:gradFill rotWithShape="1">
            <a:gsLst>
              <a:gs pos="0">
                <a:srgbClr val="33CCFF"/>
              </a:gs>
              <a:gs pos="100000">
                <a:srgbClr val="185E76"/>
              </a:gs>
            </a:gsLst>
            <a:lin ang="5400000" scaled="1"/>
          </a:gradFill>
          <a:ln w="9525">
            <a:miter lim="800000"/>
            <a:headEnd/>
            <a:tailEnd/>
          </a:ln>
          <a:scene3d>
            <a:camera prst="legacyObliqueTopLeft"/>
            <a:lightRig rig="legacyFlat3" dir="t"/>
          </a:scene3d>
          <a:sp3d extrusionH="227000" prstMaterial="legacyMatte">
            <a:bevelT w="13500" h="13500" prst="angle"/>
            <a:bevelB w="13500" h="13500" prst="angle"/>
            <a:extrusionClr>
              <a:srgbClr val="33CCFF"/>
            </a:extrusionClr>
          </a:sp3d>
        </p:spPr>
        <p:txBody>
          <a:bodyPr wrap="none" anchor="ctr">
            <a:flatTx/>
          </a:bodyPr>
          <a:lstStyle/>
          <a:p>
            <a:endParaRPr lang="zh-CN" altLang="en-US"/>
          </a:p>
        </p:txBody>
      </p:sp>
      <p:sp>
        <p:nvSpPr>
          <p:cNvPr id="10" name="Text Box 10"/>
          <p:cNvSpPr txBox="1">
            <a:spLocks noChangeArrowheads="1"/>
          </p:cNvSpPr>
          <p:nvPr/>
        </p:nvSpPr>
        <p:spPr bwMode="auto">
          <a:xfrm>
            <a:off x="1114326" y="3354858"/>
            <a:ext cx="1441450" cy="830997"/>
          </a:xfrm>
          <a:prstGeom prst="rect">
            <a:avLst/>
          </a:prstGeom>
          <a:noFill/>
          <a:ln w="19050">
            <a:noFill/>
            <a:miter lim="800000"/>
            <a:headEnd/>
            <a:tailEnd/>
          </a:ln>
          <a:effectLst>
            <a:outerShdw dist="28398" dir="3806097" algn="ctr" rotWithShape="0">
              <a:srgbClr val="003366">
                <a:alpha val="50000"/>
              </a:srgbClr>
            </a:outerShdw>
          </a:effectLst>
        </p:spPr>
        <p:txBody>
          <a:bodyPr>
            <a:spAutoFit/>
          </a:bodyPr>
          <a:lstStyle/>
          <a:p>
            <a:pPr algn="ctr" eaLnBrk="0" hangingPunct="0">
              <a:spcBef>
                <a:spcPct val="50000"/>
              </a:spcBef>
              <a:defRPr/>
            </a:pPr>
            <a:r>
              <a:rPr lang="zh-CN" altLang="en-US" sz="2400" dirty="0" smtClean="0">
                <a:solidFill>
                  <a:srgbClr val="FFFFFF"/>
                </a:solidFill>
                <a:latin typeface="HY헤드라인M" pitchFamily="18" charset="-127"/>
                <a:ea typeface="HY헤드라인M" pitchFamily="18" charset="-127"/>
              </a:rPr>
              <a:t>常见安全漏洞 </a:t>
            </a:r>
            <a:endParaRPr lang="ko-KR" altLang="en-US" sz="2400" dirty="0">
              <a:solidFill>
                <a:srgbClr val="FFFFFF"/>
              </a:solidFill>
              <a:latin typeface="HY헤드라인M" pitchFamily="18" charset="-127"/>
              <a:ea typeface="HY헤드라인M" pitchFamily="18" charset="-127"/>
            </a:endParaRPr>
          </a:p>
        </p:txBody>
      </p:sp>
      <p:sp>
        <p:nvSpPr>
          <p:cNvPr id="11" name="Text Box 11"/>
          <p:cNvSpPr txBox="1">
            <a:spLocks noChangeArrowheads="1"/>
          </p:cNvSpPr>
          <p:nvPr/>
        </p:nvSpPr>
        <p:spPr bwMode="auto">
          <a:xfrm>
            <a:off x="1040730" y="4758243"/>
            <a:ext cx="1610395" cy="830997"/>
          </a:xfrm>
          <a:prstGeom prst="rect">
            <a:avLst/>
          </a:prstGeom>
          <a:noFill/>
          <a:ln w="19050">
            <a:noFill/>
            <a:miter lim="800000"/>
            <a:headEnd/>
            <a:tailEnd/>
          </a:ln>
          <a:effectLst>
            <a:outerShdw dist="28398" dir="3806097" algn="ctr" rotWithShape="0">
              <a:srgbClr val="003366">
                <a:alpha val="50000"/>
              </a:srgbClr>
            </a:outerShdw>
          </a:effectLst>
        </p:spPr>
        <p:txBody>
          <a:bodyPr wrap="square">
            <a:spAutoFit/>
          </a:bodyPr>
          <a:lstStyle/>
          <a:p>
            <a:pPr algn="ctr" eaLnBrk="0" hangingPunct="0">
              <a:spcBef>
                <a:spcPct val="50000"/>
              </a:spcBef>
              <a:defRPr/>
            </a:pPr>
            <a:r>
              <a:rPr lang="zh-CN" altLang="en-US" sz="2400" dirty="0" smtClean="0">
                <a:solidFill>
                  <a:srgbClr val="C00000"/>
                </a:solidFill>
                <a:latin typeface="HY헤드라인M" pitchFamily="18" charset="-127"/>
                <a:ea typeface="HY헤드라인M" pitchFamily="18" charset="-127"/>
              </a:rPr>
              <a:t>安全测试流程</a:t>
            </a:r>
            <a:endParaRPr lang="ko-KR" altLang="en-US" sz="2400" dirty="0">
              <a:solidFill>
                <a:srgbClr val="C00000"/>
              </a:solidFill>
              <a:latin typeface="HY헤드라인M" pitchFamily="18" charset="-127"/>
              <a:ea typeface="HY헤드라인M" pitchFamily="18" charset="-127"/>
            </a:endParaRPr>
          </a:p>
        </p:txBody>
      </p:sp>
      <p:grpSp>
        <p:nvGrpSpPr>
          <p:cNvPr id="3" name="Group 12"/>
          <p:cNvGrpSpPr>
            <a:grpSpLocks/>
          </p:cNvGrpSpPr>
          <p:nvPr/>
        </p:nvGrpSpPr>
        <p:grpSpPr bwMode="auto">
          <a:xfrm>
            <a:off x="455613" y="1629122"/>
            <a:ext cx="461962" cy="4195762"/>
            <a:chOff x="245" y="1077"/>
            <a:chExt cx="291" cy="2643"/>
          </a:xfrm>
        </p:grpSpPr>
        <p:sp>
          <p:nvSpPr>
            <p:cNvPr id="13" name="Rectangle 13"/>
            <p:cNvSpPr>
              <a:spLocks noChangeArrowheads="1"/>
            </p:cNvSpPr>
            <p:nvPr/>
          </p:nvSpPr>
          <p:spPr bwMode="auto">
            <a:xfrm>
              <a:off x="270" y="1077"/>
              <a:ext cx="260"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4" name="Rectangle 14"/>
            <p:cNvSpPr>
              <a:spLocks noChangeArrowheads="1"/>
            </p:cNvSpPr>
            <p:nvPr/>
          </p:nvSpPr>
          <p:spPr bwMode="auto">
            <a:xfrm>
              <a:off x="273" y="1991"/>
              <a:ext cx="259"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5" name="Rectangle 15"/>
            <p:cNvSpPr>
              <a:spLocks noChangeArrowheads="1"/>
            </p:cNvSpPr>
            <p:nvPr/>
          </p:nvSpPr>
          <p:spPr bwMode="auto">
            <a:xfrm>
              <a:off x="266" y="2906"/>
              <a:ext cx="259" cy="814"/>
            </a:xfrm>
            <a:prstGeom prst="rect">
              <a:avLst/>
            </a:prstGeom>
            <a:gradFill rotWithShape="1">
              <a:gsLst>
                <a:gs pos="0">
                  <a:srgbClr val="33CCFF"/>
                </a:gs>
                <a:gs pos="100000">
                  <a:srgbClr val="185E76"/>
                </a:gs>
              </a:gsLst>
              <a:lin ang="2700000" scaled="1"/>
            </a:gradFill>
            <a:ln w="19050">
              <a:noFill/>
              <a:miter lim="800000"/>
              <a:headEnd/>
              <a:tailEnd/>
            </a:ln>
          </p:spPr>
          <p:txBody>
            <a:bodyPr wrap="none" anchor="ctr"/>
            <a:lstStyle/>
            <a:p>
              <a:endParaRPr lang="zh-CN" altLang="en-US"/>
            </a:p>
          </p:txBody>
        </p:sp>
        <p:sp>
          <p:nvSpPr>
            <p:cNvPr id="16" name="Text Box 16"/>
            <p:cNvSpPr txBox="1">
              <a:spLocks noChangeArrowheads="1"/>
            </p:cNvSpPr>
            <p:nvPr/>
          </p:nvSpPr>
          <p:spPr bwMode="auto">
            <a:xfrm>
              <a:off x="249" y="1310"/>
              <a:ext cx="287" cy="365"/>
            </a:xfrm>
            <a:prstGeom prst="rect">
              <a:avLst/>
            </a:prstGeom>
            <a:noFill/>
            <a:ln w="19050">
              <a:noFill/>
              <a:miter lim="800000"/>
              <a:headEnd/>
              <a:tailEnd/>
            </a:ln>
          </p:spPr>
          <p:txBody>
            <a:bodyPr wrap="none">
              <a:spAutoFit/>
            </a:bodyPr>
            <a:lstStyle/>
            <a:p>
              <a:pPr latinLnBrk="1"/>
              <a:r>
                <a:rPr kumimoji="1" lang="en-US" altLang="ko-KR" sz="3200">
                  <a:solidFill>
                    <a:srgbClr val="ADEAFF"/>
                  </a:solidFill>
                  <a:latin typeface="Arial Black" pitchFamily="34" charset="0"/>
                  <a:ea typeface="Batang" pitchFamily="18" charset="-127"/>
                </a:rPr>
                <a:t>1</a:t>
              </a:r>
            </a:p>
          </p:txBody>
        </p:sp>
        <p:sp>
          <p:nvSpPr>
            <p:cNvPr id="17" name="Text Box 17"/>
            <p:cNvSpPr txBox="1">
              <a:spLocks noChangeArrowheads="1"/>
            </p:cNvSpPr>
            <p:nvPr/>
          </p:nvSpPr>
          <p:spPr bwMode="auto">
            <a:xfrm>
              <a:off x="249" y="2223"/>
              <a:ext cx="287" cy="365"/>
            </a:xfrm>
            <a:prstGeom prst="rect">
              <a:avLst/>
            </a:prstGeom>
            <a:noFill/>
            <a:ln w="19050">
              <a:noFill/>
              <a:miter lim="800000"/>
              <a:headEnd/>
              <a:tailEnd/>
            </a:ln>
          </p:spPr>
          <p:txBody>
            <a:bodyPr wrap="none">
              <a:spAutoFit/>
            </a:bodyPr>
            <a:lstStyle/>
            <a:p>
              <a:pPr latinLnBrk="1"/>
              <a:r>
                <a:rPr kumimoji="1" lang="en-US" altLang="ko-KR" sz="3200">
                  <a:solidFill>
                    <a:srgbClr val="ADEAFF"/>
                  </a:solidFill>
                  <a:latin typeface="Arial Black" pitchFamily="34" charset="0"/>
                  <a:ea typeface="Batang" pitchFamily="18" charset="-127"/>
                </a:rPr>
                <a:t>2</a:t>
              </a:r>
            </a:p>
          </p:txBody>
        </p:sp>
        <p:sp>
          <p:nvSpPr>
            <p:cNvPr id="18" name="Text Box 18"/>
            <p:cNvSpPr txBox="1">
              <a:spLocks noChangeArrowheads="1"/>
            </p:cNvSpPr>
            <p:nvPr/>
          </p:nvSpPr>
          <p:spPr bwMode="auto">
            <a:xfrm>
              <a:off x="245" y="3154"/>
              <a:ext cx="287" cy="365"/>
            </a:xfrm>
            <a:prstGeom prst="rect">
              <a:avLst/>
            </a:prstGeom>
            <a:noFill/>
            <a:ln w="19050">
              <a:noFill/>
              <a:miter lim="800000"/>
              <a:headEnd/>
              <a:tailEnd/>
            </a:ln>
          </p:spPr>
          <p:txBody>
            <a:bodyPr wrap="none">
              <a:spAutoFit/>
            </a:bodyPr>
            <a:lstStyle/>
            <a:p>
              <a:pPr latinLnBrk="1"/>
              <a:r>
                <a:rPr kumimoji="1" lang="en-US" altLang="ko-KR" sz="3200" dirty="0">
                  <a:solidFill>
                    <a:srgbClr val="C00000"/>
                  </a:solidFill>
                  <a:latin typeface="Arial Black" pitchFamily="34" charset="0"/>
                  <a:ea typeface="Batang" pitchFamily="18" charset="-127"/>
                </a:rPr>
                <a:t>3</a:t>
              </a:r>
            </a:p>
          </p:txBody>
        </p:sp>
      </p:grpSp>
      <p:sp>
        <p:nvSpPr>
          <p:cNvPr id="19" name="Text Box 19"/>
          <p:cNvSpPr txBox="1">
            <a:spLocks noChangeArrowheads="1"/>
          </p:cNvSpPr>
          <p:nvPr/>
        </p:nvSpPr>
        <p:spPr bwMode="auto">
          <a:xfrm>
            <a:off x="1040730" y="1988840"/>
            <a:ext cx="1443038" cy="461665"/>
          </a:xfrm>
          <a:prstGeom prst="rect">
            <a:avLst/>
          </a:prstGeom>
          <a:noFill/>
          <a:ln w="19050">
            <a:noFill/>
            <a:miter lim="800000"/>
            <a:headEnd/>
            <a:tailEnd/>
          </a:ln>
          <a:effectLst>
            <a:outerShdw dist="28398" dir="3806097" algn="ctr" rotWithShape="0">
              <a:srgbClr val="003366">
                <a:alpha val="50000"/>
              </a:srgbClr>
            </a:outerShdw>
          </a:effectLst>
        </p:spPr>
        <p:txBody>
          <a:bodyPr>
            <a:spAutoFit/>
          </a:bodyPr>
          <a:lstStyle/>
          <a:p>
            <a:pPr algn="ctr" eaLnBrk="0" hangingPunct="0">
              <a:spcBef>
                <a:spcPct val="50000"/>
              </a:spcBef>
              <a:defRPr/>
            </a:pPr>
            <a:r>
              <a:rPr lang="zh-CN" altLang="en-US" sz="2400" dirty="0" smtClean="0">
                <a:solidFill>
                  <a:srgbClr val="FFFFFF"/>
                </a:solidFill>
                <a:latin typeface="HY헤드라인M" pitchFamily="18" charset="-127"/>
                <a:ea typeface="HY헤드라인M" pitchFamily="18" charset="-127"/>
              </a:rPr>
              <a:t>典型案例</a:t>
            </a:r>
            <a:endParaRPr lang="ko-KR" altLang="en-US" sz="2400" dirty="0">
              <a:solidFill>
                <a:srgbClr val="FFFFFF"/>
              </a:solidFill>
              <a:latin typeface="HY헤드라인M" pitchFamily="18" charset="-127"/>
              <a:ea typeface="HY헤드라인M" pitchFamily="18" charset="-127"/>
            </a:endParaRPr>
          </a:p>
        </p:txBody>
      </p:sp>
      <p:grpSp>
        <p:nvGrpSpPr>
          <p:cNvPr id="12" name="Group 20"/>
          <p:cNvGrpSpPr>
            <a:grpSpLocks/>
          </p:cNvGrpSpPr>
          <p:nvPr/>
        </p:nvGrpSpPr>
        <p:grpSpPr bwMode="auto">
          <a:xfrm>
            <a:off x="2736851" y="1937097"/>
            <a:ext cx="5867400" cy="3571876"/>
            <a:chOff x="1682" y="1271"/>
            <a:chExt cx="3696" cy="2250"/>
          </a:xfrm>
        </p:grpSpPr>
        <p:sp>
          <p:nvSpPr>
            <p:cNvPr id="21" name="Rectangle 21"/>
            <p:cNvSpPr>
              <a:spLocks noChangeArrowheads="1"/>
            </p:cNvSpPr>
            <p:nvPr/>
          </p:nvSpPr>
          <p:spPr bwMode="auto">
            <a:xfrm>
              <a:off x="1685" y="1271"/>
              <a:ext cx="3600" cy="454"/>
            </a:xfrm>
            <a:prstGeom prst="rect">
              <a:avLst/>
            </a:prstGeom>
            <a:noFill/>
            <a:ln w="9525">
              <a:noFill/>
              <a:miter lim="800000"/>
              <a:headEnd/>
              <a:tailEnd/>
            </a:ln>
          </p:spPr>
          <p:txBody>
            <a:bodyPr wrap="none" anchor="ctr"/>
            <a:lstStyle/>
            <a:p>
              <a:pPr latinLnBrk="1">
                <a:buFont typeface="Wingdings" pitchFamily="2" charset="2"/>
                <a:buChar char="l"/>
              </a:pPr>
              <a:r>
                <a:rPr kumimoji="1" lang="zh-CN" altLang="en-US" dirty="0">
                  <a:solidFill>
                    <a:srgbClr val="003366"/>
                  </a:solidFill>
                  <a:latin typeface="HY견고딕"/>
                  <a:ea typeface="HY견고딕"/>
                  <a:cs typeface="HY견고딕"/>
                </a:rPr>
                <a:t> 头疼的非法文件上传</a:t>
              </a:r>
              <a:endParaRPr kumimoji="1" lang="en-US" altLang="zh-CN" dirty="0">
                <a:solidFill>
                  <a:srgbClr val="003366"/>
                </a:solidFill>
                <a:latin typeface="HY견고딕"/>
                <a:ea typeface="HY견고딕"/>
                <a:cs typeface="HY견고딕"/>
              </a:endParaRPr>
            </a:p>
            <a:p>
              <a:pPr latinLnBrk="1">
                <a:buFont typeface="Wingdings" pitchFamily="2" charset="2"/>
                <a:buChar char="l"/>
              </a:pPr>
              <a:r>
                <a:rPr kumimoji="1" lang="en-US" altLang="zh-CN" dirty="0">
                  <a:solidFill>
                    <a:srgbClr val="003366"/>
                  </a:solidFill>
                  <a:latin typeface="HY견고딕"/>
                  <a:ea typeface="HY견고딕"/>
                  <a:cs typeface="HY견고딕"/>
                </a:rPr>
                <a:t> </a:t>
              </a:r>
              <a:r>
                <a:rPr kumimoji="1" lang="zh-CN" altLang="en-US" dirty="0">
                  <a:solidFill>
                    <a:srgbClr val="003366"/>
                  </a:solidFill>
                  <a:latin typeface="HY견고딕"/>
                  <a:ea typeface="HY견고딕"/>
                  <a:cs typeface="HY견고딕"/>
                </a:rPr>
                <a:t>泛滥的服务配置错误</a:t>
              </a:r>
              <a:endParaRPr kumimoji="1" lang="en-US" altLang="zh-CN" dirty="0">
                <a:solidFill>
                  <a:srgbClr val="003366"/>
                </a:solidFill>
                <a:latin typeface="HY견고딕"/>
                <a:ea typeface="HY견고딕"/>
                <a:cs typeface="HY견고딕"/>
              </a:endParaRPr>
            </a:p>
            <a:p>
              <a:pPr latinLnBrk="1">
                <a:buFont typeface="Wingdings" pitchFamily="2" charset="2"/>
                <a:buChar char="l"/>
              </a:pPr>
              <a:r>
                <a:rPr kumimoji="1" lang="en-US" altLang="zh-CN" dirty="0">
                  <a:solidFill>
                    <a:srgbClr val="003366"/>
                  </a:solidFill>
                  <a:latin typeface="HY견고딕"/>
                  <a:ea typeface="HY견고딕"/>
                  <a:cs typeface="HY견고딕"/>
                </a:rPr>
                <a:t> SDL&amp;</a:t>
              </a:r>
              <a:r>
                <a:rPr kumimoji="1" lang="zh-CN" altLang="en-US" dirty="0">
                  <a:solidFill>
                    <a:srgbClr val="003366"/>
                  </a:solidFill>
                  <a:latin typeface="HY견고딕"/>
                  <a:ea typeface="HY견고딕"/>
                  <a:cs typeface="HY견고딕"/>
                </a:rPr>
                <a:t>成功</a:t>
              </a:r>
              <a:r>
                <a:rPr kumimoji="1" lang="zh-CN" altLang="en-US" dirty="0" smtClean="0">
                  <a:solidFill>
                    <a:srgbClr val="003366"/>
                  </a:solidFill>
                  <a:latin typeface="HY견고딕"/>
                  <a:ea typeface="HY견고딕"/>
                  <a:cs typeface="HY견고딕"/>
                </a:rPr>
                <a:t>案例</a:t>
              </a:r>
              <a:endParaRPr kumimoji="1" lang="en-US" altLang="zh-CN" dirty="0">
                <a:solidFill>
                  <a:srgbClr val="003366"/>
                </a:solidFill>
                <a:latin typeface="HY견고딕"/>
                <a:ea typeface="HY견고딕"/>
                <a:cs typeface="HY견고딕"/>
              </a:endParaRPr>
            </a:p>
          </p:txBody>
        </p:sp>
        <p:sp>
          <p:nvSpPr>
            <p:cNvPr id="22" name="Rectangle 22"/>
            <p:cNvSpPr>
              <a:spLocks noChangeArrowheads="1"/>
            </p:cNvSpPr>
            <p:nvPr/>
          </p:nvSpPr>
          <p:spPr bwMode="auto">
            <a:xfrm>
              <a:off x="1691" y="2165"/>
              <a:ext cx="3600" cy="499"/>
            </a:xfrm>
            <a:prstGeom prst="rect">
              <a:avLst/>
            </a:prstGeom>
            <a:noFill/>
            <a:ln w="9525">
              <a:noFill/>
              <a:miter lim="800000"/>
              <a:headEnd/>
              <a:tailEnd/>
            </a:ln>
          </p:spPr>
          <p:txBody>
            <a:bodyPr wrap="none" anchor="ctr"/>
            <a:lstStyle/>
            <a:p>
              <a:pPr latinLnBrk="1">
                <a:buFont typeface="Wingdings" pitchFamily="2" charset="2"/>
                <a:buChar char="l"/>
              </a:pPr>
              <a:r>
                <a:rPr kumimoji="1" lang="ko-KR" altLang="en-US" dirty="0">
                  <a:solidFill>
                    <a:srgbClr val="003366"/>
                  </a:solidFill>
                  <a:latin typeface="HY견고딕"/>
                  <a:ea typeface="HY견고딕"/>
                  <a:cs typeface="HY견고딕"/>
                </a:rPr>
                <a:t> </a:t>
              </a:r>
              <a:r>
                <a:rPr kumimoji="1" lang="zh-CN" altLang="en-US" dirty="0">
                  <a:solidFill>
                    <a:srgbClr val="003366"/>
                  </a:solidFill>
                  <a:latin typeface="HY견고딕"/>
                  <a:ea typeface="HY견고딕"/>
                  <a:cs typeface="HY견고딕"/>
                </a:rPr>
                <a:t>五</a:t>
              </a:r>
              <a:r>
                <a:rPr kumimoji="1" lang="zh-CN" altLang="en-US" dirty="0" smtClean="0">
                  <a:solidFill>
                    <a:srgbClr val="003366"/>
                  </a:solidFill>
                  <a:latin typeface="HY견고딕"/>
                  <a:ea typeface="HY견고딕"/>
                  <a:cs typeface="HY견고딕"/>
                </a:rPr>
                <a:t>种安全漏洞知识介绍</a:t>
              </a:r>
              <a:endParaRPr kumimoji="1" lang="ko-KR" altLang="en-US" dirty="0">
                <a:solidFill>
                  <a:srgbClr val="003366"/>
                </a:solidFill>
                <a:latin typeface="HY견고딕"/>
                <a:ea typeface="HY견고딕"/>
                <a:cs typeface="HY견고딕"/>
              </a:endParaRPr>
            </a:p>
          </p:txBody>
        </p:sp>
        <p:sp>
          <p:nvSpPr>
            <p:cNvPr id="23" name="Rectangle 23"/>
            <p:cNvSpPr>
              <a:spLocks noChangeArrowheads="1"/>
            </p:cNvSpPr>
            <p:nvPr/>
          </p:nvSpPr>
          <p:spPr bwMode="auto">
            <a:xfrm>
              <a:off x="1682" y="3113"/>
              <a:ext cx="3696" cy="408"/>
            </a:xfrm>
            <a:prstGeom prst="rect">
              <a:avLst/>
            </a:prstGeom>
            <a:noFill/>
            <a:ln w="9525">
              <a:noFill/>
              <a:miter lim="800000"/>
              <a:headEnd/>
              <a:tailEnd/>
            </a:ln>
          </p:spPr>
          <p:txBody>
            <a:bodyPr wrap="none" anchor="ctr"/>
            <a:lstStyle/>
            <a:p>
              <a:pPr latinLnBrk="1">
                <a:buFont typeface="Wingdings" pitchFamily="2" charset="2"/>
                <a:buChar char="l"/>
              </a:pPr>
              <a:r>
                <a:rPr kumimoji="1" lang="ko-KR" altLang="en-US" dirty="0">
                  <a:solidFill>
                    <a:srgbClr val="C00000"/>
                  </a:solidFill>
                  <a:latin typeface="HY견고딕"/>
                  <a:ea typeface="HY견고딕"/>
                  <a:cs typeface="HY견고딕"/>
                </a:rPr>
                <a:t> </a:t>
              </a:r>
              <a:r>
                <a:rPr kumimoji="1" lang="zh-CN" altLang="en-US" dirty="0" smtClean="0">
                  <a:solidFill>
                    <a:srgbClr val="C00000"/>
                  </a:solidFill>
                  <a:latin typeface="HY견고딕"/>
                  <a:ea typeface="HY견고딕"/>
                  <a:cs typeface="HY견고딕"/>
                </a:rPr>
                <a:t>现有安全测试流程介绍</a:t>
              </a:r>
              <a:endParaRPr kumimoji="1" lang="en-US" altLang="zh-CN" dirty="0" smtClean="0">
                <a:solidFill>
                  <a:srgbClr val="C00000"/>
                </a:solidFill>
                <a:latin typeface="HY견고딕"/>
                <a:ea typeface="HY견고딕"/>
                <a:cs typeface="HY견고딕"/>
              </a:endParaRPr>
            </a:p>
          </p:txBody>
        </p:sp>
        <p:sp>
          <p:nvSpPr>
            <p:cNvPr id="24" name="Rectangle 24"/>
            <p:cNvSpPr>
              <a:spLocks noChangeArrowheads="1"/>
            </p:cNvSpPr>
            <p:nvPr/>
          </p:nvSpPr>
          <p:spPr bwMode="auto">
            <a:xfrm>
              <a:off x="1691" y="2396"/>
              <a:ext cx="3600" cy="454"/>
            </a:xfrm>
            <a:prstGeom prst="rect">
              <a:avLst/>
            </a:prstGeom>
            <a:noFill/>
            <a:ln w="9525">
              <a:noFill/>
              <a:miter lim="800000"/>
              <a:headEnd/>
              <a:tailEnd/>
            </a:ln>
          </p:spPr>
          <p:txBody>
            <a:bodyPr wrap="none" anchor="ctr"/>
            <a:lstStyle/>
            <a:p>
              <a:pPr latinLnBrk="1"/>
              <a:endParaRPr kumimoji="1" lang="ko-KR" altLang="en-US" dirty="0">
                <a:solidFill>
                  <a:srgbClr val="003366"/>
                </a:solidFill>
                <a:latin typeface="HY견고딕"/>
                <a:ea typeface="HY견고딕"/>
                <a:cs typeface="HY견고딕"/>
              </a:endParaRPr>
            </a:p>
          </p:txBody>
        </p:sp>
      </p:grpSp>
      <p:sp>
        <p:nvSpPr>
          <p:cNvPr id="26" name="文本框 25"/>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主要漏洞</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982211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650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文本框 4"/>
          <p:cNvSpPr txBox="1"/>
          <p:nvPr/>
        </p:nvSpPr>
        <p:spPr>
          <a:xfrm>
            <a:off x="539552" y="226899"/>
            <a:ext cx="3312517" cy="584775"/>
          </a:xfrm>
          <a:prstGeom prst="rect">
            <a:avLst/>
          </a:prstGeom>
          <a:noFill/>
        </p:spPr>
        <p:txBody>
          <a:bodyPr wrap="square" rtlCol="0">
            <a:spAutoFit/>
          </a:bodyPr>
          <a:lstStyle/>
          <a:p>
            <a:r>
              <a:rPr lang="en-US" altLang="zh-CN" sz="3200" b="1" dirty="0" smtClean="0">
                <a:latin typeface="微软雅黑" panose="020B0503020204020204" pitchFamily="34" charset="-122"/>
                <a:ea typeface="微软雅黑" panose="020B0503020204020204" pitchFamily="34" charset="-122"/>
              </a:rPr>
              <a:t>MS SDL</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56212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graphicFrame>
        <p:nvGraphicFramePr>
          <p:cNvPr id="4" name="内容占位符 3"/>
          <p:cNvGraphicFramePr>
            <a:graphicFrameLocks/>
          </p:cNvGraphicFramePr>
          <p:nvPr>
            <p:extLst>
              <p:ext uri="{D42A27DB-BD31-4B8C-83A1-F6EECF244321}">
                <p14:modId xmlns:p14="http://schemas.microsoft.com/office/powerpoint/2010/main" val="2913186270"/>
              </p:ext>
            </p:extLst>
          </p:nvPr>
        </p:nvGraphicFramePr>
        <p:xfrm>
          <a:off x="-2916832" y="126876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图示 4"/>
          <p:cNvGraphicFramePr/>
          <p:nvPr>
            <p:extLst>
              <p:ext uri="{D42A27DB-BD31-4B8C-83A1-F6EECF244321}">
                <p14:modId xmlns:p14="http://schemas.microsoft.com/office/powerpoint/2010/main" val="3192205413"/>
              </p:ext>
            </p:extLst>
          </p:nvPr>
        </p:nvGraphicFramePr>
        <p:xfrm>
          <a:off x="4784728" y="1051372"/>
          <a:ext cx="4359272" cy="36142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文本框 5"/>
          <p:cNvSpPr txBox="1"/>
          <p:nvPr/>
        </p:nvSpPr>
        <p:spPr>
          <a:xfrm>
            <a:off x="5022852" y="1441897"/>
            <a:ext cx="1581150" cy="369332"/>
          </a:xfrm>
          <a:prstGeom prst="rect">
            <a:avLst/>
          </a:prstGeom>
          <a:noFill/>
        </p:spPr>
        <p:txBody>
          <a:bodyPr wrap="square" rtlCol="0">
            <a:spAutoFit/>
          </a:bodyPr>
          <a:lstStyle/>
          <a:p>
            <a:r>
              <a:rPr lang="zh-CN" altLang="en-US" dirty="0" smtClean="0">
                <a:solidFill>
                  <a:schemeClr val="bg1"/>
                </a:solidFill>
              </a:rPr>
              <a:t>技术委员会</a:t>
            </a:r>
            <a:endParaRPr lang="zh-CN" altLang="en-US" dirty="0">
              <a:solidFill>
                <a:schemeClr val="bg1"/>
              </a:solidFill>
            </a:endParaRPr>
          </a:p>
        </p:txBody>
      </p:sp>
      <p:sp>
        <p:nvSpPr>
          <p:cNvPr id="7" name="文本框 6"/>
          <p:cNvSpPr txBox="1"/>
          <p:nvPr/>
        </p:nvSpPr>
        <p:spPr>
          <a:xfrm>
            <a:off x="7327902" y="1441897"/>
            <a:ext cx="1581150" cy="369332"/>
          </a:xfrm>
          <a:prstGeom prst="rect">
            <a:avLst/>
          </a:prstGeom>
          <a:noFill/>
        </p:spPr>
        <p:txBody>
          <a:bodyPr wrap="square" rtlCol="0">
            <a:spAutoFit/>
          </a:bodyPr>
          <a:lstStyle/>
          <a:p>
            <a:r>
              <a:rPr lang="zh-CN" altLang="en-US" dirty="0" smtClean="0">
                <a:solidFill>
                  <a:schemeClr val="bg1"/>
                </a:solidFill>
              </a:rPr>
              <a:t>技术委员会</a:t>
            </a:r>
            <a:endParaRPr lang="zh-CN" altLang="en-US" dirty="0">
              <a:solidFill>
                <a:schemeClr val="bg1"/>
              </a:solidFill>
            </a:endParaRPr>
          </a:p>
        </p:txBody>
      </p:sp>
      <p:graphicFrame>
        <p:nvGraphicFramePr>
          <p:cNvPr id="8" name="图示 7"/>
          <p:cNvGraphicFramePr/>
          <p:nvPr>
            <p:extLst>
              <p:ext uri="{D42A27DB-BD31-4B8C-83A1-F6EECF244321}">
                <p14:modId xmlns:p14="http://schemas.microsoft.com/office/powerpoint/2010/main" val="241071433"/>
              </p:ext>
            </p:extLst>
          </p:nvPr>
        </p:nvGraphicFramePr>
        <p:xfrm>
          <a:off x="4794253" y="3485539"/>
          <a:ext cx="4359272" cy="36142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文本框 8"/>
          <p:cNvSpPr txBox="1"/>
          <p:nvPr/>
        </p:nvSpPr>
        <p:spPr>
          <a:xfrm>
            <a:off x="5022852" y="3880297"/>
            <a:ext cx="1581150" cy="369332"/>
          </a:xfrm>
          <a:prstGeom prst="rect">
            <a:avLst/>
          </a:prstGeom>
          <a:noFill/>
        </p:spPr>
        <p:txBody>
          <a:bodyPr wrap="square" rtlCol="0">
            <a:spAutoFit/>
          </a:bodyPr>
          <a:lstStyle/>
          <a:p>
            <a:r>
              <a:rPr lang="zh-CN" altLang="en-US" dirty="0" smtClean="0">
                <a:solidFill>
                  <a:schemeClr val="bg1"/>
                </a:solidFill>
              </a:rPr>
              <a:t>技术质量部</a:t>
            </a:r>
            <a:endParaRPr lang="zh-CN" altLang="en-US" dirty="0">
              <a:solidFill>
                <a:schemeClr val="bg1"/>
              </a:solidFill>
            </a:endParaRPr>
          </a:p>
        </p:txBody>
      </p:sp>
      <p:sp>
        <p:nvSpPr>
          <p:cNvPr id="10" name="文本框 9"/>
          <p:cNvSpPr txBox="1"/>
          <p:nvPr/>
        </p:nvSpPr>
        <p:spPr>
          <a:xfrm>
            <a:off x="7394577" y="3880297"/>
            <a:ext cx="1581150" cy="369332"/>
          </a:xfrm>
          <a:prstGeom prst="rect">
            <a:avLst/>
          </a:prstGeom>
          <a:noFill/>
        </p:spPr>
        <p:txBody>
          <a:bodyPr wrap="square" rtlCol="0">
            <a:spAutoFit/>
          </a:bodyPr>
          <a:lstStyle/>
          <a:p>
            <a:r>
              <a:rPr lang="zh-CN" altLang="en-US" dirty="0" smtClean="0">
                <a:solidFill>
                  <a:schemeClr val="bg1"/>
                </a:solidFill>
              </a:rPr>
              <a:t>安全技术组</a:t>
            </a:r>
            <a:endParaRPr lang="zh-CN" altLang="en-US" dirty="0">
              <a:solidFill>
                <a:schemeClr val="bg1"/>
              </a:solidFill>
            </a:endParaRPr>
          </a:p>
        </p:txBody>
      </p:sp>
      <p:sp>
        <p:nvSpPr>
          <p:cNvPr id="11" name="文本框 10"/>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公司现有</a:t>
            </a:r>
            <a:r>
              <a:rPr lang="en-US" altLang="zh-CN" sz="3200" b="1" dirty="0" smtClean="0">
                <a:latin typeface="微软雅黑" panose="020B0503020204020204" pitchFamily="34" charset="-122"/>
                <a:ea typeface="微软雅黑" panose="020B0503020204020204" pitchFamily="34" charset="-122"/>
              </a:rPr>
              <a:t>SDL</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87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052736"/>
            <a:ext cx="8229600" cy="3833267"/>
          </a:xfrm>
        </p:spPr>
        <p:txBody>
          <a:bodyPr/>
          <a:lstStyle/>
          <a:p>
            <a:r>
              <a:rPr lang="zh-CN" altLang="en-US" dirty="0" smtClean="0"/>
              <a:t>城堡结构图：</a:t>
            </a:r>
            <a:endParaRPr lang="en-US" altLang="zh-CN" dirty="0" smtClean="0"/>
          </a:p>
          <a:p>
            <a:r>
              <a:rPr lang="zh-CN" altLang="en-US" dirty="0" smtClean="0"/>
              <a:t>发生时间点：</a:t>
            </a:r>
            <a:r>
              <a:rPr lang="en-US" altLang="zh-CN" dirty="0" smtClean="0"/>
              <a:t>2012</a:t>
            </a:r>
            <a:r>
              <a:rPr lang="zh-CN" altLang="en-US" dirty="0" smtClean="0"/>
              <a:t>年</a:t>
            </a:r>
            <a:r>
              <a:rPr lang="en-US" altLang="zh-CN" dirty="0" smtClean="0"/>
              <a:t>5</a:t>
            </a:r>
            <a:r>
              <a:rPr lang="zh-CN" altLang="en-US" dirty="0" smtClean="0"/>
              <a:t>月</a:t>
            </a:r>
            <a:endParaRPr lang="en-US" altLang="zh-CN" dirty="0" smtClean="0"/>
          </a:p>
          <a:p>
            <a:r>
              <a:rPr lang="zh-CN" altLang="en-US" dirty="0" smtClean="0"/>
              <a:t>可能进城方式：</a:t>
            </a:r>
            <a:r>
              <a:rPr lang="en-US" altLang="zh-CN" dirty="0" smtClean="0">
                <a:solidFill>
                  <a:srgbClr val="FF0000"/>
                </a:solidFill>
              </a:rPr>
              <a:t>SQL</a:t>
            </a:r>
            <a:r>
              <a:rPr lang="zh-CN" altLang="en-US" dirty="0" smtClean="0">
                <a:solidFill>
                  <a:srgbClr val="FF0000"/>
                </a:solidFill>
              </a:rPr>
              <a:t>注入、文件上传</a:t>
            </a:r>
            <a:endParaRPr lang="en-US" altLang="zh-CN" dirty="0" smtClean="0">
              <a:solidFill>
                <a:srgbClr val="FF0000"/>
              </a:solidFill>
            </a:endParaRPr>
          </a:p>
          <a:p>
            <a:pPr marL="0" indent="0">
              <a:buNone/>
            </a:pPr>
            <a:endParaRPr lang="en-US" altLang="zh-CN" dirty="0" smtClean="0">
              <a:solidFill>
                <a:srgbClr val="FF0000"/>
              </a:solidFill>
            </a:endParaRPr>
          </a:p>
          <a:p>
            <a:pPr marL="0" indent="0">
              <a:buNone/>
            </a:pP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7</a:t>
            </a:fld>
            <a:endParaRPr lang="en-US"/>
          </a:p>
        </p:txBody>
      </p:sp>
      <p:pic>
        <p:nvPicPr>
          <p:cNvPr id="5" name="图片 4"/>
          <p:cNvPicPr>
            <a:picLocks noChangeAspect="1"/>
          </p:cNvPicPr>
          <p:nvPr/>
        </p:nvPicPr>
        <p:blipFill>
          <a:blip r:embed="rId2"/>
          <a:stretch>
            <a:fillRect/>
          </a:stretch>
        </p:blipFill>
        <p:spPr>
          <a:xfrm>
            <a:off x="179512" y="3076179"/>
            <a:ext cx="5613200" cy="3644627"/>
          </a:xfrm>
          <a:prstGeom prst="rect">
            <a:avLst/>
          </a:prstGeom>
        </p:spPr>
      </p:pic>
      <p:sp>
        <p:nvSpPr>
          <p:cNvPr id="6" name="文本框 5"/>
          <p:cNvSpPr txBox="1"/>
          <p:nvPr/>
        </p:nvSpPr>
        <p:spPr>
          <a:xfrm>
            <a:off x="4788024" y="6011996"/>
            <a:ext cx="4248472" cy="369332"/>
          </a:xfrm>
          <a:prstGeom prst="rect">
            <a:avLst/>
          </a:prstGeom>
          <a:noFill/>
        </p:spPr>
        <p:txBody>
          <a:bodyPr wrap="square" rtlCol="0">
            <a:spAutoFit/>
          </a:bodyPr>
          <a:lstStyle/>
          <a:p>
            <a:pPr algn="r"/>
            <a:r>
              <a:rPr lang="zh-CN" altLang="en-US" b="1" dirty="0" smtClean="0">
                <a:solidFill>
                  <a:srgbClr val="FF0000"/>
                </a:solidFill>
              </a:rPr>
              <a:t>但是，木马是怎么进城的呢？</a:t>
            </a:r>
            <a:endParaRPr lang="zh-CN" altLang="en-US" b="1" dirty="0">
              <a:solidFill>
                <a:srgbClr val="FF0000"/>
              </a:solidFill>
            </a:endParaRPr>
          </a:p>
        </p:txBody>
      </p:sp>
      <p:sp>
        <p:nvSpPr>
          <p:cNvPr id="8" name="文本框 7"/>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原因分析</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91608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768" descr="G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49950"/>
            <a:ext cx="91440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AutoShape 707"/>
          <p:cNvSpPr>
            <a:spLocks noChangeArrowheads="1"/>
          </p:cNvSpPr>
          <p:nvPr/>
        </p:nvSpPr>
        <p:spPr bwMode="auto">
          <a:xfrm>
            <a:off x="3743325" y="2384425"/>
            <a:ext cx="4956175" cy="541338"/>
          </a:xfrm>
          <a:prstGeom prst="roundRect">
            <a:avLst>
              <a:gd name="adj" fmla="val 12032"/>
            </a:avLst>
          </a:prstGeom>
          <a:gradFill rotWithShape="1">
            <a:gsLst>
              <a:gs pos="0">
                <a:srgbClr val="FFFFFF">
                  <a:alpha val="89998"/>
                </a:srgbClr>
              </a:gs>
              <a:gs pos="100000">
                <a:srgbClr val="FFFFFF">
                  <a:alpha val="5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latinLnBrk="1">
              <a:spcBef>
                <a:spcPct val="0"/>
              </a:spcBef>
              <a:spcAft>
                <a:spcPct val="0"/>
              </a:spcAft>
            </a:pPr>
            <a:endParaRPr lang="ko-KR" altLang="en-US" smtClean="0">
              <a:solidFill>
                <a:srgbClr val="000000"/>
              </a:solidFill>
              <a:latin typeface="Gulim" pitchFamily="34" charset="-127"/>
              <a:ea typeface="Gulim" pitchFamily="34" charset="-127"/>
            </a:endParaRPr>
          </a:p>
        </p:txBody>
      </p:sp>
      <p:sp>
        <p:nvSpPr>
          <p:cNvPr id="36868" name="AutoShape 708"/>
          <p:cNvSpPr>
            <a:spLocks noChangeArrowheads="1"/>
          </p:cNvSpPr>
          <p:nvPr/>
        </p:nvSpPr>
        <p:spPr bwMode="auto">
          <a:xfrm>
            <a:off x="3743325" y="2997200"/>
            <a:ext cx="4956175" cy="539750"/>
          </a:xfrm>
          <a:prstGeom prst="roundRect">
            <a:avLst>
              <a:gd name="adj" fmla="val 12032"/>
            </a:avLst>
          </a:prstGeom>
          <a:gradFill rotWithShape="1">
            <a:gsLst>
              <a:gs pos="0">
                <a:srgbClr val="FFFFFF">
                  <a:alpha val="89998"/>
                </a:srgbClr>
              </a:gs>
              <a:gs pos="100000">
                <a:srgbClr val="FFFFFF">
                  <a:alpha val="5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latinLnBrk="1">
              <a:spcBef>
                <a:spcPct val="0"/>
              </a:spcBef>
              <a:spcAft>
                <a:spcPct val="0"/>
              </a:spcAft>
            </a:pPr>
            <a:endParaRPr lang="ko-KR" altLang="en-US" smtClean="0">
              <a:solidFill>
                <a:srgbClr val="000000"/>
              </a:solidFill>
              <a:latin typeface="Gulim" pitchFamily="34" charset="-127"/>
              <a:ea typeface="Gulim" pitchFamily="34" charset="-127"/>
            </a:endParaRPr>
          </a:p>
        </p:txBody>
      </p:sp>
      <p:sp>
        <p:nvSpPr>
          <p:cNvPr id="36869" name="AutoShape 709"/>
          <p:cNvSpPr>
            <a:spLocks noChangeArrowheads="1"/>
          </p:cNvSpPr>
          <p:nvPr/>
        </p:nvSpPr>
        <p:spPr bwMode="auto">
          <a:xfrm>
            <a:off x="3743325" y="3609975"/>
            <a:ext cx="4956175" cy="539750"/>
          </a:xfrm>
          <a:prstGeom prst="roundRect">
            <a:avLst>
              <a:gd name="adj" fmla="val 12032"/>
            </a:avLst>
          </a:prstGeom>
          <a:gradFill rotWithShape="1">
            <a:gsLst>
              <a:gs pos="0">
                <a:srgbClr val="FFFFFF">
                  <a:alpha val="89998"/>
                </a:srgbClr>
              </a:gs>
              <a:gs pos="100000">
                <a:srgbClr val="FFFFFF">
                  <a:alpha val="50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latinLnBrk="1">
              <a:spcBef>
                <a:spcPct val="0"/>
              </a:spcBef>
              <a:spcAft>
                <a:spcPct val="0"/>
              </a:spcAft>
            </a:pPr>
            <a:endParaRPr lang="ko-KR" altLang="en-US" smtClean="0">
              <a:solidFill>
                <a:srgbClr val="000000"/>
              </a:solidFill>
              <a:latin typeface="Gulim" pitchFamily="34" charset="-127"/>
              <a:ea typeface="Gulim" pitchFamily="34" charset="-127"/>
            </a:endParaRPr>
          </a:p>
        </p:txBody>
      </p:sp>
      <p:sp>
        <p:nvSpPr>
          <p:cNvPr id="36870" name="Oval 722"/>
          <p:cNvSpPr>
            <a:spLocks noChangeArrowheads="1"/>
          </p:cNvSpPr>
          <p:nvPr/>
        </p:nvSpPr>
        <p:spPr bwMode="auto">
          <a:xfrm>
            <a:off x="3132138" y="2419350"/>
            <a:ext cx="465137" cy="468313"/>
          </a:xfrm>
          <a:prstGeom prst="ellipse">
            <a:avLst/>
          </a:prstGeom>
          <a:gradFill rotWithShape="1">
            <a:gsLst>
              <a:gs pos="0">
                <a:srgbClr val="0099CC"/>
              </a:gs>
              <a:gs pos="100000">
                <a:srgbClr val="007DA7"/>
              </a:gs>
            </a:gsLst>
            <a:lin ang="5400000" scaled="1"/>
          </a:gradFill>
          <a:ln w="19050">
            <a:solidFill>
              <a:schemeClr val="bg1"/>
            </a:solidFill>
            <a:round/>
            <a:headEnd/>
            <a:tailEnd/>
          </a:ln>
        </p:spPr>
        <p:txBody>
          <a:bodyPr wrap="none" anchor="ctr"/>
          <a:lstStyle/>
          <a:p>
            <a:pPr algn="ctr" fontAlgn="base" latinLnBrk="1">
              <a:spcBef>
                <a:spcPct val="0"/>
              </a:spcBef>
              <a:spcAft>
                <a:spcPct val="0"/>
              </a:spcAft>
            </a:pPr>
            <a:r>
              <a:rPr lang="en-US" altLang="zh-CN" smtClean="0">
                <a:solidFill>
                  <a:srgbClr val="FFFFFF"/>
                </a:solidFill>
                <a:latin typeface="Arial Black" pitchFamily="34" charset="0"/>
                <a:ea typeface="Gulim" pitchFamily="34" charset="-127"/>
              </a:rPr>
              <a:t>1</a:t>
            </a:r>
          </a:p>
        </p:txBody>
      </p:sp>
      <p:sp>
        <p:nvSpPr>
          <p:cNvPr id="36871" name="Oval 723"/>
          <p:cNvSpPr>
            <a:spLocks noChangeArrowheads="1"/>
          </p:cNvSpPr>
          <p:nvPr/>
        </p:nvSpPr>
        <p:spPr bwMode="auto">
          <a:xfrm>
            <a:off x="3297238" y="2428875"/>
            <a:ext cx="123825" cy="125413"/>
          </a:xfrm>
          <a:prstGeom prst="ellipse">
            <a:avLst/>
          </a:prstGeom>
          <a:gradFill rotWithShape="1">
            <a:gsLst>
              <a:gs pos="0">
                <a:srgbClr val="FFFFFF">
                  <a:alpha val="50000"/>
                </a:srgb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latinLnBrk="1">
              <a:spcBef>
                <a:spcPct val="0"/>
              </a:spcBef>
              <a:spcAft>
                <a:spcPct val="0"/>
              </a:spcAft>
            </a:pPr>
            <a:endParaRPr lang="ko-KR" altLang="en-US" smtClean="0">
              <a:solidFill>
                <a:srgbClr val="000000"/>
              </a:solidFill>
              <a:latin typeface="Gulim" pitchFamily="34" charset="-127"/>
              <a:ea typeface="Gulim" pitchFamily="34" charset="-127"/>
            </a:endParaRPr>
          </a:p>
        </p:txBody>
      </p:sp>
      <p:grpSp>
        <p:nvGrpSpPr>
          <p:cNvPr id="2" name="Group 20"/>
          <p:cNvGrpSpPr>
            <a:grpSpLocks/>
          </p:cNvGrpSpPr>
          <p:nvPr/>
        </p:nvGrpSpPr>
        <p:grpSpPr bwMode="auto">
          <a:xfrm>
            <a:off x="3132138" y="3032125"/>
            <a:ext cx="465137" cy="468313"/>
            <a:chOff x="0" y="0"/>
            <a:chExt cx="1456" cy="1463"/>
          </a:xfrm>
        </p:grpSpPr>
        <p:sp>
          <p:nvSpPr>
            <p:cNvPr id="36881" name="Oval 725"/>
            <p:cNvSpPr>
              <a:spLocks noChangeArrowheads="1"/>
            </p:cNvSpPr>
            <p:nvPr/>
          </p:nvSpPr>
          <p:spPr bwMode="auto">
            <a:xfrm>
              <a:off x="0" y="0"/>
              <a:ext cx="1456" cy="1463"/>
            </a:xfrm>
            <a:prstGeom prst="ellipse">
              <a:avLst/>
            </a:prstGeom>
            <a:gradFill rotWithShape="1">
              <a:gsLst>
                <a:gs pos="0">
                  <a:schemeClr val="folHlink"/>
                </a:gs>
                <a:gs pos="100000">
                  <a:srgbClr val="7DA700"/>
                </a:gs>
              </a:gsLst>
              <a:lin ang="5400000" scaled="1"/>
            </a:gradFill>
            <a:ln w="19050">
              <a:solidFill>
                <a:schemeClr val="bg1"/>
              </a:solidFill>
              <a:round/>
              <a:headEnd/>
              <a:tailEnd/>
            </a:ln>
          </p:spPr>
          <p:txBody>
            <a:bodyPr wrap="none" anchor="ctr"/>
            <a:lstStyle/>
            <a:p>
              <a:pPr algn="ctr" fontAlgn="base" latinLnBrk="1">
                <a:spcBef>
                  <a:spcPct val="0"/>
                </a:spcBef>
                <a:spcAft>
                  <a:spcPct val="0"/>
                </a:spcAft>
              </a:pPr>
              <a:r>
                <a:rPr lang="en-US" altLang="zh-CN" smtClean="0">
                  <a:solidFill>
                    <a:srgbClr val="FFFFFF"/>
                  </a:solidFill>
                  <a:latin typeface="Arial Black" pitchFamily="34" charset="0"/>
                  <a:ea typeface="Gulim" pitchFamily="34" charset="-127"/>
                </a:rPr>
                <a:t>2</a:t>
              </a:r>
            </a:p>
          </p:txBody>
        </p:sp>
        <p:sp>
          <p:nvSpPr>
            <p:cNvPr id="36882" name="Oval 726"/>
            <p:cNvSpPr>
              <a:spLocks noChangeArrowheads="1"/>
            </p:cNvSpPr>
            <p:nvPr/>
          </p:nvSpPr>
          <p:spPr bwMode="auto">
            <a:xfrm>
              <a:off x="515" y="30"/>
              <a:ext cx="388" cy="391"/>
            </a:xfrm>
            <a:prstGeom prst="ellipse">
              <a:avLst/>
            </a:prstGeom>
            <a:gradFill rotWithShape="1">
              <a:gsLst>
                <a:gs pos="0">
                  <a:srgbClr val="FFFFFF">
                    <a:alpha val="50000"/>
                  </a:srgb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latinLnBrk="1">
                <a:spcBef>
                  <a:spcPct val="0"/>
                </a:spcBef>
                <a:spcAft>
                  <a:spcPct val="0"/>
                </a:spcAft>
              </a:pPr>
              <a:endParaRPr lang="ko-KR" altLang="en-US" smtClean="0">
                <a:solidFill>
                  <a:srgbClr val="000000"/>
                </a:solidFill>
                <a:latin typeface="Gulim" pitchFamily="34" charset="-127"/>
                <a:ea typeface="Gulim" pitchFamily="34" charset="-127"/>
              </a:endParaRPr>
            </a:p>
          </p:txBody>
        </p:sp>
      </p:grpSp>
      <p:sp>
        <p:nvSpPr>
          <p:cNvPr id="36873" name="Oval 728"/>
          <p:cNvSpPr>
            <a:spLocks noChangeArrowheads="1"/>
          </p:cNvSpPr>
          <p:nvPr/>
        </p:nvSpPr>
        <p:spPr bwMode="auto">
          <a:xfrm>
            <a:off x="3132138" y="3643313"/>
            <a:ext cx="465137" cy="468312"/>
          </a:xfrm>
          <a:prstGeom prst="ellipse">
            <a:avLst/>
          </a:prstGeom>
          <a:gradFill rotWithShape="1">
            <a:gsLst>
              <a:gs pos="0">
                <a:srgbClr val="0099CC"/>
              </a:gs>
              <a:gs pos="100000">
                <a:srgbClr val="007DA7"/>
              </a:gs>
            </a:gsLst>
            <a:lin ang="5400000" scaled="1"/>
          </a:gradFill>
          <a:ln w="19050">
            <a:solidFill>
              <a:schemeClr val="bg1"/>
            </a:solidFill>
            <a:round/>
            <a:headEnd/>
            <a:tailEnd/>
          </a:ln>
        </p:spPr>
        <p:txBody>
          <a:bodyPr wrap="none" anchor="ctr"/>
          <a:lstStyle/>
          <a:p>
            <a:pPr algn="ctr" fontAlgn="base" latinLnBrk="1">
              <a:spcBef>
                <a:spcPct val="0"/>
              </a:spcBef>
              <a:spcAft>
                <a:spcPct val="0"/>
              </a:spcAft>
            </a:pPr>
            <a:r>
              <a:rPr lang="en-US" altLang="zh-CN" smtClean="0">
                <a:solidFill>
                  <a:srgbClr val="FFFFFF"/>
                </a:solidFill>
                <a:latin typeface="Arial Black" pitchFamily="34" charset="0"/>
                <a:ea typeface="Gulim" pitchFamily="34" charset="-127"/>
              </a:rPr>
              <a:t>3</a:t>
            </a:r>
          </a:p>
        </p:txBody>
      </p:sp>
      <p:sp>
        <p:nvSpPr>
          <p:cNvPr id="36874" name="Oval 729"/>
          <p:cNvSpPr>
            <a:spLocks noChangeArrowheads="1"/>
          </p:cNvSpPr>
          <p:nvPr/>
        </p:nvSpPr>
        <p:spPr bwMode="auto">
          <a:xfrm>
            <a:off x="3297238" y="3652838"/>
            <a:ext cx="123825" cy="125412"/>
          </a:xfrm>
          <a:prstGeom prst="ellipse">
            <a:avLst/>
          </a:prstGeom>
          <a:gradFill rotWithShape="1">
            <a:gsLst>
              <a:gs pos="0">
                <a:srgbClr val="FFFFFF">
                  <a:alpha val="50000"/>
                </a:srgb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fontAlgn="base" latinLnBrk="1">
              <a:spcBef>
                <a:spcPct val="0"/>
              </a:spcBef>
              <a:spcAft>
                <a:spcPct val="0"/>
              </a:spcAft>
            </a:pPr>
            <a:endParaRPr lang="ko-KR" altLang="en-US" smtClean="0">
              <a:solidFill>
                <a:srgbClr val="000000"/>
              </a:solidFill>
              <a:latin typeface="Gulim" pitchFamily="34" charset="-127"/>
              <a:ea typeface="Gulim" pitchFamily="34" charset="-127"/>
            </a:endParaRPr>
          </a:p>
        </p:txBody>
      </p:sp>
      <p:pic>
        <p:nvPicPr>
          <p:cNvPr id="36875" name="Picture 767" descr="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488" y="1989138"/>
            <a:ext cx="2681287"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6" name="矩形 3"/>
          <p:cNvSpPr>
            <a:spLocks noChangeArrowheads="1"/>
          </p:cNvSpPr>
          <p:nvPr/>
        </p:nvSpPr>
        <p:spPr bwMode="auto">
          <a:xfrm>
            <a:off x="5580063" y="6553200"/>
            <a:ext cx="31194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latinLnBrk="1">
              <a:spcBef>
                <a:spcPct val="0"/>
              </a:spcBef>
              <a:spcAft>
                <a:spcPct val="0"/>
              </a:spcAft>
            </a:pPr>
            <a:r>
              <a:rPr lang="zh-CN" altLang="en-US" sz="1100" smtClean="0">
                <a:solidFill>
                  <a:srgbClr val="414141"/>
                </a:solidFill>
                <a:latin typeface="Gulim" pitchFamily="34" charset="-127"/>
                <a:ea typeface="Gulim" pitchFamily="34" charset="-127"/>
              </a:rPr>
              <a:t> </a:t>
            </a:r>
          </a:p>
        </p:txBody>
      </p:sp>
      <p:sp>
        <p:nvSpPr>
          <p:cNvPr id="36878" name="TextBox 1"/>
          <p:cNvSpPr txBox="1">
            <a:spLocks noChangeArrowheads="1"/>
          </p:cNvSpPr>
          <p:nvPr/>
        </p:nvSpPr>
        <p:spPr bwMode="auto">
          <a:xfrm>
            <a:off x="3671888" y="2419350"/>
            <a:ext cx="5148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fontAlgn="base" latinLnBrk="1" hangingPunct="1">
              <a:spcBef>
                <a:spcPct val="0"/>
              </a:spcBef>
              <a:spcAft>
                <a:spcPct val="0"/>
              </a:spcAft>
            </a:pPr>
            <a:r>
              <a:rPr lang="zh-CN" altLang="en-US" dirty="0" smtClean="0">
                <a:solidFill>
                  <a:srgbClr val="000000"/>
                </a:solidFill>
                <a:latin typeface="微软雅黑" pitchFamily="34" charset="-122"/>
                <a:ea typeface="微软雅黑" pitchFamily="34" charset="-122"/>
              </a:rPr>
              <a:t> 网站安全漏洞还有哪些测试方法和测试技术？</a:t>
            </a:r>
          </a:p>
        </p:txBody>
      </p:sp>
      <p:sp>
        <p:nvSpPr>
          <p:cNvPr id="36879" name="TextBox 42"/>
          <p:cNvSpPr txBox="1">
            <a:spLocks noChangeArrowheads="1"/>
          </p:cNvSpPr>
          <p:nvPr/>
        </p:nvSpPr>
        <p:spPr bwMode="auto">
          <a:xfrm>
            <a:off x="3757613" y="3103563"/>
            <a:ext cx="4941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fontAlgn="base" latinLnBrk="1" hangingPunct="1">
              <a:spcBef>
                <a:spcPct val="0"/>
              </a:spcBef>
              <a:spcAft>
                <a:spcPct val="0"/>
              </a:spcAft>
            </a:pPr>
            <a:r>
              <a:rPr lang="zh-CN" altLang="en-US" dirty="0" smtClean="0">
                <a:solidFill>
                  <a:srgbClr val="000000"/>
                </a:solidFill>
                <a:latin typeface="微软雅黑" pitchFamily="34" charset="-122"/>
                <a:ea typeface="微软雅黑" pitchFamily="34" charset="-122"/>
              </a:rPr>
              <a:t>安全测试流程如何更好的贯彻实施？</a:t>
            </a:r>
          </a:p>
        </p:txBody>
      </p:sp>
      <p:sp>
        <p:nvSpPr>
          <p:cNvPr id="36880" name="TextBox 44"/>
          <p:cNvSpPr txBox="1">
            <a:spLocks noChangeArrowheads="1"/>
          </p:cNvSpPr>
          <p:nvPr/>
        </p:nvSpPr>
        <p:spPr bwMode="auto">
          <a:xfrm>
            <a:off x="3779838" y="3708400"/>
            <a:ext cx="4941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fontAlgn="base" latinLnBrk="1" hangingPunct="1">
              <a:spcBef>
                <a:spcPct val="0"/>
              </a:spcBef>
              <a:spcAft>
                <a:spcPct val="0"/>
              </a:spcAft>
            </a:pPr>
            <a:r>
              <a:rPr lang="zh-CN" altLang="en-US" dirty="0">
                <a:solidFill>
                  <a:srgbClr val="000000"/>
                </a:solidFill>
                <a:latin typeface="微软雅黑" pitchFamily="34" charset="-122"/>
                <a:ea typeface="微软雅黑" pitchFamily="34" charset="-122"/>
              </a:rPr>
              <a:t>网站安全还有哪些安全问题需要关注？</a:t>
            </a:r>
          </a:p>
        </p:txBody>
      </p:sp>
      <p:sp>
        <p:nvSpPr>
          <p:cNvPr id="19" name="文本框 18"/>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讨论环节</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33798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5"/>
          <p:cNvSpPr>
            <a:spLocks noGrp="1" noChangeArrowheads="1" noChangeShapeType="1" noTextEdit="1"/>
          </p:cNvSpPr>
          <p:nvPr>
            <p:ph idx="1"/>
          </p:nvPr>
        </p:nvSpPr>
        <p:spPr bwMode="gray">
          <a:xfrm>
            <a:off x="2771800" y="2636912"/>
            <a:ext cx="3456384" cy="1008112"/>
          </a:xfrm>
          <a:ln>
            <a:miter lim="800000"/>
            <a:headEnd/>
            <a:tailEnd/>
          </a:ln>
        </p:spPr>
        <p:txBody>
          <a:bodyPr wrap="none" fromWordArt="1">
            <a:prstTxWarp prst="textDeflate">
              <a:avLst>
                <a:gd name="adj" fmla="val 0"/>
              </a:avLst>
            </a:prstTxWarp>
          </a:bodyPr>
          <a:lstStyle/>
          <a:p>
            <a:pPr eaLnBrk="1" hangingPunct="1">
              <a:buFontTx/>
              <a:buNone/>
              <a:defRPr/>
            </a:pPr>
            <a:r>
              <a:rPr lang="zh-CN" altLang="en-US" sz="3600" kern="10" dirty="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rPr>
              <a:t>提问时间</a:t>
            </a:r>
            <a:r>
              <a:rPr lang="en-US" altLang="zh-CN" sz="3600" kern="10" dirty="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rPr>
              <a:t>!</a:t>
            </a:r>
            <a:endParaRPr lang="zh-CN" altLang="en-US" sz="3600" kern="10" dirty="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endParaRPr>
          </a:p>
        </p:txBody>
      </p:sp>
      <p:sp>
        <p:nvSpPr>
          <p:cNvPr id="5" name="文本框 4"/>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课程</a:t>
            </a:r>
            <a:r>
              <a:rPr lang="zh-CN" altLang="en-US" sz="3200" b="1" dirty="0">
                <a:latin typeface="微软雅黑" panose="020B0503020204020204" pitchFamily="34" charset="-122"/>
                <a:ea typeface="微软雅黑" panose="020B0503020204020204" pitchFamily="34" charset="-122"/>
              </a:rPr>
              <a:t>结束</a:t>
            </a:r>
          </a:p>
        </p:txBody>
      </p:sp>
    </p:spTree>
    <p:extLst>
      <p:ext uri="{BB962C8B-B14F-4D97-AF65-F5344CB8AC3E}">
        <p14:creationId xmlns:p14="http://schemas.microsoft.com/office/powerpoint/2010/main" val="11684664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052736"/>
            <a:ext cx="8229600" cy="3833267"/>
          </a:xfrm>
        </p:spPr>
        <p:txBody>
          <a:bodyPr/>
          <a:lstStyle/>
          <a:p>
            <a:r>
              <a:rPr lang="zh-CN" altLang="en-US" dirty="0" smtClean="0"/>
              <a:t>寻找日志（无果）</a:t>
            </a:r>
            <a:endParaRPr lang="en-US" altLang="zh-CN" dirty="0" smtClean="0"/>
          </a:p>
          <a:p>
            <a:r>
              <a:rPr lang="zh-CN" altLang="en-US" dirty="0" smtClean="0"/>
              <a:t>代码扫描</a:t>
            </a:r>
            <a:r>
              <a:rPr lang="en-US" altLang="zh-CN" dirty="0" smtClean="0"/>
              <a:t>SQL</a:t>
            </a:r>
            <a:r>
              <a:rPr lang="zh-CN" altLang="en-US" dirty="0" smtClean="0"/>
              <a:t>注入（无果）</a:t>
            </a:r>
            <a:endParaRPr lang="en-US" altLang="zh-CN" dirty="0" smtClean="0"/>
          </a:p>
          <a:p>
            <a:r>
              <a:rPr lang="zh-CN" altLang="en-US" dirty="0" smtClean="0"/>
              <a:t>寻找系统上传点（无果）</a:t>
            </a:r>
            <a:endParaRPr lang="zh-CN" altLang="en-US"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8</a:t>
            </a:fld>
            <a:endParaRPr lang="en-US"/>
          </a:p>
        </p:txBody>
      </p:sp>
      <p:sp>
        <p:nvSpPr>
          <p:cNvPr id="5" name="文本框 4"/>
          <p:cNvSpPr txBox="1"/>
          <p:nvPr/>
        </p:nvSpPr>
        <p:spPr>
          <a:xfrm>
            <a:off x="4788024" y="6011996"/>
            <a:ext cx="4248472" cy="369332"/>
          </a:xfrm>
          <a:prstGeom prst="rect">
            <a:avLst/>
          </a:prstGeom>
          <a:noFill/>
        </p:spPr>
        <p:txBody>
          <a:bodyPr wrap="square" rtlCol="0">
            <a:spAutoFit/>
          </a:bodyPr>
          <a:lstStyle/>
          <a:p>
            <a:pPr algn="r"/>
            <a:r>
              <a:rPr lang="zh-CN" altLang="en-US" b="1" dirty="0" smtClean="0">
                <a:solidFill>
                  <a:srgbClr val="FF0000"/>
                </a:solidFill>
              </a:rPr>
              <a:t>于是乎</a:t>
            </a:r>
            <a:r>
              <a:rPr lang="en-US" altLang="zh-CN" b="1" dirty="0" smtClean="0">
                <a:solidFill>
                  <a:srgbClr val="FF0000"/>
                </a:solidFill>
              </a:rPr>
              <a:t>~</a:t>
            </a:r>
            <a:endParaRPr lang="zh-CN" altLang="en-US" b="1" dirty="0">
              <a:solidFill>
                <a:srgbClr val="FF0000"/>
              </a:solidFill>
            </a:endParaRPr>
          </a:p>
        </p:txBody>
      </p:sp>
      <p:pic>
        <p:nvPicPr>
          <p:cNvPr id="6" name="图片 5"/>
          <p:cNvPicPr>
            <a:picLocks noChangeAspect="1"/>
          </p:cNvPicPr>
          <p:nvPr/>
        </p:nvPicPr>
        <p:blipFill>
          <a:blip r:embed="rId3"/>
          <a:stretch>
            <a:fillRect/>
          </a:stretch>
        </p:blipFill>
        <p:spPr>
          <a:xfrm>
            <a:off x="2008540" y="3359376"/>
            <a:ext cx="3859604" cy="2219902"/>
          </a:xfrm>
          <a:prstGeom prst="rect">
            <a:avLst/>
          </a:prstGeom>
        </p:spPr>
      </p:pic>
      <p:sp>
        <p:nvSpPr>
          <p:cNvPr id="8" name="文本框 7"/>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原因分析</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86835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原因分析</a:t>
            </a:r>
            <a:endParaRPr lang="zh-CN" altLang="en-US" dirty="0"/>
          </a:p>
        </p:txBody>
      </p:sp>
      <p:sp>
        <p:nvSpPr>
          <p:cNvPr id="3" name="内容占位符 2"/>
          <p:cNvSpPr>
            <a:spLocks noGrp="1"/>
          </p:cNvSpPr>
          <p:nvPr>
            <p:ph idx="1"/>
          </p:nvPr>
        </p:nvSpPr>
        <p:spPr/>
        <p:txBody>
          <a:bodyPr/>
          <a:lstStyle/>
          <a:p>
            <a:pPr marL="0" lvl="0" indent="0">
              <a:buNone/>
            </a:pPr>
            <a:endParaRPr lang="zh-CN" altLang="zh-CN" dirty="0"/>
          </a:p>
        </p:txBody>
      </p:sp>
      <p:sp>
        <p:nvSpPr>
          <p:cNvPr id="4" name="灯片编号占位符 3"/>
          <p:cNvSpPr>
            <a:spLocks noGrp="1"/>
          </p:cNvSpPr>
          <p:nvPr>
            <p:ph type="sldNum" sz="quarter" idx="4294967295"/>
          </p:nvPr>
        </p:nvSpPr>
        <p:spPr>
          <a:xfrm>
            <a:off x="7235825" y="6453188"/>
            <a:ext cx="1439863" cy="196850"/>
          </a:xfrm>
          <a:prstGeom prst="rect">
            <a:avLst/>
          </a:prstGeom>
        </p:spPr>
        <p:txBody>
          <a:bodyPr/>
          <a:lstStyle/>
          <a:p>
            <a:r>
              <a:rPr lang="de-DE" altLang="en-US" smtClean="0"/>
              <a:t>Page </a:t>
            </a:r>
            <a:r>
              <a:rPr lang="de-DE" altLang="en-US" smtClean="0">
                <a:sym typeface="MS UI Gothic" pitchFamily="34" charset="-128"/>
              </a:rPr>
              <a:t></a:t>
            </a:r>
            <a:r>
              <a:rPr lang="de-DE" altLang="en-US" smtClean="0"/>
              <a:t> </a:t>
            </a:r>
            <a:fld id="{839B0049-D32B-41E3-8959-8D37D2968AAA}" type="slidenum">
              <a:rPr lang="zh-CN" altLang="en-US" smtClean="0"/>
              <a:pPr/>
              <a:t>9</a:t>
            </a:fld>
            <a:endParaRPr lang="en-US"/>
          </a:p>
        </p:txBody>
      </p:sp>
      <p:pic>
        <p:nvPicPr>
          <p:cNvPr id="5" name="图片 4"/>
          <p:cNvPicPr>
            <a:picLocks noChangeAspect="1"/>
          </p:cNvPicPr>
          <p:nvPr/>
        </p:nvPicPr>
        <p:blipFill>
          <a:blip r:embed="rId2"/>
          <a:stretch>
            <a:fillRect/>
          </a:stretch>
        </p:blipFill>
        <p:spPr>
          <a:xfrm>
            <a:off x="32708" y="1063817"/>
            <a:ext cx="6730917" cy="4987275"/>
          </a:xfrm>
          <a:prstGeom prst="rect">
            <a:avLst/>
          </a:prstGeom>
        </p:spPr>
      </p:pic>
      <p:sp>
        <p:nvSpPr>
          <p:cNvPr id="6" name="文本框 5"/>
          <p:cNvSpPr txBox="1"/>
          <p:nvPr/>
        </p:nvSpPr>
        <p:spPr>
          <a:xfrm>
            <a:off x="4788024" y="6011996"/>
            <a:ext cx="4248472" cy="369332"/>
          </a:xfrm>
          <a:prstGeom prst="rect">
            <a:avLst/>
          </a:prstGeom>
          <a:noFill/>
        </p:spPr>
        <p:txBody>
          <a:bodyPr wrap="square" rtlCol="0">
            <a:spAutoFit/>
          </a:bodyPr>
          <a:lstStyle/>
          <a:p>
            <a:pPr algn="r"/>
            <a:r>
              <a:rPr lang="zh-CN" altLang="en-US" b="1" dirty="0" smtClean="0">
                <a:solidFill>
                  <a:srgbClr val="C40000"/>
                </a:solidFill>
              </a:rPr>
              <a:t>但这仅仅是</a:t>
            </a:r>
            <a:r>
              <a:rPr lang="en-US" altLang="zh-CN" b="1" dirty="0" smtClean="0">
                <a:solidFill>
                  <a:srgbClr val="C40000"/>
                </a:solidFill>
              </a:rPr>
              <a:t>——</a:t>
            </a:r>
            <a:r>
              <a:rPr lang="zh-CN" altLang="en-US" b="1" dirty="0" smtClean="0">
                <a:solidFill>
                  <a:srgbClr val="C40000"/>
                </a:solidFill>
              </a:rPr>
              <a:t>猜想</a:t>
            </a:r>
            <a:r>
              <a:rPr lang="en-US" altLang="zh-CN" b="1" dirty="0" smtClean="0">
                <a:solidFill>
                  <a:srgbClr val="C40000"/>
                </a:solidFill>
              </a:rPr>
              <a:t>~</a:t>
            </a:r>
            <a:endParaRPr lang="zh-CN" altLang="en-US" b="1" dirty="0">
              <a:solidFill>
                <a:srgbClr val="C40000"/>
              </a:solidFill>
            </a:endParaRPr>
          </a:p>
        </p:txBody>
      </p:sp>
      <p:sp>
        <p:nvSpPr>
          <p:cNvPr id="7" name="文本框 6"/>
          <p:cNvSpPr txBox="1"/>
          <p:nvPr/>
        </p:nvSpPr>
        <p:spPr>
          <a:xfrm>
            <a:off x="4788024" y="5559834"/>
            <a:ext cx="4248472" cy="369332"/>
          </a:xfrm>
          <a:prstGeom prst="rect">
            <a:avLst/>
          </a:prstGeom>
          <a:noFill/>
        </p:spPr>
        <p:txBody>
          <a:bodyPr wrap="square" rtlCol="0">
            <a:spAutoFit/>
          </a:bodyPr>
          <a:lstStyle/>
          <a:p>
            <a:pPr algn="r"/>
            <a:r>
              <a:rPr lang="zh-CN" altLang="en-US" b="1" dirty="0">
                <a:solidFill>
                  <a:srgbClr val="FF0000"/>
                </a:solidFill>
              </a:rPr>
              <a:t>忽然间</a:t>
            </a:r>
            <a:r>
              <a:rPr lang="en-US" altLang="zh-CN" b="1" dirty="0" smtClean="0">
                <a:solidFill>
                  <a:srgbClr val="FF0000"/>
                </a:solidFill>
              </a:rPr>
              <a:t>~</a:t>
            </a:r>
            <a:endParaRPr lang="zh-CN" altLang="en-US" b="1" dirty="0">
              <a:solidFill>
                <a:srgbClr val="FF0000"/>
              </a:solidFill>
            </a:endParaRPr>
          </a:p>
        </p:txBody>
      </p:sp>
      <p:sp>
        <p:nvSpPr>
          <p:cNvPr id="8" name="文本框 7"/>
          <p:cNvSpPr txBox="1"/>
          <p:nvPr/>
        </p:nvSpPr>
        <p:spPr>
          <a:xfrm>
            <a:off x="539552" y="226899"/>
            <a:ext cx="3312517"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原因分析</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99515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部门">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新员工入职培训模板">
      <a:majorFont>
        <a:latin typeface="Impact"/>
        <a:ea typeface="方正大黑简体"/>
        <a:cs typeface=""/>
      </a:majorFont>
      <a:minorFont>
        <a:latin typeface="Impact"/>
        <a:ea typeface="方正大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00"/>
        </a:solidFill>
        <a:ln w="12700" cap="flat" cmpd="sng" algn="ctr">
          <a:solidFill>
            <a:srgbClr val="FF0000"/>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defRPr>
        </a:defPPr>
      </a:lstStyle>
    </a:spDef>
    <a:lnDef>
      <a:spPr bwMode="auto">
        <a:xfrm>
          <a:off x="0" y="0"/>
          <a:ext cx="1" cy="1"/>
        </a:xfrm>
        <a:custGeom>
          <a:avLst/>
          <a:gdLst/>
          <a:ahLst/>
          <a:cxnLst/>
          <a:rect l="0" t="0" r="0" b="0"/>
          <a:pathLst/>
        </a:custGeom>
        <a:solidFill>
          <a:srgbClr val="FF0000"/>
        </a:solidFill>
        <a:ln w="12700" cap="flat" cmpd="sng" algn="ctr">
          <a:solidFill>
            <a:srgbClr val="FF0000"/>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1400" b="0" i="0" u="none" strike="noStrike" cap="none" normalizeH="0" baseline="0" smtClean="0">
            <a:ln>
              <a:noFill/>
            </a:ln>
            <a:solidFill>
              <a:schemeClr val="tx1"/>
            </a:solidFill>
            <a:effectLst/>
            <a:latin typeface="方正大黑简体" pitchFamily="2" charset="-122"/>
            <a:ea typeface="方正大黑简体" pitchFamily="2" charset="-122"/>
          </a:defRPr>
        </a:defP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公司2014">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公司2014" id="{A3F3FB10-9DE4-498A-85E6-3DC41E12BE3F}" vid="{585AE04A-EBD4-4A9C-8ED1-D54561431F5B}"/>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部门</Template>
  <TotalTime>6127</TotalTime>
  <Words>4970</Words>
  <Application>Microsoft Office PowerPoint</Application>
  <PresentationFormat>全屏显示(4:3)</PresentationFormat>
  <Paragraphs>782</Paragraphs>
  <Slides>71</Slides>
  <Notes>25</Notes>
  <HiddenSlides>0</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71</vt:i4>
      </vt:variant>
    </vt:vector>
  </HeadingPairs>
  <TitlesOfParts>
    <vt:vector size="97" baseType="lpstr">
      <vt:lpstr>Batang</vt:lpstr>
      <vt:lpstr>DotumChe</vt:lpstr>
      <vt:lpstr>Gulim</vt:lpstr>
      <vt:lpstr>HY견고딕</vt:lpstr>
      <vt:lpstr>HY헤드라인M</vt:lpstr>
      <vt:lpstr>HY강B</vt:lpstr>
      <vt:lpstr>HY강M</vt:lpstr>
      <vt:lpstr>MS UI Gothic</vt:lpstr>
      <vt:lpstr>方正大黑简体</vt:lpstr>
      <vt:lpstr>黑体</vt:lpstr>
      <vt:lpstr>华文仿宋</vt:lpstr>
      <vt:lpstr>华文细黑</vt:lpstr>
      <vt:lpstr>华文新魏</vt:lpstr>
      <vt:lpstr>宋体</vt:lpstr>
      <vt:lpstr>微软雅黑</vt:lpstr>
      <vt:lpstr>Arial</vt:lpstr>
      <vt:lpstr>Arial Black</vt:lpstr>
      <vt:lpstr>Calibri</vt:lpstr>
      <vt:lpstr>Cambria Math</vt:lpstr>
      <vt:lpstr>Impact</vt:lpstr>
      <vt:lpstr>Tahoma</vt:lpstr>
      <vt:lpstr>Times New Roman</vt:lpstr>
      <vt:lpstr>Wingdings</vt:lpstr>
      <vt:lpstr>部门</vt:lpstr>
      <vt:lpstr>自定义设计方案</vt:lpstr>
      <vt:lpstr>公司2014</vt:lpstr>
      <vt:lpstr>PowerPoint 演示文稿</vt:lpstr>
      <vt:lpstr>PowerPoint 演示文稿</vt:lpstr>
      <vt:lpstr>PowerPoint 演示文稿</vt:lpstr>
      <vt:lpstr>问题描述</vt:lpstr>
      <vt:lpstr>原因分析</vt:lpstr>
      <vt:lpstr>原因分析</vt:lpstr>
      <vt:lpstr>PowerPoint 演示文稿</vt:lpstr>
      <vt:lpstr>PowerPoint 演示文稿</vt:lpstr>
      <vt:lpstr>原因分析</vt:lpstr>
      <vt:lpstr>PowerPoint 演示文稿</vt:lpstr>
      <vt:lpstr>问题描述</vt:lpstr>
      <vt:lpstr>PowerPoint 演示文稿</vt:lpstr>
      <vt:lpstr>解决方案</vt:lpstr>
      <vt:lpstr>解决方案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解决方案-接口人</vt:lpstr>
      <vt:lpstr>解决方案-成功案例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一个简单拓扑图</vt:lpstr>
      <vt:lpstr>动态网页如何生成？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李晓南</dc:creator>
  <cp:lastModifiedBy>Li sanmei</cp:lastModifiedBy>
  <cp:revision>403</cp:revision>
  <dcterms:modified xsi:type="dcterms:W3CDTF">2014-09-16T02:03:39Z</dcterms:modified>
</cp:coreProperties>
</file>